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67.jpg" ContentType="image/jpg"/>
  <Override PartName="/ppt/media/image82.jpg" ContentType="image/jpg"/>
  <Override PartName="/ppt/media/image97.jpg" ContentType="image/jpg"/>
  <Override PartName="/ppt/media/image105.jpg" ContentType="image/jpg"/>
  <Override PartName="/ppt/media/image129.jpg" ContentType="image/jpg"/>
  <Override PartName="/ppt/media/image131.jpg" ContentType="image/jpg"/>
  <Override PartName="/ppt/media/image132.jpg" ContentType="image/jpg"/>
  <Override PartName="/ppt/media/image139.jpg" ContentType="image/jpg"/>
  <Override PartName="/ppt/media/image140.jpg" ContentType="image/jpg"/>
  <Override PartName="/ppt/media/image142.jpg" ContentType="image/jpg"/>
  <Override PartName="/ppt/media/image143.jpg" ContentType="image/jpg"/>
  <Override PartName="/ppt/media/image145.jpg" ContentType="image/jpg"/>
  <Override PartName="/ppt/media/image146.jpg" ContentType="image/jpg"/>
  <Override PartName="/ppt/media/image160.jpg" ContentType="image/jpg"/>
  <Override PartName="/ppt/media/image168.jpg" ContentType="image/jpg"/>
  <Override PartName="/ppt/media/image170.jpg" ContentType="image/jpg"/>
  <Override PartName="/ppt/media/image171.jpg" ContentType="image/jpg"/>
  <Override PartName="/ppt/media/image172.jpg" ContentType="image/jpg"/>
  <Override PartName="/ppt/media/image173.jpg" ContentType="image/jpg"/>
  <Override PartName="/ppt/media/image175.jpg" ContentType="image/jpg"/>
  <Override PartName="/ppt/media/image177.jpg" ContentType="image/jpg"/>
  <Override PartName="/ppt/media/image179.jpg" ContentType="image/jpg"/>
  <Override PartName="/ppt/media/image182.jpg" ContentType="image/jpg"/>
  <Override PartName="/ppt/media/image185.jpg" ContentType="image/jpg"/>
  <Override PartName="/ppt/media/image187.jpg" ContentType="image/jpg"/>
  <Override PartName="/ppt/media/image192.jpg" ContentType="image/jpg"/>
  <Override PartName="/ppt/media/image196.jpg" ContentType="image/jpg"/>
  <Override PartName="/ppt/media/image204.jpg" ContentType="image/jpg"/>
  <Override PartName="/ppt/media/image207.jpg" ContentType="image/jpg"/>
  <Override PartName="/ppt/media/image209.jpg" ContentType="image/jpg"/>
  <Override PartName="/ppt/media/image211.jpg" ContentType="image/jpg"/>
  <Override PartName="/ppt/media/image213.jpg" ContentType="image/jpg"/>
  <Override PartName="/ppt/media/image216.jpg" ContentType="image/jpg"/>
  <Override PartName="/ppt/media/image222.jpg" ContentType="image/jpg"/>
  <Override PartName="/ppt/media/image227.jpg" ContentType="image/jpg"/>
  <Override PartName="/ppt/media/image229.jpg" ContentType="image/jpg"/>
  <Override PartName="/ppt/media/image235.jpg" ContentType="image/jpg"/>
  <Override PartName="/ppt/media/image245.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63"/>
  </p:notesMasterIdLst>
  <p:sldIdLst>
    <p:sldId id="498" r:id="rId3"/>
    <p:sldId id="2147375286" r:id="rId4"/>
    <p:sldId id="2147375289" r:id="rId5"/>
    <p:sldId id="16770180" r:id="rId6"/>
    <p:sldId id="2147473535" r:id="rId7"/>
    <p:sldId id="2147473529" r:id="rId8"/>
    <p:sldId id="2147473530" r:id="rId9"/>
    <p:sldId id="2147473540" r:id="rId10"/>
    <p:sldId id="2147473544" r:id="rId11"/>
    <p:sldId id="2147473545" r:id="rId12"/>
    <p:sldId id="2147473546" r:id="rId13"/>
    <p:sldId id="2147473547" r:id="rId14"/>
    <p:sldId id="2147473548" r:id="rId15"/>
    <p:sldId id="2147473536" r:id="rId16"/>
    <p:sldId id="2147473549" r:id="rId17"/>
    <p:sldId id="2147473550" r:id="rId18"/>
    <p:sldId id="2147473551" r:id="rId19"/>
    <p:sldId id="2147473552" r:id="rId20"/>
    <p:sldId id="2147473553" r:id="rId21"/>
    <p:sldId id="2147473554" r:id="rId22"/>
    <p:sldId id="2147473555" r:id="rId23"/>
    <p:sldId id="2147473556" r:id="rId24"/>
    <p:sldId id="2147473557" r:id="rId25"/>
    <p:sldId id="2147473562" r:id="rId26"/>
    <p:sldId id="2147473559" r:id="rId27"/>
    <p:sldId id="2147473560" r:id="rId28"/>
    <p:sldId id="2147473561" r:id="rId29"/>
    <p:sldId id="2147473563" r:id="rId30"/>
    <p:sldId id="273" r:id="rId31"/>
    <p:sldId id="2147473564" r:id="rId32"/>
    <p:sldId id="274" r:id="rId33"/>
    <p:sldId id="275" r:id="rId34"/>
    <p:sldId id="276" r:id="rId35"/>
    <p:sldId id="277" r:id="rId36"/>
    <p:sldId id="278" r:id="rId37"/>
    <p:sldId id="279" r:id="rId38"/>
    <p:sldId id="280"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49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403"/>
    <a:srgbClr val="FFFFFF"/>
    <a:srgbClr val="68604D"/>
    <a:srgbClr val="9CC147"/>
    <a:srgbClr val="44A796"/>
    <a:srgbClr val="004F83"/>
    <a:srgbClr val="608ABB"/>
    <a:srgbClr val="7A99B9"/>
    <a:srgbClr val="1EC0E0"/>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snapToGrid="0">
      <p:cViewPr varScale="1">
        <p:scale>
          <a:sx n="90" d="100"/>
          <a:sy n="90" d="100"/>
        </p:scale>
        <p:origin x="576" y="78"/>
      </p:cViewPr>
      <p:guideLst>
        <p:guide orient="horz" pos="300"/>
        <p:guide pos="3840"/>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85F950-991D-4630-BDF5-B6582EC6BA9F}" type="datetimeFigureOut">
              <a:rPr lang="en-ID" smtClean="0"/>
              <a:t>09/06/2025</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D0A9C0-9B80-4C4C-9AA0-89F3E85D533B}" type="slidenum">
              <a:rPr lang="en-ID" smtClean="0"/>
              <a:t>‹#›</a:t>
            </a:fld>
            <a:endParaRPr lang="en-ID"/>
          </a:p>
        </p:txBody>
      </p:sp>
    </p:spTree>
    <p:extLst>
      <p:ext uri="{BB962C8B-B14F-4D97-AF65-F5344CB8AC3E}">
        <p14:creationId xmlns:p14="http://schemas.microsoft.com/office/powerpoint/2010/main" val="2186119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F5EF-E752-266E-4760-73FBC88041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D5F51611-E444-134D-F145-22DA874967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40237B3D-AE29-11B9-343B-7AEFADF2173E}"/>
              </a:ext>
            </a:extLst>
          </p:cNvPr>
          <p:cNvSpPr>
            <a:spLocks noGrp="1"/>
          </p:cNvSpPr>
          <p:nvPr>
            <p:ph type="dt" sz="half" idx="10"/>
          </p:nvPr>
        </p:nvSpPr>
        <p:spPr/>
        <p:txBody>
          <a:bodyPr/>
          <a:lstStyle/>
          <a:p>
            <a:fld id="{A00FBB20-5966-4B57-AA5E-4DE114E7C376}" type="datetimeFigureOut">
              <a:rPr lang="en-ID" smtClean="0"/>
              <a:t>09/06/2025</a:t>
            </a:fld>
            <a:endParaRPr lang="en-ID"/>
          </a:p>
        </p:txBody>
      </p:sp>
      <p:sp>
        <p:nvSpPr>
          <p:cNvPr id="5" name="Footer Placeholder 4">
            <a:extLst>
              <a:ext uri="{FF2B5EF4-FFF2-40B4-BE49-F238E27FC236}">
                <a16:creationId xmlns:a16="http://schemas.microsoft.com/office/drawing/2014/main" id="{DE81DD8C-7AAA-AC74-35A0-3C116F65AB19}"/>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B166DBBF-93AC-D7F0-FACA-556C4267D92F}"/>
              </a:ext>
            </a:extLst>
          </p:cNvPr>
          <p:cNvSpPr>
            <a:spLocks noGrp="1"/>
          </p:cNvSpPr>
          <p:nvPr>
            <p:ph type="sldNum" sz="quarter" idx="12"/>
          </p:nvPr>
        </p:nvSpPr>
        <p:spPr/>
        <p:txBody>
          <a:bodyPr/>
          <a:lstStyle/>
          <a:p>
            <a:fld id="{728D395E-8AB2-4E16-9340-3EA6A513D55F}" type="slidenum">
              <a:rPr lang="en-ID" smtClean="0"/>
              <a:t>‹#›</a:t>
            </a:fld>
            <a:endParaRPr lang="en-ID"/>
          </a:p>
        </p:txBody>
      </p:sp>
    </p:spTree>
    <p:extLst>
      <p:ext uri="{BB962C8B-B14F-4D97-AF65-F5344CB8AC3E}">
        <p14:creationId xmlns:p14="http://schemas.microsoft.com/office/powerpoint/2010/main" val="29304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A82B5-E872-59C0-7EF9-465037A1C591}"/>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77B2547E-2754-7A67-B535-566BA5039B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D37B325-1487-88CB-5B3C-7CBD07F7F054}"/>
              </a:ext>
            </a:extLst>
          </p:cNvPr>
          <p:cNvSpPr>
            <a:spLocks noGrp="1"/>
          </p:cNvSpPr>
          <p:nvPr>
            <p:ph type="dt" sz="half" idx="10"/>
          </p:nvPr>
        </p:nvSpPr>
        <p:spPr/>
        <p:txBody>
          <a:bodyPr/>
          <a:lstStyle/>
          <a:p>
            <a:fld id="{A00FBB20-5966-4B57-AA5E-4DE114E7C376}" type="datetimeFigureOut">
              <a:rPr lang="en-ID" smtClean="0"/>
              <a:t>09/06/2025</a:t>
            </a:fld>
            <a:endParaRPr lang="en-ID"/>
          </a:p>
        </p:txBody>
      </p:sp>
      <p:sp>
        <p:nvSpPr>
          <p:cNvPr id="5" name="Footer Placeholder 4">
            <a:extLst>
              <a:ext uri="{FF2B5EF4-FFF2-40B4-BE49-F238E27FC236}">
                <a16:creationId xmlns:a16="http://schemas.microsoft.com/office/drawing/2014/main" id="{FAD38302-49AC-D74D-88A8-18BB218C7B63}"/>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30914B79-C74E-7B74-9330-9AEF5BB21CE2}"/>
              </a:ext>
            </a:extLst>
          </p:cNvPr>
          <p:cNvSpPr>
            <a:spLocks noGrp="1"/>
          </p:cNvSpPr>
          <p:nvPr>
            <p:ph type="sldNum" sz="quarter" idx="12"/>
          </p:nvPr>
        </p:nvSpPr>
        <p:spPr/>
        <p:txBody>
          <a:bodyPr/>
          <a:lstStyle/>
          <a:p>
            <a:fld id="{728D395E-8AB2-4E16-9340-3EA6A513D55F}" type="slidenum">
              <a:rPr lang="en-ID" smtClean="0"/>
              <a:t>‹#›</a:t>
            </a:fld>
            <a:endParaRPr lang="en-ID"/>
          </a:p>
        </p:txBody>
      </p:sp>
    </p:spTree>
    <p:extLst>
      <p:ext uri="{BB962C8B-B14F-4D97-AF65-F5344CB8AC3E}">
        <p14:creationId xmlns:p14="http://schemas.microsoft.com/office/powerpoint/2010/main" val="998353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EB71C-D45F-F2B6-1E8F-4748834D69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231F1365-B30A-4F74-454B-041E2E6CB2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B981568-F81A-8C28-4F50-8AB4DA30A8DA}"/>
              </a:ext>
            </a:extLst>
          </p:cNvPr>
          <p:cNvSpPr>
            <a:spLocks noGrp="1"/>
          </p:cNvSpPr>
          <p:nvPr>
            <p:ph type="dt" sz="half" idx="10"/>
          </p:nvPr>
        </p:nvSpPr>
        <p:spPr/>
        <p:txBody>
          <a:bodyPr/>
          <a:lstStyle/>
          <a:p>
            <a:fld id="{A00FBB20-5966-4B57-AA5E-4DE114E7C376}" type="datetimeFigureOut">
              <a:rPr lang="en-ID" smtClean="0"/>
              <a:t>09/06/2025</a:t>
            </a:fld>
            <a:endParaRPr lang="en-ID"/>
          </a:p>
        </p:txBody>
      </p:sp>
      <p:sp>
        <p:nvSpPr>
          <p:cNvPr id="5" name="Footer Placeholder 4">
            <a:extLst>
              <a:ext uri="{FF2B5EF4-FFF2-40B4-BE49-F238E27FC236}">
                <a16:creationId xmlns:a16="http://schemas.microsoft.com/office/drawing/2014/main" id="{20AEF5FC-7642-ADAA-FC0B-218FC9F594FF}"/>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8437B964-B18E-EC3B-1928-2A7B0F06E821}"/>
              </a:ext>
            </a:extLst>
          </p:cNvPr>
          <p:cNvSpPr>
            <a:spLocks noGrp="1"/>
          </p:cNvSpPr>
          <p:nvPr>
            <p:ph type="sldNum" sz="quarter" idx="12"/>
          </p:nvPr>
        </p:nvSpPr>
        <p:spPr/>
        <p:txBody>
          <a:bodyPr/>
          <a:lstStyle/>
          <a:p>
            <a:fld id="{728D395E-8AB2-4E16-9340-3EA6A513D55F}" type="slidenum">
              <a:rPr lang="en-ID" smtClean="0"/>
              <a:t>‹#›</a:t>
            </a:fld>
            <a:endParaRPr lang="en-ID"/>
          </a:p>
        </p:txBody>
      </p:sp>
    </p:spTree>
    <p:extLst>
      <p:ext uri="{BB962C8B-B14F-4D97-AF65-F5344CB8AC3E}">
        <p14:creationId xmlns:p14="http://schemas.microsoft.com/office/powerpoint/2010/main" val="3909889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5416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6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07574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6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06850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20351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4959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8E3179"/>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0" y="2510027"/>
            <a:ext cx="10431780" cy="2042160"/>
          </a:xfrm>
          <a:prstGeom prst="rect">
            <a:avLst/>
          </a:prstGeom>
        </p:spPr>
      </p:pic>
      <p:pic>
        <p:nvPicPr>
          <p:cNvPr id="18" name="bg object 18"/>
          <p:cNvPicPr/>
          <p:nvPr/>
        </p:nvPicPr>
        <p:blipFill>
          <a:blip r:embed="rId3" cstate="print"/>
          <a:stretch>
            <a:fillRect/>
          </a:stretch>
        </p:blipFill>
        <p:spPr>
          <a:xfrm>
            <a:off x="0" y="2523744"/>
            <a:ext cx="10382250" cy="1940813"/>
          </a:xfrm>
          <a:prstGeom prst="rect">
            <a:avLst/>
          </a:prstGeom>
        </p:spPr>
      </p:pic>
      <p:pic>
        <p:nvPicPr>
          <p:cNvPr id="19" name="bg object 19"/>
          <p:cNvPicPr/>
          <p:nvPr/>
        </p:nvPicPr>
        <p:blipFill>
          <a:blip r:embed="rId4" cstate="print"/>
          <a:stretch>
            <a:fillRect/>
          </a:stretch>
        </p:blipFill>
        <p:spPr>
          <a:xfrm>
            <a:off x="8609838" y="0"/>
            <a:ext cx="3454654" cy="3155315"/>
          </a:xfrm>
          <a:prstGeom prst="rect">
            <a:avLst/>
          </a:prstGeom>
        </p:spPr>
      </p:pic>
      <p:pic>
        <p:nvPicPr>
          <p:cNvPr id="20" name="bg object 20"/>
          <p:cNvPicPr/>
          <p:nvPr/>
        </p:nvPicPr>
        <p:blipFill>
          <a:blip r:embed="rId5" cstate="print"/>
          <a:stretch>
            <a:fillRect/>
          </a:stretch>
        </p:blipFill>
        <p:spPr>
          <a:xfrm>
            <a:off x="0" y="3322320"/>
            <a:ext cx="4411980" cy="2042159"/>
          </a:xfrm>
          <a:prstGeom prst="rect">
            <a:avLst/>
          </a:prstGeom>
        </p:spPr>
      </p:pic>
      <p:pic>
        <p:nvPicPr>
          <p:cNvPr id="21" name="bg object 21"/>
          <p:cNvPicPr/>
          <p:nvPr/>
        </p:nvPicPr>
        <p:blipFill>
          <a:blip r:embed="rId6" cstate="print"/>
          <a:stretch>
            <a:fillRect/>
          </a:stretch>
        </p:blipFill>
        <p:spPr>
          <a:xfrm>
            <a:off x="0" y="3336035"/>
            <a:ext cx="4362450" cy="1940814"/>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85231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18827-F0C4-86CF-E1B7-AA56F9302653}"/>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D9573C69-B122-7680-ADF1-78B32A514D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CF53D5E6-347B-2562-CDF2-D21EF78F2FBF}"/>
              </a:ext>
            </a:extLst>
          </p:cNvPr>
          <p:cNvSpPr>
            <a:spLocks noGrp="1"/>
          </p:cNvSpPr>
          <p:nvPr>
            <p:ph type="dt" sz="half" idx="10"/>
          </p:nvPr>
        </p:nvSpPr>
        <p:spPr/>
        <p:txBody>
          <a:bodyPr/>
          <a:lstStyle/>
          <a:p>
            <a:fld id="{A00FBB20-5966-4B57-AA5E-4DE114E7C376}" type="datetimeFigureOut">
              <a:rPr lang="en-ID" smtClean="0"/>
              <a:t>09/06/2025</a:t>
            </a:fld>
            <a:endParaRPr lang="en-ID"/>
          </a:p>
        </p:txBody>
      </p:sp>
      <p:sp>
        <p:nvSpPr>
          <p:cNvPr id="5" name="Footer Placeholder 4">
            <a:extLst>
              <a:ext uri="{FF2B5EF4-FFF2-40B4-BE49-F238E27FC236}">
                <a16:creationId xmlns:a16="http://schemas.microsoft.com/office/drawing/2014/main" id="{AE6D7458-C60F-8EE0-8999-88C93ADDA596}"/>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8BD60B89-FA43-168C-DC9D-27C7B3BA60BD}"/>
              </a:ext>
            </a:extLst>
          </p:cNvPr>
          <p:cNvSpPr>
            <a:spLocks noGrp="1"/>
          </p:cNvSpPr>
          <p:nvPr>
            <p:ph type="sldNum" sz="quarter" idx="12"/>
          </p:nvPr>
        </p:nvSpPr>
        <p:spPr/>
        <p:txBody>
          <a:bodyPr/>
          <a:lstStyle/>
          <a:p>
            <a:fld id="{728D395E-8AB2-4E16-9340-3EA6A513D55F}" type="slidenum">
              <a:rPr lang="en-ID" smtClean="0"/>
              <a:t>‹#›</a:t>
            </a:fld>
            <a:endParaRPr lang="en-ID"/>
          </a:p>
        </p:txBody>
      </p:sp>
    </p:spTree>
    <p:extLst>
      <p:ext uri="{BB962C8B-B14F-4D97-AF65-F5344CB8AC3E}">
        <p14:creationId xmlns:p14="http://schemas.microsoft.com/office/powerpoint/2010/main" val="1892039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7E57-94F5-B12E-6E1C-5EE554B51E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C0D468E5-7B71-9C66-9AC6-112215C1FE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554A4A-D75C-2717-8E91-F449EBC8D0F0}"/>
              </a:ext>
            </a:extLst>
          </p:cNvPr>
          <p:cNvSpPr>
            <a:spLocks noGrp="1"/>
          </p:cNvSpPr>
          <p:nvPr>
            <p:ph type="dt" sz="half" idx="10"/>
          </p:nvPr>
        </p:nvSpPr>
        <p:spPr/>
        <p:txBody>
          <a:bodyPr/>
          <a:lstStyle/>
          <a:p>
            <a:fld id="{A00FBB20-5966-4B57-AA5E-4DE114E7C376}" type="datetimeFigureOut">
              <a:rPr lang="en-ID" smtClean="0"/>
              <a:t>09/06/2025</a:t>
            </a:fld>
            <a:endParaRPr lang="en-ID"/>
          </a:p>
        </p:txBody>
      </p:sp>
      <p:sp>
        <p:nvSpPr>
          <p:cNvPr id="5" name="Footer Placeholder 4">
            <a:extLst>
              <a:ext uri="{FF2B5EF4-FFF2-40B4-BE49-F238E27FC236}">
                <a16:creationId xmlns:a16="http://schemas.microsoft.com/office/drawing/2014/main" id="{3B9E2DC3-FBE8-8F9C-9FEA-AE2725B89D07}"/>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8EF4DEF5-45AA-269E-E7C2-1FCAB5A31CC4}"/>
              </a:ext>
            </a:extLst>
          </p:cNvPr>
          <p:cNvSpPr>
            <a:spLocks noGrp="1"/>
          </p:cNvSpPr>
          <p:nvPr>
            <p:ph type="sldNum" sz="quarter" idx="12"/>
          </p:nvPr>
        </p:nvSpPr>
        <p:spPr/>
        <p:txBody>
          <a:bodyPr/>
          <a:lstStyle/>
          <a:p>
            <a:fld id="{728D395E-8AB2-4E16-9340-3EA6A513D55F}" type="slidenum">
              <a:rPr lang="en-ID" smtClean="0"/>
              <a:t>‹#›</a:t>
            </a:fld>
            <a:endParaRPr lang="en-ID"/>
          </a:p>
        </p:txBody>
      </p:sp>
    </p:spTree>
    <p:extLst>
      <p:ext uri="{BB962C8B-B14F-4D97-AF65-F5344CB8AC3E}">
        <p14:creationId xmlns:p14="http://schemas.microsoft.com/office/powerpoint/2010/main" val="3558149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D91F0-EB2B-7330-7EA3-A79B63FD9013}"/>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C362EDF4-2086-B498-5480-BF11556592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9668BD1A-6215-4595-87BF-8589F78CE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202B1D46-7583-9935-0031-D3E05736C6AF}"/>
              </a:ext>
            </a:extLst>
          </p:cNvPr>
          <p:cNvSpPr>
            <a:spLocks noGrp="1"/>
          </p:cNvSpPr>
          <p:nvPr>
            <p:ph type="dt" sz="half" idx="10"/>
          </p:nvPr>
        </p:nvSpPr>
        <p:spPr/>
        <p:txBody>
          <a:bodyPr/>
          <a:lstStyle/>
          <a:p>
            <a:fld id="{A00FBB20-5966-4B57-AA5E-4DE114E7C376}" type="datetimeFigureOut">
              <a:rPr lang="en-ID" smtClean="0"/>
              <a:t>09/06/2025</a:t>
            </a:fld>
            <a:endParaRPr lang="en-ID"/>
          </a:p>
        </p:txBody>
      </p:sp>
      <p:sp>
        <p:nvSpPr>
          <p:cNvPr id="6" name="Footer Placeholder 5">
            <a:extLst>
              <a:ext uri="{FF2B5EF4-FFF2-40B4-BE49-F238E27FC236}">
                <a16:creationId xmlns:a16="http://schemas.microsoft.com/office/drawing/2014/main" id="{7E301A3D-E194-9D33-C0AA-D719BA5E1C0D}"/>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16AD12C9-EE36-8FE6-43CB-0D9F968E683C}"/>
              </a:ext>
            </a:extLst>
          </p:cNvPr>
          <p:cNvSpPr>
            <a:spLocks noGrp="1"/>
          </p:cNvSpPr>
          <p:nvPr>
            <p:ph type="sldNum" sz="quarter" idx="12"/>
          </p:nvPr>
        </p:nvSpPr>
        <p:spPr/>
        <p:txBody>
          <a:bodyPr/>
          <a:lstStyle/>
          <a:p>
            <a:fld id="{728D395E-8AB2-4E16-9340-3EA6A513D55F}" type="slidenum">
              <a:rPr lang="en-ID" smtClean="0"/>
              <a:t>‹#›</a:t>
            </a:fld>
            <a:endParaRPr lang="en-ID"/>
          </a:p>
        </p:txBody>
      </p:sp>
    </p:spTree>
    <p:extLst>
      <p:ext uri="{BB962C8B-B14F-4D97-AF65-F5344CB8AC3E}">
        <p14:creationId xmlns:p14="http://schemas.microsoft.com/office/powerpoint/2010/main" val="483548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45218-787D-A53F-8FF5-863DF542478D}"/>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E39F8BA4-EC60-741E-CE4A-3719521616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A12357-458A-E2D7-EB3B-EFE239B002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F809C4A5-4B24-5614-A923-A9AE6AF90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4A6A31-DE5F-7D4C-24E0-650116DEBC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ABB9374D-F106-23E8-2F3B-D7A2F39E102C}"/>
              </a:ext>
            </a:extLst>
          </p:cNvPr>
          <p:cNvSpPr>
            <a:spLocks noGrp="1"/>
          </p:cNvSpPr>
          <p:nvPr>
            <p:ph type="dt" sz="half" idx="10"/>
          </p:nvPr>
        </p:nvSpPr>
        <p:spPr/>
        <p:txBody>
          <a:bodyPr/>
          <a:lstStyle/>
          <a:p>
            <a:fld id="{A00FBB20-5966-4B57-AA5E-4DE114E7C376}" type="datetimeFigureOut">
              <a:rPr lang="en-ID" smtClean="0"/>
              <a:t>09/06/2025</a:t>
            </a:fld>
            <a:endParaRPr lang="en-ID"/>
          </a:p>
        </p:txBody>
      </p:sp>
      <p:sp>
        <p:nvSpPr>
          <p:cNvPr id="8" name="Footer Placeholder 7">
            <a:extLst>
              <a:ext uri="{FF2B5EF4-FFF2-40B4-BE49-F238E27FC236}">
                <a16:creationId xmlns:a16="http://schemas.microsoft.com/office/drawing/2014/main" id="{E41590A6-D3AD-2D12-F18F-C5D4BACB89ED}"/>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69408792-A763-80AE-19AC-EAA2B11DB58C}"/>
              </a:ext>
            </a:extLst>
          </p:cNvPr>
          <p:cNvSpPr>
            <a:spLocks noGrp="1"/>
          </p:cNvSpPr>
          <p:nvPr>
            <p:ph type="sldNum" sz="quarter" idx="12"/>
          </p:nvPr>
        </p:nvSpPr>
        <p:spPr/>
        <p:txBody>
          <a:bodyPr/>
          <a:lstStyle/>
          <a:p>
            <a:fld id="{728D395E-8AB2-4E16-9340-3EA6A513D55F}" type="slidenum">
              <a:rPr lang="en-ID" smtClean="0"/>
              <a:t>‹#›</a:t>
            </a:fld>
            <a:endParaRPr lang="en-ID"/>
          </a:p>
        </p:txBody>
      </p:sp>
    </p:spTree>
    <p:extLst>
      <p:ext uri="{BB962C8B-B14F-4D97-AF65-F5344CB8AC3E}">
        <p14:creationId xmlns:p14="http://schemas.microsoft.com/office/powerpoint/2010/main" val="508964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C8104-156C-29C1-E634-E3BD2B1560C6}"/>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AB3FBAA0-41EE-7FE4-184C-7EB1DCA7D622}"/>
              </a:ext>
            </a:extLst>
          </p:cNvPr>
          <p:cNvSpPr>
            <a:spLocks noGrp="1"/>
          </p:cNvSpPr>
          <p:nvPr>
            <p:ph type="dt" sz="half" idx="10"/>
          </p:nvPr>
        </p:nvSpPr>
        <p:spPr/>
        <p:txBody>
          <a:bodyPr/>
          <a:lstStyle/>
          <a:p>
            <a:fld id="{A00FBB20-5966-4B57-AA5E-4DE114E7C376}" type="datetimeFigureOut">
              <a:rPr lang="en-ID" smtClean="0"/>
              <a:t>09/06/2025</a:t>
            </a:fld>
            <a:endParaRPr lang="en-ID"/>
          </a:p>
        </p:txBody>
      </p:sp>
      <p:sp>
        <p:nvSpPr>
          <p:cNvPr id="4" name="Footer Placeholder 3">
            <a:extLst>
              <a:ext uri="{FF2B5EF4-FFF2-40B4-BE49-F238E27FC236}">
                <a16:creationId xmlns:a16="http://schemas.microsoft.com/office/drawing/2014/main" id="{5358986E-E4AD-45B2-0EB0-DC35BFAF2532}"/>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DB9BA1C2-AF7E-516E-1100-D2FD9C82D046}"/>
              </a:ext>
            </a:extLst>
          </p:cNvPr>
          <p:cNvSpPr>
            <a:spLocks noGrp="1"/>
          </p:cNvSpPr>
          <p:nvPr>
            <p:ph type="sldNum" sz="quarter" idx="12"/>
          </p:nvPr>
        </p:nvSpPr>
        <p:spPr/>
        <p:txBody>
          <a:bodyPr/>
          <a:lstStyle/>
          <a:p>
            <a:fld id="{728D395E-8AB2-4E16-9340-3EA6A513D55F}" type="slidenum">
              <a:rPr lang="en-ID" smtClean="0"/>
              <a:t>‹#›</a:t>
            </a:fld>
            <a:endParaRPr lang="en-ID"/>
          </a:p>
        </p:txBody>
      </p:sp>
    </p:spTree>
    <p:extLst>
      <p:ext uri="{BB962C8B-B14F-4D97-AF65-F5344CB8AC3E}">
        <p14:creationId xmlns:p14="http://schemas.microsoft.com/office/powerpoint/2010/main" val="2436658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367F1D-C5A3-CBD6-8D4A-EAAC161EC208}"/>
              </a:ext>
            </a:extLst>
          </p:cNvPr>
          <p:cNvSpPr>
            <a:spLocks noGrp="1"/>
          </p:cNvSpPr>
          <p:nvPr>
            <p:ph type="dt" sz="half" idx="10"/>
          </p:nvPr>
        </p:nvSpPr>
        <p:spPr/>
        <p:txBody>
          <a:bodyPr/>
          <a:lstStyle/>
          <a:p>
            <a:fld id="{A00FBB20-5966-4B57-AA5E-4DE114E7C376}" type="datetimeFigureOut">
              <a:rPr lang="en-ID" smtClean="0"/>
              <a:t>09/06/2025</a:t>
            </a:fld>
            <a:endParaRPr lang="en-ID"/>
          </a:p>
        </p:txBody>
      </p:sp>
      <p:sp>
        <p:nvSpPr>
          <p:cNvPr id="3" name="Footer Placeholder 2">
            <a:extLst>
              <a:ext uri="{FF2B5EF4-FFF2-40B4-BE49-F238E27FC236}">
                <a16:creationId xmlns:a16="http://schemas.microsoft.com/office/drawing/2014/main" id="{00DF4D99-9A82-8FBB-8475-F9C2DD649D53}"/>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6373B5F6-26B3-431C-CB63-9AA622D7E628}"/>
              </a:ext>
            </a:extLst>
          </p:cNvPr>
          <p:cNvSpPr>
            <a:spLocks noGrp="1"/>
          </p:cNvSpPr>
          <p:nvPr>
            <p:ph type="sldNum" sz="quarter" idx="12"/>
          </p:nvPr>
        </p:nvSpPr>
        <p:spPr/>
        <p:txBody>
          <a:bodyPr/>
          <a:lstStyle/>
          <a:p>
            <a:fld id="{728D395E-8AB2-4E16-9340-3EA6A513D55F}" type="slidenum">
              <a:rPr lang="en-ID" smtClean="0"/>
              <a:t>‹#›</a:t>
            </a:fld>
            <a:endParaRPr lang="en-ID"/>
          </a:p>
        </p:txBody>
      </p:sp>
    </p:spTree>
    <p:extLst>
      <p:ext uri="{BB962C8B-B14F-4D97-AF65-F5344CB8AC3E}">
        <p14:creationId xmlns:p14="http://schemas.microsoft.com/office/powerpoint/2010/main" val="2715031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1945-AFB4-3826-2DD4-D57007CDE1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1D7D3130-BA18-A348-D3CB-0861BE70A2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2E04A3FE-E9D5-24E9-FD5B-F575BC3190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136AF8-417D-A091-918A-133B26C59D4C}"/>
              </a:ext>
            </a:extLst>
          </p:cNvPr>
          <p:cNvSpPr>
            <a:spLocks noGrp="1"/>
          </p:cNvSpPr>
          <p:nvPr>
            <p:ph type="dt" sz="half" idx="10"/>
          </p:nvPr>
        </p:nvSpPr>
        <p:spPr/>
        <p:txBody>
          <a:bodyPr/>
          <a:lstStyle/>
          <a:p>
            <a:fld id="{A00FBB20-5966-4B57-AA5E-4DE114E7C376}" type="datetimeFigureOut">
              <a:rPr lang="en-ID" smtClean="0"/>
              <a:t>09/06/2025</a:t>
            </a:fld>
            <a:endParaRPr lang="en-ID"/>
          </a:p>
        </p:txBody>
      </p:sp>
      <p:sp>
        <p:nvSpPr>
          <p:cNvPr id="6" name="Footer Placeholder 5">
            <a:extLst>
              <a:ext uri="{FF2B5EF4-FFF2-40B4-BE49-F238E27FC236}">
                <a16:creationId xmlns:a16="http://schemas.microsoft.com/office/drawing/2014/main" id="{D2FA3B75-7934-D243-3D4D-68F9ABBACEA1}"/>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9F97B9BA-831B-DD13-A603-6428074FF9EF}"/>
              </a:ext>
            </a:extLst>
          </p:cNvPr>
          <p:cNvSpPr>
            <a:spLocks noGrp="1"/>
          </p:cNvSpPr>
          <p:nvPr>
            <p:ph type="sldNum" sz="quarter" idx="12"/>
          </p:nvPr>
        </p:nvSpPr>
        <p:spPr/>
        <p:txBody>
          <a:bodyPr/>
          <a:lstStyle/>
          <a:p>
            <a:fld id="{728D395E-8AB2-4E16-9340-3EA6A513D55F}" type="slidenum">
              <a:rPr lang="en-ID" smtClean="0"/>
              <a:t>‹#›</a:t>
            </a:fld>
            <a:endParaRPr lang="en-ID"/>
          </a:p>
        </p:txBody>
      </p:sp>
    </p:spTree>
    <p:extLst>
      <p:ext uri="{BB962C8B-B14F-4D97-AF65-F5344CB8AC3E}">
        <p14:creationId xmlns:p14="http://schemas.microsoft.com/office/powerpoint/2010/main" val="4008343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0DFFD-3D61-DDB2-5E24-F6076CE80F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1B527C2E-CCA1-F6BC-0DE6-5CAADCB747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0964DB79-2545-77F1-CBF1-8A863BD03A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3A492E-2E35-93A8-3ABC-17EFB773CC57}"/>
              </a:ext>
            </a:extLst>
          </p:cNvPr>
          <p:cNvSpPr>
            <a:spLocks noGrp="1"/>
          </p:cNvSpPr>
          <p:nvPr>
            <p:ph type="dt" sz="half" idx="10"/>
          </p:nvPr>
        </p:nvSpPr>
        <p:spPr/>
        <p:txBody>
          <a:bodyPr/>
          <a:lstStyle/>
          <a:p>
            <a:fld id="{A00FBB20-5966-4B57-AA5E-4DE114E7C376}" type="datetimeFigureOut">
              <a:rPr lang="en-ID" smtClean="0"/>
              <a:t>09/06/2025</a:t>
            </a:fld>
            <a:endParaRPr lang="en-ID"/>
          </a:p>
        </p:txBody>
      </p:sp>
      <p:sp>
        <p:nvSpPr>
          <p:cNvPr id="6" name="Footer Placeholder 5">
            <a:extLst>
              <a:ext uri="{FF2B5EF4-FFF2-40B4-BE49-F238E27FC236}">
                <a16:creationId xmlns:a16="http://schemas.microsoft.com/office/drawing/2014/main" id="{FA704627-74D5-E673-43DE-685EB1B55C0D}"/>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F2BA2ED8-1F19-72DD-EFEE-A8A452B9EBBF}"/>
              </a:ext>
            </a:extLst>
          </p:cNvPr>
          <p:cNvSpPr>
            <a:spLocks noGrp="1"/>
          </p:cNvSpPr>
          <p:nvPr>
            <p:ph type="sldNum" sz="quarter" idx="12"/>
          </p:nvPr>
        </p:nvSpPr>
        <p:spPr/>
        <p:txBody>
          <a:bodyPr/>
          <a:lstStyle/>
          <a:p>
            <a:fld id="{728D395E-8AB2-4E16-9340-3EA6A513D55F}" type="slidenum">
              <a:rPr lang="en-ID" smtClean="0"/>
              <a:t>‹#›</a:t>
            </a:fld>
            <a:endParaRPr lang="en-ID"/>
          </a:p>
        </p:txBody>
      </p:sp>
    </p:spTree>
    <p:extLst>
      <p:ext uri="{BB962C8B-B14F-4D97-AF65-F5344CB8AC3E}">
        <p14:creationId xmlns:p14="http://schemas.microsoft.com/office/powerpoint/2010/main" val="540057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3C1532-6691-B8BC-5AC1-933D5C5C7D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A7221B82-08CD-A054-6E4F-23DDD00E00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8BAB1573-B354-ABEF-9A54-E6D5FBDDD9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0FBB20-5966-4B57-AA5E-4DE114E7C376}" type="datetimeFigureOut">
              <a:rPr lang="en-ID" smtClean="0"/>
              <a:t>09/06/2025</a:t>
            </a:fld>
            <a:endParaRPr lang="en-ID"/>
          </a:p>
        </p:txBody>
      </p:sp>
      <p:sp>
        <p:nvSpPr>
          <p:cNvPr id="5" name="Footer Placeholder 4">
            <a:extLst>
              <a:ext uri="{FF2B5EF4-FFF2-40B4-BE49-F238E27FC236}">
                <a16:creationId xmlns:a16="http://schemas.microsoft.com/office/drawing/2014/main" id="{BDE4536C-D42A-9D5E-22E6-F9C9CAB496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6D0FB7DD-FBD8-AD46-A7DE-C8F744B7E8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D395E-8AB2-4E16-9340-3EA6A513D55F}" type="slidenum">
              <a:rPr lang="en-ID" smtClean="0"/>
              <a:t>‹#›</a:t>
            </a:fld>
            <a:endParaRPr lang="en-ID"/>
          </a:p>
        </p:txBody>
      </p:sp>
    </p:spTree>
    <p:extLst>
      <p:ext uri="{BB962C8B-B14F-4D97-AF65-F5344CB8AC3E}">
        <p14:creationId xmlns:p14="http://schemas.microsoft.com/office/powerpoint/2010/main" val="3502585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66647" y="129666"/>
            <a:ext cx="10290810" cy="391159"/>
          </a:xfrm>
          <a:prstGeom prst="rect">
            <a:avLst/>
          </a:prstGeom>
        </p:spPr>
        <p:txBody>
          <a:bodyPr wrap="square" lIns="0" tIns="0" rIns="0" bIns="0">
            <a:spAutoFit/>
          </a:bodyPr>
          <a:lstStyle>
            <a:lvl1pPr>
              <a:defRPr sz="2400" b="1" i="0">
                <a:solidFill>
                  <a:schemeClr val="bg1"/>
                </a:solidFill>
                <a:latin typeface="Calibri"/>
                <a:cs typeface="Calibri"/>
              </a:defRPr>
            </a:lvl1pPr>
          </a:lstStyle>
          <a:p>
            <a:endParaRPr/>
          </a:p>
        </p:txBody>
      </p:sp>
      <p:sp>
        <p:nvSpPr>
          <p:cNvPr id="3" name="Holder 3"/>
          <p:cNvSpPr>
            <a:spLocks noGrp="1"/>
          </p:cNvSpPr>
          <p:nvPr>
            <p:ph type="body" idx="1"/>
          </p:nvPr>
        </p:nvSpPr>
        <p:spPr>
          <a:xfrm>
            <a:off x="149148" y="2550667"/>
            <a:ext cx="5582285" cy="2464435"/>
          </a:xfrm>
          <a:prstGeom prst="rect">
            <a:avLst/>
          </a:prstGeom>
        </p:spPr>
        <p:txBody>
          <a:bodyPr wrap="square" lIns="0" tIns="0" rIns="0" bIns="0">
            <a:spAutoFit/>
          </a:bodyPr>
          <a:lstStyle>
            <a:lvl1pPr>
              <a:defRPr sz="16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6/9/2025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62119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image" Target="../media/image16.png"/><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sipd-ri.kemendagri.go.id/renstra" TargetMode="Externa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jpg"/><Relationship Id="rId17" Type="http://schemas.openxmlformats.org/officeDocument/2006/relationships/image" Target="../media/image72.png"/><Relationship Id="rId2" Type="http://schemas.openxmlformats.org/officeDocument/2006/relationships/image" Target="../media/image57.png"/><Relationship Id="rId16" Type="http://schemas.openxmlformats.org/officeDocument/2006/relationships/image" Target="../media/image71.png"/><Relationship Id="rId1" Type="http://schemas.openxmlformats.org/officeDocument/2006/relationships/slideLayout" Target="../slideLayouts/slideLayout14.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79.png"/><Relationship Id="rId12" Type="http://schemas.openxmlformats.org/officeDocument/2006/relationships/image" Target="../media/image82.jpg"/><Relationship Id="rId2" Type="http://schemas.openxmlformats.org/officeDocument/2006/relationships/image" Target="../media/image59.png"/><Relationship Id="rId1" Type="http://schemas.openxmlformats.org/officeDocument/2006/relationships/slideLayout" Target="../slideLayouts/slideLayout14.xml"/><Relationship Id="rId6" Type="http://schemas.openxmlformats.org/officeDocument/2006/relationships/image" Target="../media/image63.png"/><Relationship Id="rId11" Type="http://schemas.openxmlformats.org/officeDocument/2006/relationships/image" Target="../media/image81.png"/><Relationship Id="rId5" Type="http://schemas.openxmlformats.org/officeDocument/2006/relationships/image" Target="../media/image62.png"/><Relationship Id="rId10" Type="http://schemas.openxmlformats.org/officeDocument/2006/relationships/image" Target="../media/image72.png"/><Relationship Id="rId4" Type="http://schemas.openxmlformats.org/officeDocument/2006/relationships/image" Target="../media/image61.png"/><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62.png"/><Relationship Id="rId12"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4.xml"/><Relationship Id="rId6" Type="http://schemas.openxmlformats.org/officeDocument/2006/relationships/image" Target="../media/image61.png"/><Relationship Id="rId11" Type="http://schemas.openxmlformats.org/officeDocument/2006/relationships/image" Target="../media/image87.png"/><Relationship Id="rId5" Type="http://schemas.openxmlformats.org/officeDocument/2006/relationships/image" Target="../media/image60.png"/><Relationship Id="rId10" Type="http://schemas.openxmlformats.org/officeDocument/2006/relationships/image" Target="../media/image86.png"/><Relationship Id="rId4" Type="http://schemas.openxmlformats.org/officeDocument/2006/relationships/image" Target="../media/image59.png"/><Relationship Id="rId9" Type="http://schemas.openxmlformats.org/officeDocument/2006/relationships/image" Target="../media/image85.png"/></Relationships>
</file>

<file path=ppt/slides/_rels/slide3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5.png"/><Relationship Id="rId3" Type="http://schemas.openxmlformats.org/officeDocument/2006/relationships/image" Target="../media/image60.png"/><Relationship Id="rId7" Type="http://schemas.openxmlformats.org/officeDocument/2006/relationships/image" Target="../media/image90.png"/><Relationship Id="rId12" Type="http://schemas.openxmlformats.org/officeDocument/2006/relationships/image" Target="../media/image94.png"/><Relationship Id="rId2" Type="http://schemas.openxmlformats.org/officeDocument/2006/relationships/image" Target="../media/image59.png"/><Relationship Id="rId1" Type="http://schemas.openxmlformats.org/officeDocument/2006/relationships/slideLayout" Target="../slideLayouts/slideLayout14.xml"/><Relationship Id="rId6" Type="http://schemas.openxmlformats.org/officeDocument/2006/relationships/image" Target="../media/image63.png"/><Relationship Id="rId11" Type="http://schemas.openxmlformats.org/officeDocument/2006/relationships/image" Target="../media/image93.png"/><Relationship Id="rId5" Type="http://schemas.openxmlformats.org/officeDocument/2006/relationships/image" Target="../media/image62.png"/><Relationship Id="rId10" Type="http://schemas.openxmlformats.org/officeDocument/2006/relationships/image" Target="../media/image92.png"/><Relationship Id="rId4" Type="http://schemas.openxmlformats.org/officeDocument/2006/relationships/image" Target="../media/image61.png"/><Relationship Id="rId9" Type="http://schemas.openxmlformats.org/officeDocument/2006/relationships/image" Target="../media/image65.png"/><Relationship Id="rId14" Type="http://schemas.openxmlformats.org/officeDocument/2006/relationships/image" Target="../media/image96.png"/></Relationships>
</file>

<file path=ppt/slides/_rels/slide3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63.png"/><Relationship Id="rId18" Type="http://schemas.openxmlformats.org/officeDocument/2006/relationships/image" Target="../media/image70.png"/><Relationship Id="rId3" Type="http://schemas.openxmlformats.org/officeDocument/2006/relationships/image" Target="../media/image98.png"/><Relationship Id="rId7" Type="http://schemas.openxmlformats.org/officeDocument/2006/relationships/image" Target="../media/image101.png"/><Relationship Id="rId12" Type="http://schemas.openxmlformats.org/officeDocument/2006/relationships/image" Target="../media/image62.png"/><Relationship Id="rId17" Type="http://schemas.openxmlformats.org/officeDocument/2006/relationships/image" Target="../media/image69.png"/><Relationship Id="rId2" Type="http://schemas.openxmlformats.org/officeDocument/2006/relationships/image" Target="../media/image97.jpg"/><Relationship Id="rId16" Type="http://schemas.openxmlformats.org/officeDocument/2006/relationships/image" Target="../media/image86.png"/><Relationship Id="rId1" Type="http://schemas.openxmlformats.org/officeDocument/2006/relationships/slideLayout" Target="../slideLayouts/slideLayout14.xml"/><Relationship Id="rId6" Type="http://schemas.openxmlformats.org/officeDocument/2006/relationships/image" Target="../media/image100.png"/><Relationship Id="rId11" Type="http://schemas.openxmlformats.org/officeDocument/2006/relationships/image" Target="../media/image61.png"/><Relationship Id="rId5" Type="http://schemas.openxmlformats.org/officeDocument/2006/relationships/image" Target="../media/image99.png"/><Relationship Id="rId15" Type="http://schemas.openxmlformats.org/officeDocument/2006/relationships/image" Target="../media/image103.png"/><Relationship Id="rId10" Type="http://schemas.openxmlformats.org/officeDocument/2006/relationships/image" Target="../media/image60.png"/><Relationship Id="rId4" Type="http://schemas.openxmlformats.org/officeDocument/2006/relationships/image" Target="../media/image58.png"/><Relationship Id="rId9" Type="http://schemas.openxmlformats.org/officeDocument/2006/relationships/image" Target="../media/image59.png"/><Relationship Id="rId14"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86.png"/><Relationship Id="rId3" Type="http://schemas.openxmlformats.org/officeDocument/2006/relationships/image" Target="../media/image105.jpg"/><Relationship Id="rId7" Type="http://schemas.openxmlformats.org/officeDocument/2006/relationships/image" Target="../media/image60.png"/><Relationship Id="rId12" Type="http://schemas.openxmlformats.org/officeDocument/2006/relationships/image" Target="../media/image107.png"/><Relationship Id="rId2" Type="http://schemas.openxmlformats.org/officeDocument/2006/relationships/image" Target="../media/image104.png"/><Relationship Id="rId1" Type="http://schemas.openxmlformats.org/officeDocument/2006/relationships/slideLayout" Target="../slideLayouts/slideLayout14.xml"/><Relationship Id="rId6" Type="http://schemas.openxmlformats.org/officeDocument/2006/relationships/image" Target="../media/image59.png"/><Relationship Id="rId11" Type="http://schemas.openxmlformats.org/officeDocument/2006/relationships/image" Target="../media/image90.png"/><Relationship Id="rId5" Type="http://schemas.openxmlformats.org/officeDocument/2006/relationships/image" Target="../media/image100.png"/><Relationship Id="rId10" Type="http://schemas.openxmlformats.org/officeDocument/2006/relationships/image" Target="../media/image63.png"/><Relationship Id="rId4" Type="http://schemas.openxmlformats.org/officeDocument/2006/relationships/image" Target="../media/image106.png"/><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9.png"/><Relationship Id="rId3" Type="http://schemas.openxmlformats.org/officeDocument/2006/relationships/image" Target="../media/image109.png"/><Relationship Id="rId7" Type="http://schemas.openxmlformats.org/officeDocument/2006/relationships/image" Target="../media/image62.png"/><Relationship Id="rId12" Type="http://schemas.openxmlformats.org/officeDocument/2006/relationships/image" Target="../media/image111.png"/><Relationship Id="rId2" Type="http://schemas.openxmlformats.org/officeDocument/2006/relationships/image" Target="../media/image108.png"/><Relationship Id="rId1" Type="http://schemas.openxmlformats.org/officeDocument/2006/relationships/slideLayout" Target="../slideLayouts/slideLayout14.xml"/><Relationship Id="rId6" Type="http://schemas.openxmlformats.org/officeDocument/2006/relationships/image" Target="../media/image61.png"/><Relationship Id="rId11" Type="http://schemas.openxmlformats.org/officeDocument/2006/relationships/image" Target="../media/image86.png"/><Relationship Id="rId5" Type="http://schemas.openxmlformats.org/officeDocument/2006/relationships/image" Target="../media/image60.png"/><Relationship Id="rId15" Type="http://schemas.openxmlformats.org/officeDocument/2006/relationships/image" Target="../media/image113.png"/><Relationship Id="rId10" Type="http://schemas.openxmlformats.org/officeDocument/2006/relationships/image" Target="../media/image110.png"/><Relationship Id="rId4" Type="http://schemas.openxmlformats.org/officeDocument/2006/relationships/image" Target="../media/image59.png"/><Relationship Id="rId9" Type="http://schemas.openxmlformats.org/officeDocument/2006/relationships/image" Target="../media/image90.png"/><Relationship Id="rId14" Type="http://schemas.openxmlformats.org/officeDocument/2006/relationships/image" Target="../media/image112.png"/></Relationships>
</file>

<file path=ppt/slides/_rels/slide37.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9.png"/><Relationship Id="rId3" Type="http://schemas.openxmlformats.org/officeDocument/2006/relationships/image" Target="../media/image60.png"/><Relationship Id="rId7" Type="http://schemas.openxmlformats.org/officeDocument/2006/relationships/image" Target="../media/image114.png"/><Relationship Id="rId12" Type="http://schemas.openxmlformats.org/officeDocument/2006/relationships/image" Target="../media/image65.png"/><Relationship Id="rId2" Type="http://schemas.openxmlformats.org/officeDocument/2006/relationships/image" Target="../media/image59.png"/><Relationship Id="rId16" Type="http://schemas.openxmlformats.org/officeDocument/2006/relationships/image" Target="../media/image122.png"/><Relationship Id="rId1" Type="http://schemas.openxmlformats.org/officeDocument/2006/relationships/slideLayout" Target="../slideLayouts/slideLayout14.xml"/><Relationship Id="rId6" Type="http://schemas.openxmlformats.org/officeDocument/2006/relationships/image" Target="../media/image63.png"/><Relationship Id="rId11" Type="http://schemas.openxmlformats.org/officeDocument/2006/relationships/image" Target="../media/image118.png"/><Relationship Id="rId5" Type="http://schemas.openxmlformats.org/officeDocument/2006/relationships/image" Target="../media/image62.png"/><Relationship Id="rId15" Type="http://schemas.openxmlformats.org/officeDocument/2006/relationships/image" Target="../media/image121.png"/><Relationship Id="rId10" Type="http://schemas.openxmlformats.org/officeDocument/2006/relationships/image" Target="../media/image117.png"/><Relationship Id="rId4" Type="http://schemas.openxmlformats.org/officeDocument/2006/relationships/image" Target="../media/image61.png"/><Relationship Id="rId9" Type="http://schemas.openxmlformats.org/officeDocument/2006/relationships/image" Target="../media/image116.png"/><Relationship Id="rId14" Type="http://schemas.openxmlformats.org/officeDocument/2006/relationships/image" Target="../media/image12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17.png"/><Relationship Id="rId18" Type="http://schemas.openxmlformats.org/officeDocument/2006/relationships/image" Target="../media/image130.png"/><Relationship Id="rId3" Type="http://schemas.openxmlformats.org/officeDocument/2006/relationships/image" Target="../media/image124.png"/><Relationship Id="rId7" Type="http://schemas.openxmlformats.org/officeDocument/2006/relationships/image" Target="../media/image62.png"/><Relationship Id="rId12" Type="http://schemas.openxmlformats.org/officeDocument/2006/relationships/image" Target="../media/image126.png"/><Relationship Id="rId17" Type="http://schemas.openxmlformats.org/officeDocument/2006/relationships/image" Target="../media/image129.jpg"/><Relationship Id="rId2" Type="http://schemas.openxmlformats.org/officeDocument/2006/relationships/image" Target="../media/image123.png"/><Relationship Id="rId16" Type="http://schemas.openxmlformats.org/officeDocument/2006/relationships/image" Target="../media/image128.png"/><Relationship Id="rId1" Type="http://schemas.openxmlformats.org/officeDocument/2006/relationships/slideLayout" Target="../slideLayouts/slideLayout14.xml"/><Relationship Id="rId6" Type="http://schemas.openxmlformats.org/officeDocument/2006/relationships/image" Target="../media/image61.png"/><Relationship Id="rId11" Type="http://schemas.openxmlformats.org/officeDocument/2006/relationships/image" Target="../media/image125.png"/><Relationship Id="rId5" Type="http://schemas.openxmlformats.org/officeDocument/2006/relationships/image" Target="../media/image60.png"/><Relationship Id="rId15" Type="http://schemas.openxmlformats.org/officeDocument/2006/relationships/image" Target="../media/image65.png"/><Relationship Id="rId10" Type="http://schemas.openxmlformats.org/officeDocument/2006/relationships/image" Target="../media/image115.png"/><Relationship Id="rId19" Type="http://schemas.openxmlformats.org/officeDocument/2006/relationships/image" Target="../media/image131.jpg"/><Relationship Id="rId4" Type="http://schemas.openxmlformats.org/officeDocument/2006/relationships/image" Target="../media/image59.png"/><Relationship Id="rId9" Type="http://schemas.openxmlformats.org/officeDocument/2006/relationships/image" Target="../media/image114.png"/><Relationship Id="rId14" Type="http://schemas.openxmlformats.org/officeDocument/2006/relationships/image" Target="../media/image127.png"/></Relationships>
</file>

<file path=ppt/slides/_rels/slide3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33.png"/><Relationship Id="rId18" Type="http://schemas.openxmlformats.org/officeDocument/2006/relationships/image" Target="../media/image137.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117.png"/><Relationship Id="rId17" Type="http://schemas.openxmlformats.org/officeDocument/2006/relationships/image" Target="../media/image136.png"/><Relationship Id="rId2" Type="http://schemas.openxmlformats.org/officeDocument/2006/relationships/image" Target="../media/image132.jpg"/><Relationship Id="rId16" Type="http://schemas.openxmlformats.org/officeDocument/2006/relationships/image" Target="../media/image135.png"/><Relationship Id="rId20" Type="http://schemas.openxmlformats.org/officeDocument/2006/relationships/image" Target="../media/image139.jpg"/><Relationship Id="rId1" Type="http://schemas.openxmlformats.org/officeDocument/2006/relationships/slideLayout" Target="../slideLayouts/slideLayout14.xml"/><Relationship Id="rId6" Type="http://schemas.openxmlformats.org/officeDocument/2006/relationships/image" Target="../media/image62.png"/><Relationship Id="rId11" Type="http://schemas.openxmlformats.org/officeDocument/2006/relationships/image" Target="../media/image126.png"/><Relationship Id="rId5" Type="http://schemas.openxmlformats.org/officeDocument/2006/relationships/image" Target="../media/image61.png"/><Relationship Id="rId15" Type="http://schemas.openxmlformats.org/officeDocument/2006/relationships/image" Target="../media/image134.png"/><Relationship Id="rId10" Type="http://schemas.openxmlformats.org/officeDocument/2006/relationships/image" Target="../media/image125.png"/><Relationship Id="rId19" Type="http://schemas.openxmlformats.org/officeDocument/2006/relationships/image" Target="../media/image138.png"/><Relationship Id="rId4" Type="http://schemas.openxmlformats.org/officeDocument/2006/relationships/image" Target="../media/image60.png"/><Relationship Id="rId9" Type="http://schemas.openxmlformats.org/officeDocument/2006/relationships/image" Target="../media/image115.png"/><Relationship Id="rId14"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65.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141.png"/><Relationship Id="rId2" Type="http://schemas.openxmlformats.org/officeDocument/2006/relationships/image" Target="../media/image140.jpg"/><Relationship Id="rId1" Type="http://schemas.openxmlformats.org/officeDocument/2006/relationships/slideLayout" Target="../slideLayouts/slideLayout14.xml"/><Relationship Id="rId6" Type="http://schemas.openxmlformats.org/officeDocument/2006/relationships/image" Target="../media/image62.png"/><Relationship Id="rId11" Type="http://schemas.openxmlformats.org/officeDocument/2006/relationships/image" Target="../media/image117.png"/><Relationship Id="rId5" Type="http://schemas.openxmlformats.org/officeDocument/2006/relationships/image" Target="../media/image61.png"/><Relationship Id="rId10" Type="http://schemas.openxmlformats.org/officeDocument/2006/relationships/image" Target="../media/image116.png"/><Relationship Id="rId4" Type="http://schemas.openxmlformats.org/officeDocument/2006/relationships/image" Target="../media/image60.png"/><Relationship Id="rId9" Type="http://schemas.openxmlformats.org/officeDocument/2006/relationships/image" Target="../media/image115.png"/></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44.png"/><Relationship Id="rId3" Type="http://schemas.openxmlformats.org/officeDocument/2006/relationships/image" Target="../media/image143.jpg"/><Relationship Id="rId7" Type="http://schemas.openxmlformats.org/officeDocument/2006/relationships/image" Target="../media/image62.png"/><Relationship Id="rId12" Type="http://schemas.openxmlformats.org/officeDocument/2006/relationships/image" Target="../media/image117.png"/><Relationship Id="rId2" Type="http://schemas.openxmlformats.org/officeDocument/2006/relationships/image" Target="../media/image142.jpg"/><Relationship Id="rId1" Type="http://schemas.openxmlformats.org/officeDocument/2006/relationships/slideLayout" Target="../slideLayouts/slideLayout14.xml"/><Relationship Id="rId6" Type="http://schemas.openxmlformats.org/officeDocument/2006/relationships/image" Target="../media/image61.png"/><Relationship Id="rId11" Type="http://schemas.openxmlformats.org/officeDocument/2006/relationships/image" Target="../media/image116.png"/><Relationship Id="rId5" Type="http://schemas.openxmlformats.org/officeDocument/2006/relationships/image" Target="../media/image60.png"/><Relationship Id="rId15" Type="http://schemas.openxmlformats.org/officeDocument/2006/relationships/image" Target="../media/image145.jpg"/><Relationship Id="rId10" Type="http://schemas.openxmlformats.org/officeDocument/2006/relationships/image" Target="../media/image115.png"/><Relationship Id="rId4" Type="http://schemas.openxmlformats.org/officeDocument/2006/relationships/image" Target="../media/image59.png"/><Relationship Id="rId9" Type="http://schemas.openxmlformats.org/officeDocument/2006/relationships/image" Target="../media/image114.png"/><Relationship Id="rId14" Type="http://schemas.openxmlformats.org/officeDocument/2006/relationships/image" Target="../media/image65.png"/></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48.png"/><Relationship Id="rId3" Type="http://schemas.openxmlformats.org/officeDocument/2006/relationships/image" Target="../media/image147.png"/><Relationship Id="rId7" Type="http://schemas.openxmlformats.org/officeDocument/2006/relationships/image" Target="../media/image62.png"/><Relationship Id="rId12" Type="http://schemas.openxmlformats.org/officeDocument/2006/relationships/image" Target="../media/image117.png"/><Relationship Id="rId17" Type="http://schemas.openxmlformats.org/officeDocument/2006/relationships/image" Target="../media/image151.png"/><Relationship Id="rId2" Type="http://schemas.openxmlformats.org/officeDocument/2006/relationships/image" Target="../media/image146.jpg"/><Relationship Id="rId16" Type="http://schemas.openxmlformats.org/officeDocument/2006/relationships/image" Target="../media/image150.png"/><Relationship Id="rId1" Type="http://schemas.openxmlformats.org/officeDocument/2006/relationships/slideLayout" Target="../slideLayouts/slideLayout14.xml"/><Relationship Id="rId6" Type="http://schemas.openxmlformats.org/officeDocument/2006/relationships/image" Target="../media/image61.png"/><Relationship Id="rId11" Type="http://schemas.openxmlformats.org/officeDocument/2006/relationships/image" Target="../media/image116.png"/><Relationship Id="rId5" Type="http://schemas.openxmlformats.org/officeDocument/2006/relationships/image" Target="../media/image60.png"/><Relationship Id="rId15" Type="http://schemas.openxmlformats.org/officeDocument/2006/relationships/image" Target="../media/image149.png"/><Relationship Id="rId10" Type="http://schemas.openxmlformats.org/officeDocument/2006/relationships/image" Target="../media/image115.png"/><Relationship Id="rId4" Type="http://schemas.openxmlformats.org/officeDocument/2006/relationships/image" Target="../media/image59.png"/><Relationship Id="rId9" Type="http://schemas.openxmlformats.org/officeDocument/2006/relationships/image" Target="../media/image114.png"/><Relationship Id="rId14" Type="http://schemas.openxmlformats.org/officeDocument/2006/relationships/image" Target="../media/image65.png"/></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17.png"/><Relationship Id="rId1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61.png"/><Relationship Id="rId12" Type="http://schemas.openxmlformats.org/officeDocument/2006/relationships/image" Target="../media/image116.png"/><Relationship Id="rId17" Type="http://schemas.openxmlformats.org/officeDocument/2006/relationships/image" Target="../media/image157.png"/><Relationship Id="rId2" Type="http://schemas.openxmlformats.org/officeDocument/2006/relationships/image" Target="../media/image152.png"/><Relationship Id="rId16" Type="http://schemas.openxmlformats.org/officeDocument/2006/relationships/image" Target="../media/image156.png"/><Relationship Id="rId20" Type="http://schemas.openxmlformats.org/officeDocument/2006/relationships/image" Target="../media/image160.jpg"/><Relationship Id="rId1" Type="http://schemas.openxmlformats.org/officeDocument/2006/relationships/slideLayout" Target="../slideLayouts/slideLayout14.xml"/><Relationship Id="rId6" Type="http://schemas.openxmlformats.org/officeDocument/2006/relationships/image" Target="../media/image60.png"/><Relationship Id="rId11" Type="http://schemas.openxmlformats.org/officeDocument/2006/relationships/image" Target="../media/image115.png"/><Relationship Id="rId5" Type="http://schemas.openxmlformats.org/officeDocument/2006/relationships/image" Target="../media/image59.png"/><Relationship Id="rId15" Type="http://schemas.openxmlformats.org/officeDocument/2006/relationships/image" Target="../media/image65.png"/><Relationship Id="rId10" Type="http://schemas.openxmlformats.org/officeDocument/2006/relationships/image" Target="../media/image114.png"/><Relationship Id="rId19" Type="http://schemas.openxmlformats.org/officeDocument/2006/relationships/image" Target="../media/image159.png"/><Relationship Id="rId4" Type="http://schemas.openxmlformats.org/officeDocument/2006/relationships/image" Target="../media/image154.png"/><Relationship Id="rId9" Type="http://schemas.openxmlformats.org/officeDocument/2006/relationships/image" Target="../media/image63.png"/><Relationship Id="rId14" Type="http://schemas.openxmlformats.org/officeDocument/2006/relationships/image" Target="../media/image155.png"/></Relationships>
</file>

<file path=ppt/slides/_rels/slide4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65.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161.png"/><Relationship Id="rId2" Type="http://schemas.openxmlformats.org/officeDocument/2006/relationships/image" Target="../media/image132.jpg"/><Relationship Id="rId1" Type="http://schemas.openxmlformats.org/officeDocument/2006/relationships/slideLayout" Target="../slideLayouts/slideLayout14.xml"/><Relationship Id="rId6" Type="http://schemas.openxmlformats.org/officeDocument/2006/relationships/image" Target="../media/image62.png"/><Relationship Id="rId11" Type="http://schemas.openxmlformats.org/officeDocument/2006/relationships/image" Target="../media/image117.png"/><Relationship Id="rId5" Type="http://schemas.openxmlformats.org/officeDocument/2006/relationships/image" Target="../media/image61.png"/><Relationship Id="rId15" Type="http://schemas.openxmlformats.org/officeDocument/2006/relationships/image" Target="../media/image163.png"/><Relationship Id="rId10" Type="http://schemas.openxmlformats.org/officeDocument/2006/relationships/image" Target="../media/image116.png"/><Relationship Id="rId4" Type="http://schemas.openxmlformats.org/officeDocument/2006/relationships/image" Target="../media/image60.png"/><Relationship Id="rId9" Type="http://schemas.openxmlformats.org/officeDocument/2006/relationships/image" Target="../media/image115.png"/><Relationship Id="rId14" Type="http://schemas.openxmlformats.org/officeDocument/2006/relationships/image" Target="../media/image162.png"/></Relationships>
</file>

<file path=ppt/slides/_rels/slide45.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65.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164.png"/><Relationship Id="rId17" Type="http://schemas.openxmlformats.org/officeDocument/2006/relationships/image" Target="../media/image168.jpg"/><Relationship Id="rId2" Type="http://schemas.openxmlformats.org/officeDocument/2006/relationships/image" Target="../media/image132.jpg"/><Relationship Id="rId16" Type="http://schemas.openxmlformats.org/officeDocument/2006/relationships/image" Target="../media/image167.png"/><Relationship Id="rId1" Type="http://schemas.openxmlformats.org/officeDocument/2006/relationships/slideLayout" Target="../slideLayouts/slideLayout14.xml"/><Relationship Id="rId6" Type="http://schemas.openxmlformats.org/officeDocument/2006/relationships/image" Target="../media/image62.png"/><Relationship Id="rId11" Type="http://schemas.openxmlformats.org/officeDocument/2006/relationships/image" Target="../media/image117.png"/><Relationship Id="rId5" Type="http://schemas.openxmlformats.org/officeDocument/2006/relationships/image" Target="../media/image61.png"/><Relationship Id="rId15" Type="http://schemas.openxmlformats.org/officeDocument/2006/relationships/image" Target="../media/image166.png"/><Relationship Id="rId10" Type="http://schemas.openxmlformats.org/officeDocument/2006/relationships/image" Target="../media/image116.png"/><Relationship Id="rId4" Type="http://schemas.openxmlformats.org/officeDocument/2006/relationships/image" Target="../media/image60.png"/><Relationship Id="rId9" Type="http://schemas.openxmlformats.org/officeDocument/2006/relationships/image" Target="../media/image115.png"/><Relationship Id="rId14" Type="http://schemas.openxmlformats.org/officeDocument/2006/relationships/image" Target="../media/image165.png"/></Relationships>
</file>

<file path=ppt/slides/_rels/slide4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65.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169.png"/><Relationship Id="rId2" Type="http://schemas.openxmlformats.org/officeDocument/2006/relationships/image" Target="../media/image132.jpg"/><Relationship Id="rId1" Type="http://schemas.openxmlformats.org/officeDocument/2006/relationships/slideLayout" Target="../slideLayouts/slideLayout14.xml"/><Relationship Id="rId6" Type="http://schemas.openxmlformats.org/officeDocument/2006/relationships/image" Target="../media/image62.png"/><Relationship Id="rId11" Type="http://schemas.openxmlformats.org/officeDocument/2006/relationships/image" Target="../media/image117.png"/><Relationship Id="rId5" Type="http://schemas.openxmlformats.org/officeDocument/2006/relationships/image" Target="../media/image61.png"/><Relationship Id="rId15" Type="http://schemas.openxmlformats.org/officeDocument/2006/relationships/image" Target="../media/image171.jpg"/><Relationship Id="rId10" Type="http://schemas.openxmlformats.org/officeDocument/2006/relationships/image" Target="../media/image116.png"/><Relationship Id="rId4" Type="http://schemas.openxmlformats.org/officeDocument/2006/relationships/image" Target="../media/image60.png"/><Relationship Id="rId9" Type="http://schemas.openxmlformats.org/officeDocument/2006/relationships/image" Target="../media/image115.png"/><Relationship Id="rId14" Type="http://schemas.openxmlformats.org/officeDocument/2006/relationships/image" Target="../media/image170.jpg"/></Relationships>
</file>

<file path=ppt/slides/_rels/slide47.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86.png"/><Relationship Id="rId18" Type="http://schemas.openxmlformats.org/officeDocument/2006/relationships/image" Target="../media/image177.jp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91.png"/><Relationship Id="rId17" Type="http://schemas.openxmlformats.org/officeDocument/2006/relationships/image" Target="../media/image176.png"/><Relationship Id="rId2" Type="http://schemas.openxmlformats.org/officeDocument/2006/relationships/image" Target="../media/image172.jpg"/><Relationship Id="rId16" Type="http://schemas.openxmlformats.org/officeDocument/2006/relationships/image" Target="../media/image175.jpg"/><Relationship Id="rId1" Type="http://schemas.openxmlformats.org/officeDocument/2006/relationships/slideLayout" Target="../slideLayouts/slideLayout14.xml"/><Relationship Id="rId6" Type="http://schemas.openxmlformats.org/officeDocument/2006/relationships/image" Target="../media/image62.png"/><Relationship Id="rId11" Type="http://schemas.openxmlformats.org/officeDocument/2006/relationships/image" Target="../media/image117.png"/><Relationship Id="rId5" Type="http://schemas.openxmlformats.org/officeDocument/2006/relationships/image" Target="../media/image61.png"/><Relationship Id="rId15" Type="http://schemas.openxmlformats.org/officeDocument/2006/relationships/image" Target="../media/image174.png"/><Relationship Id="rId10" Type="http://schemas.openxmlformats.org/officeDocument/2006/relationships/image" Target="../media/image116.png"/><Relationship Id="rId19" Type="http://schemas.openxmlformats.org/officeDocument/2006/relationships/image" Target="../media/image119.png"/><Relationship Id="rId4" Type="http://schemas.openxmlformats.org/officeDocument/2006/relationships/image" Target="../media/image60.png"/><Relationship Id="rId9" Type="http://schemas.openxmlformats.org/officeDocument/2006/relationships/image" Target="../media/image115.png"/><Relationship Id="rId14" Type="http://schemas.openxmlformats.org/officeDocument/2006/relationships/image" Target="../media/image173.jpg"/></Relationships>
</file>

<file path=ppt/slides/_rels/slide4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03.png"/><Relationship Id="rId18" Type="http://schemas.openxmlformats.org/officeDocument/2006/relationships/image" Target="../media/image182.jpg"/><Relationship Id="rId3" Type="http://schemas.openxmlformats.org/officeDocument/2006/relationships/image" Target="../media/image179.jpg"/><Relationship Id="rId7" Type="http://schemas.openxmlformats.org/officeDocument/2006/relationships/image" Target="../media/image62.png"/><Relationship Id="rId12" Type="http://schemas.openxmlformats.org/officeDocument/2006/relationships/image" Target="../media/image117.png"/><Relationship Id="rId17" Type="http://schemas.openxmlformats.org/officeDocument/2006/relationships/image" Target="../media/image181.png"/><Relationship Id="rId2" Type="http://schemas.openxmlformats.org/officeDocument/2006/relationships/image" Target="../media/image178.png"/><Relationship Id="rId16" Type="http://schemas.openxmlformats.org/officeDocument/2006/relationships/image" Target="../media/image150.png"/><Relationship Id="rId20" Type="http://schemas.openxmlformats.org/officeDocument/2006/relationships/image" Target="../media/image184.png"/><Relationship Id="rId1" Type="http://schemas.openxmlformats.org/officeDocument/2006/relationships/slideLayout" Target="../slideLayouts/slideLayout14.xml"/><Relationship Id="rId6" Type="http://schemas.openxmlformats.org/officeDocument/2006/relationships/image" Target="../media/image61.png"/><Relationship Id="rId11" Type="http://schemas.openxmlformats.org/officeDocument/2006/relationships/image" Target="../media/image116.png"/><Relationship Id="rId5" Type="http://schemas.openxmlformats.org/officeDocument/2006/relationships/image" Target="../media/image60.png"/><Relationship Id="rId15" Type="http://schemas.openxmlformats.org/officeDocument/2006/relationships/image" Target="../media/image180.png"/><Relationship Id="rId10" Type="http://schemas.openxmlformats.org/officeDocument/2006/relationships/image" Target="../media/image115.png"/><Relationship Id="rId19" Type="http://schemas.openxmlformats.org/officeDocument/2006/relationships/image" Target="../media/image183.png"/><Relationship Id="rId4" Type="http://schemas.openxmlformats.org/officeDocument/2006/relationships/image" Target="../media/image59.png"/><Relationship Id="rId9" Type="http://schemas.openxmlformats.org/officeDocument/2006/relationships/image" Target="../media/image114.png"/><Relationship Id="rId14" Type="http://schemas.openxmlformats.org/officeDocument/2006/relationships/image" Target="../media/image86.png"/></Relationships>
</file>

<file path=ppt/slides/_rels/slide4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17.png"/><Relationship Id="rId3" Type="http://schemas.openxmlformats.org/officeDocument/2006/relationships/image" Target="../media/image186.png"/><Relationship Id="rId7" Type="http://schemas.openxmlformats.org/officeDocument/2006/relationships/image" Target="../media/image61.png"/><Relationship Id="rId12" Type="http://schemas.openxmlformats.org/officeDocument/2006/relationships/image" Target="../media/image116.png"/><Relationship Id="rId17" Type="http://schemas.openxmlformats.org/officeDocument/2006/relationships/image" Target="../media/image189.png"/><Relationship Id="rId2" Type="http://schemas.openxmlformats.org/officeDocument/2006/relationships/image" Target="../media/image185.jpg"/><Relationship Id="rId16" Type="http://schemas.openxmlformats.org/officeDocument/2006/relationships/image" Target="../media/image188.png"/><Relationship Id="rId1" Type="http://schemas.openxmlformats.org/officeDocument/2006/relationships/slideLayout" Target="../slideLayouts/slideLayout14.xml"/><Relationship Id="rId6" Type="http://schemas.openxmlformats.org/officeDocument/2006/relationships/image" Target="../media/image60.png"/><Relationship Id="rId11" Type="http://schemas.openxmlformats.org/officeDocument/2006/relationships/image" Target="../media/image115.png"/><Relationship Id="rId5" Type="http://schemas.openxmlformats.org/officeDocument/2006/relationships/image" Target="../media/image59.png"/><Relationship Id="rId15" Type="http://schemas.openxmlformats.org/officeDocument/2006/relationships/image" Target="../media/image86.png"/><Relationship Id="rId10" Type="http://schemas.openxmlformats.org/officeDocument/2006/relationships/image" Target="../media/image114.png"/><Relationship Id="rId4" Type="http://schemas.openxmlformats.org/officeDocument/2006/relationships/image" Target="../media/image187.jpg"/><Relationship Id="rId9" Type="http://schemas.openxmlformats.org/officeDocument/2006/relationships/image" Target="../media/image63.png"/><Relationship Id="rId14" Type="http://schemas.openxmlformats.org/officeDocument/2006/relationships/image" Target="../media/image107.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17.png"/><Relationship Id="rId18" Type="http://schemas.openxmlformats.org/officeDocument/2006/relationships/image" Target="../media/image193.png"/><Relationship Id="rId3" Type="http://schemas.openxmlformats.org/officeDocument/2006/relationships/image" Target="../media/image186.png"/><Relationship Id="rId7" Type="http://schemas.openxmlformats.org/officeDocument/2006/relationships/image" Target="../media/image61.png"/><Relationship Id="rId12" Type="http://schemas.openxmlformats.org/officeDocument/2006/relationships/image" Target="../media/image116.png"/><Relationship Id="rId17" Type="http://schemas.openxmlformats.org/officeDocument/2006/relationships/image" Target="../media/image192.jpg"/><Relationship Id="rId2" Type="http://schemas.openxmlformats.org/officeDocument/2006/relationships/image" Target="../media/image185.jpg"/><Relationship Id="rId16" Type="http://schemas.openxmlformats.org/officeDocument/2006/relationships/image" Target="../media/image191.png"/><Relationship Id="rId1" Type="http://schemas.openxmlformats.org/officeDocument/2006/relationships/slideLayout" Target="../slideLayouts/slideLayout14.xml"/><Relationship Id="rId6" Type="http://schemas.openxmlformats.org/officeDocument/2006/relationships/image" Target="../media/image60.png"/><Relationship Id="rId11" Type="http://schemas.openxmlformats.org/officeDocument/2006/relationships/image" Target="../media/image115.png"/><Relationship Id="rId5" Type="http://schemas.openxmlformats.org/officeDocument/2006/relationships/image" Target="../media/image59.png"/><Relationship Id="rId15" Type="http://schemas.openxmlformats.org/officeDocument/2006/relationships/image" Target="../media/image86.png"/><Relationship Id="rId10" Type="http://schemas.openxmlformats.org/officeDocument/2006/relationships/image" Target="../media/image114.png"/><Relationship Id="rId19" Type="http://schemas.openxmlformats.org/officeDocument/2006/relationships/image" Target="../media/image194.png"/><Relationship Id="rId4" Type="http://schemas.openxmlformats.org/officeDocument/2006/relationships/image" Target="../media/image187.jpg"/><Relationship Id="rId9" Type="http://schemas.openxmlformats.org/officeDocument/2006/relationships/image" Target="../media/image63.png"/><Relationship Id="rId14" Type="http://schemas.openxmlformats.org/officeDocument/2006/relationships/image" Target="../media/image190.png"/></Relationships>
</file>

<file path=ppt/slides/_rels/slide5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16.png"/><Relationship Id="rId18" Type="http://schemas.openxmlformats.org/officeDocument/2006/relationships/image" Target="../media/image201.png"/><Relationship Id="rId3" Type="http://schemas.openxmlformats.org/officeDocument/2006/relationships/image" Target="../media/image196.jpg"/><Relationship Id="rId7" Type="http://schemas.openxmlformats.org/officeDocument/2006/relationships/image" Target="../media/image60.png"/><Relationship Id="rId12" Type="http://schemas.openxmlformats.org/officeDocument/2006/relationships/image" Target="../media/image115.png"/><Relationship Id="rId17" Type="http://schemas.openxmlformats.org/officeDocument/2006/relationships/image" Target="../media/image200.png"/><Relationship Id="rId2" Type="http://schemas.openxmlformats.org/officeDocument/2006/relationships/image" Target="../media/image195.png"/><Relationship Id="rId16" Type="http://schemas.openxmlformats.org/officeDocument/2006/relationships/image" Target="../media/image86.png"/><Relationship Id="rId1" Type="http://schemas.openxmlformats.org/officeDocument/2006/relationships/slideLayout" Target="../slideLayouts/slideLayout14.xml"/><Relationship Id="rId6" Type="http://schemas.openxmlformats.org/officeDocument/2006/relationships/image" Target="../media/image59.png"/><Relationship Id="rId11" Type="http://schemas.openxmlformats.org/officeDocument/2006/relationships/image" Target="../media/image114.png"/><Relationship Id="rId5" Type="http://schemas.openxmlformats.org/officeDocument/2006/relationships/image" Target="../media/image198.png"/><Relationship Id="rId15" Type="http://schemas.openxmlformats.org/officeDocument/2006/relationships/image" Target="../media/image199.png"/><Relationship Id="rId10" Type="http://schemas.openxmlformats.org/officeDocument/2006/relationships/image" Target="../media/image63.png"/><Relationship Id="rId19" Type="http://schemas.openxmlformats.org/officeDocument/2006/relationships/image" Target="../media/image202.png"/><Relationship Id="rId4" Type="http://schemas.openxmlformats.org/officeDocument/2006/relationships/image" Target="../media/image197.png"/><Relationship Id="rId9" Type="http://schemas.openxmlformats.org/officeDocument/2006/relationships/image" Target="../media/image62.png"/><Relationship Id="rId14" Type="http://schemas.openxmlformats.org/officeDocument/2006/relationships/image" Target="../media/image117.png"/></Relationships>
</file>

<file path=ppt/slides/_rels/slide5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205.png"/><Relationship Id="rId18" Type="http://schemas.openxmlformats.org/officeDocument/2006/relationships/image" Target="../media/image209.jpg"/><Relationship Id="rId3" Type="http://schemas.openxmlformats.org/officeDocument/2006/relationships/image" Target="../media/image204.jpg"/><Relationship Id="rId7" Type="http://schemas.openxmlformats.org/officeDocument/2006/relationships/image" Target="../media/image62.png"/><Relationship Id="rId12" Type="http://schemas.openxmlformats.org/officeDocument/2006/relationships/image" Target="../media/image117.png"/><Relationship Id="rId17" Type="http://schemas.openxmlformats.org/officeDocument/2006/relationships/image" Target="../media/image208.png"/><Relationship Id="rId2" Type="http://schemas.openxmlformats.org/officeDocument/2006/relationships/image" Target="../media/image203.png"/><Relationship Id="rId16" Type="http://schemas.openxmlformats.org/officeDocument/2006/relationships/image" Target="../media/image207.jpg"/><Relationship Id="rId20" Type="http://schemas.openxmlformats.org/officeDocument/2006/relationships/image" Target="../media/image211.jpg"/><Relationship Id="rId1" Type="http://schemas.openxmlformats.org/officeDocument/2006/relationships/slideLayout" Target="../slideLayouts/slideLayout14.xml"/><Relationship Id="rId6" Type="http://schemas.openxmlformats.org/officeDocument/2006/relationships/image" Target="../media/image61.png"/><Relationship Id="rId11" Type="http://schemas.openxmlformats.org/officeDocument/2006/relationships/image" Target="../media/image116.png"/><Relationship Id="rId5" Type="http://schemas.openxmlformats.org/officeDocument/2006/relationships/image" Target="../media/image60.png"/><Relationship Id="rId15" Type="http://schemas.openxmlformats.org/officeDocument/2006/relationships/image" Target="../media/image206.png"/><Relationship Id="rId10" Type="http://schemas.openxmlformats.org/officeDocument/2006/relationships/image" Target="../media/image115.png"/><Relationship Id="rId19" Type="http://schemas.openxmlformats.org/officeDocument/2006/relationships/image" Target="../media/image210.png"/><Relationship Id="rId4" Type="http://schemas.openxmlformats.org/officeDocument/2006/relationships/image" Target="../media/image59.png"/><Relationship Id="rId9" Type="http://schemas.openxmlformats.org/officeDocument/2006/relationships/image" Target="../media/image114.png"/><Relationship Id="rId14" Type="http://schemas.openxmlformats.org/officeDocument/2006/relationships/image" Target="../media/image65.png"/></Relationships>
</file>

<file path=ppt/slides/_rels/slide53.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213.jpg"/><Relationship Id="rId3" Type="http://schemas.openxmlformats.org/officeDocument/2006/relationships/image" Target="../media/image60.png"/><Relationship Id="rId7" Type="http://schemas.openxmlformats.org/officeDocument/2006/relationships/image" Target="../media/image114.png"/><Relationship Id="rId12"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14.xml"/><Relationship Id="rId6" Type="http://schemas.openxmlformats.org/officeDocument/2006/relationships/image" Target="../media/image63.png"/><Relationship Id="rId11" Type="http://schemas.openxmlformats.org/officeDocument/2006/relationships/image" Target="../media/image212.png"/><Relationship Id="rId5" Type="http://schemas.openxmlformats.org/officeDocument/2006/relationships/image" Target="../media/image62.png"/><Relationship Id="rId15" Type="http://schemas.openxmlformats.org/officeDocument/2006/relationships/image" Target="../media/image215.png"/><Relationship Id="rId10" Type="http://schemas.openxmlformats.org/officeDocument/2006/relationships/image" Target="../media/image117.png"/><Relationship Id="rId4" Type="http://schemas.openxmlformats.org/officeDocument/2006/relationships/image" Target="../media/image61.png"/><Relationship Id="rId9" Type="http://schemas.openxmlformats.org/officeDocument/2006/relationships/image" Target="../media/image116.png"/><Relationship Id="rId14" Type="http://schemas.openxmlformats.org/officeDocument/2006/relationships/image" Target="../media/image214.png"/></Relationships>
</file>

<file path=ppt/slides/_rels/slide5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65.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217.png"/><Relationship Id="rId2" Type="http://schemas.openxmlformats.org/officeDocument/2006/relationships/image" Target="../media/image216.jpg"/><Relationship Id="rId1" Type="http://schemas.openxmlformats.org/officeDocument/2006/relationships/slideLayout" Target="../slideLayouts/slideLayout14.xml"/><Relationship Id="rId6" Type="http://schemas.openxmlformats.org/officeDocument/2006/relationships/image" Target="../media/image62.png"/><Relationship Id="rId11" Type="http://schemas.openxmlformats.org/officeDocument/2006/relationships/image" Target="../media/image117.png"/><Relationship Id="rId5" Type="http://schemas.openxmlformats.org/officeDocument/2006/relationships/image" Target="../media/image61.png"/><Relationship Id="rId10" Type="http://schemas.openxmlformats.org/officeDocument/2006/relationships/image" Target="../media/image116.png"/><Relationship Id="rId4" Type="http://schemas.openxmlformats.org/officeDocument/2006/relationships/image" Target="../media/image60.png"/><Relationship Id="rId9" Type="http://schemas.openxmlformats.org/officeDocument/2006/relationships/image" Target="../media/image115.png"/><Relationship Id="rId14" Type="http://schemas.openxmlformats.org/officeDocument/2006/relationships/image" Target="../media/image218.png"/></Relationships>
</file>

<file path=ppt/slides/_rels/slide5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220.png"/><Relationship Id="rId3" Type="http://schemas.openxmlformats.org/officeDocument/2006/relationships/image" Target="../media/image187.jpg"/><Relationship Id="rId7" Type="http://schemas.openxmlformats.org/officeDocument/2006/relationships/image" Target="../media/image62.png"/><Relationship Id="rId12" Type="http://schemas.openxmlformats.org/officeDocument/2006/relationships/image" Target="../media/image117.png"/><Relationship Id="rId2" Type="http://schemas.openxmlformats.org/officeDocument/2006/relationships/image" Target="../media/image219.png"/><Relationship Id="rId16" Type="http://schemas.openxmlformats.org/officeDocument/2006/relationships/image" Target="../media/image163.png"/><Relationship Id="rId1" Type="http://schemas.openxmlformats.org/officeDocument/2006/relationships/slideLayout" Target="../slideLayouts/slideLayout14.xml"/><Relationship Id="rId6" Type="http://schemas.openxmlformats.org/officeDocument/2006/relationships/image" Target="../media/image61.png"/><Relationship Id="rId11" Type="http://schemas.openxmlformats.org/officeDocument/2006/relationships/image" Target="../media/image116.png"/><Relationship Id="rId5" Type="http://schemas.openxmlformats.org/officeDocument/2006/relationships/image" Target="../media/image60.png"/><Relationship Id="rId15" Type="http://schemas.openxmlformats.org/officeDocument/2006/relationships/image" Target="../media/image221.png"/><Relationship Id="rId10" Type="http://schemas.openxmlformats.org/officeDocument/2006/relationships/image" Target="../media/image115.png"/><Relationship Id="rId4" Type="http://schemas.openxmlformats.org/officeDocument/2006/relationships/image" Target="../media/image59.png"/><Relationship Id="rId9" Type="http://schemas.openxmlformats.org/officeDocument/2006/relationships/image" Target="../media/image114.png"/><Relationship Id="rId14" Type="http://schemas.openxmlformats.org/officeDocument/2006/relationships/image" Target="../media/image86.png"/></Relationships>
</file>

<file path=ppt/slides/_rels/slide5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65.png"/><Relationship Id="rId18" Type="http://schemas.openxmlformats.org/officeDocument/2006/relationships/image" Target="../media/image228.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223.png"/><Relationship Id="rId17" Type="http://schemas.openxmlformats.org/officeDocument/2006/relationships/image" Target="../media/image227.jpg"/><Relationship Id="rId2" Type="http://schemas.openxmlformats.org/officeDocument/2006/relationships/image" Target="../media/image222.jpg"/><Relationship Id="rId16" Type="http://schemas.openxmlformats.org/officeDocument/2006/relationships/image" Target="../media/image226.png"/><Relationship Id="rId1" Type="http://schemas.openxmlformats.org/officeDocument/2006/relationships/slideLayout" Target="../slideLayouts/slideLayout14.xml"/><Relationship Id="rId6" Type="http://schemas.openxmlformats.org/officeDocument/2006/relationships/image" Target="../media/image62.png"/><Relationship Id="rId11" Type="http://schemas.openxmlformats.org/officeDocument/2006/relationships/image" Target="../media/image117.png"/><Relationship Id="rId5" Type="http://schemas.openxmlformats.org/officeDocument/2006/relationships/image" Target="../media/image61.png"/><Relationship Id="rId15" Type="http://schemas.openxmlformats.org/officeDocument/2006/relationships/image" Target="../media/image225.png"/><Relationship Id="rId10" Type="http://schemas.openxmlformats.org/officeDocument/2006/relationships/image" Target="../media/image116.png"/><Relationship Id="rId19" Type="http://schemas.openxmlformats.org/officeDocument/2006/relationships/image" Target="../media/image229.jpg"/><Relationship Id="rId4" Type="http://schemas.openxmlformats.org/officeDocument/2006/relationships/image" Target="../media/image60.png"/><Relationship Id="rId9" Type="http://schemas.openxmlformats.org/officeDocument/2006/relationships/image" Target="../media/image115.png"/><Relationship Id="rId14" Type="http://schemas.openxmlformats.org/officeDocument/2006/relationships/image" Target="../media/image224.png"/></Relationships>
</file>

<file path=ppt/slides/_rels/slide5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18" Type="http://schemas.openxmlformats.org/officeDocument/2006/relationships/image" Target="../media/image240.png"/><Relationship Id="rId3" Type="http://schemas.openxmlformats.org/officeDocument/2006/relationships/image" Target="../media/image231.png"/><Relationship Id="rId7" Type="http://schemas.openxmlformats.org/officeDocument/2006/relationships/image" Target="../media/image61.png"/><Relationship Id="rId12" Type="http://schemas.openxmlformats.org/officeDocument/2006/relationships/image" Target="../media/image235.jpg"/><Relationship Id="rId17" Type="http://schemas.openxmlformats.org/officeDocument/2006/relationships/image" Target="../media/image239.png"/><Relationship Id="rId2" Type="http://schemas.openxmlformats.org/officeDocument/2006/relationships/image" Target="../media/image230.png"/><Relationship Id="rId16" Type="http://schemas.openxmlformats.org/officeDocument/2006/relationships/image" Target="../media/image238.png"/><Relationship Id="rId1" Type="http://schemas.openxmlformats.org/officeDocument/2006/relationships/slideLayout" Target="../slideLayouts/slideLayout14.xml"/><Relationship Id="rId6" Type="http://schemas.openxmlformats.org/officeDocument/2006/relationships/image" Target="../media/image60.png"/><Relationship Id="rId11" Type="http://schemas.openxmlformats.org/officeDocument/2006/relationships/image" Target="../media/image234.png"/><Relationship Id="rId5" Type="http://schemas.openxmlformats.org/officeDocument/2006/relationships/image" Target="../media/image59.png"/><Relationship Id="rId15" Type="http://schemas.openxmlformats.org/officeDocument/2006/relationships/image" Target="../media/image237.png"/><Relationship Id="rId10" Type="http://schemas.openxmlformats.org/officeDocument/2006/relationships/image" Target="../media/image233.png"/><Relationship Id="rId19" Type="http://schemas.openxmlformats.org/officeDocument/2006/relationships/image" Target="../media/image241.png"/><Relationship Id="rId4" Type="http://schemas.openxmlformats.org/officeDocument/2006/relationships/image" Target="../media/image232.png"/><Relationship Id="rId9" Type="http://schemas.openxmlformats.org/officeDocument/2006/relationships/image" Target="../media/image63.png"/><Relationship Id="rId14" Type="http://schemas.openxmlformats.org/officeDocument/2006/relationships/image" Target="../media/image236.png"/></Relationships>
</file>

<file path=ppt/slides/_rels/slide5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33.png"/><Relationship Id="rId18" Type="http://schemas.openxmlformats.org/officeDocument/2006/relationships/image" Target="../media/image238.png"/><Relationship Id="rId3" Type="http://schemas.openxmlformats.org/officeDocument/2006/relationships/image" Target="../media/image243.png"/><Relationship Id="rId7" Type="http://schemas.openxmlformats.org/officeDocument/2006/relationships/image" Target="../media/image247.png"/><Relationship Id="rId12" Type="http://schemas.openxmlformats.org/officeDocument/2006/relationships/image" Target="../media/image63.png"/><Relationship Id="rId17" Type="http://schemas.openxmlformats.org/officeDocument/2006/relationships/image" Target="../media/image237.png"/><Relationship Id="rId2" Type="http://schemas.openxmlformats.org/officeDocument/2006/relationships/image" Target="../media/image242.png"/><Relationship Id="rId16" Type="http://schemas.openxmlformats.org/officeDocument/2006/relationships/image" Target="../media/image236.png"/><Relationship Id="rId1" Type="http://schemas.openxmlformats.org/officeDocument/2006/relationships/slideLayout" Target="../slideLayouts/slideLayout14.xml"/><Relationship Id="rId6" Type="http://schemas.openxmlformats.org/officeDocument/2006/relationships/image" Target="../media/image246.png"/><Relationship Id="rId11" Type="http://schemas.openxmlformats.org/officeDocument/2006/relationships/image" Target="../media/image62.png"/><Relationship Id="rId5" Type="http://schemas.openxmlformats.org/officeDocument/2006/relationships/image" Target="../media/image245.jpg"/><Relationship Id="rId15" Type="http://schemas.openxmlformats.org/officeDocument/2006/relationships/image" Target="../media/image65.png"/><Relationship Id="rId10" Type="http://schemas.openxmlformats.org/officeDocument/2006/relationships/image" Target="../media/image61.png"/><Relationship Id="rId19" Type="http://schemas.openxmlformats.org/officeDocument/2006/relationships/image" Target="../media/image249.png"/><Relationship Id="rId4" Type="http://schemas.openxmlformats.org/officeDocument/2006/relationships/image" Target="../media/image244.png"/><Relationship Id="rId9" Type="http://schemas.openxmlformats.org/officeDocument/2006/relationships/image" Target="../media/image60.png"/><Relationship Id="rId14" Type="http://schemas.openxmlformats.org/officeDocument/2006/relationships/image" Target="../media/image248.png"/></Relationships>
</file>

<file path=ppt/slides/_rels/slide59.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250.png"/><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252.png"/><Relationship Id="rId4" Type="http://schemas.openxmlformats.org/officeDocument/2006/relationships/image" Target="../media/image60.png"/><Relationship Id="rId9"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image" Target="../media/image8.jpg"/><Relationship Id="rId13" Type="http://schemas.microsoft.com/office/2007/relationships/hdphoto" Target="../media/hdphoto1.wdp"/><Relationship Id="rId3" Type="http://schemas.microsoft.com/office/2007/relationships/hdphoto" Target="../media/hdphoto2.wdp"/><Relationship Id="rId7" Type="http://schemas.openxmlformats.org/officeDocument/2006/relationships/image" Target="../media/image7.png"/><Relationship Id="rId12" Type="http://schemas.openxmlformats.org/officeDocument/2006/relationships/image" Target="../media/image14.png"/><Relationship Id="rId2" Type="http://schemas.openxmlformats.org/officeDocument/2006/relationships/image" Target="../media/image253.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11.svg"/><Relationship Id="rId5" Type="http://schemas.microsoft.com/office/2007/relationships/hdphoto" Target="../media/hdphoto3.wdp"/><Relationship Id="rId10" Type="http://schemas.openxmlformats.org/officeDocument/2006/relationships/image" Target="../media/image10.png"/><Relationship Id="rId4" Type="http://schemas.openxmlformats.org/officeDocument/2006/relationships/image" Target="../media/image254.png"/><Relationship Id="rId9" Type="http://schemas.openxmlformats.org/officeDocument/2006/relationships/image" Target="../media/image9.png"/><Relationship Id="rId1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8C3A656B-69F3-FEE5-5733-C4D6EEB7FF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90160"/>
            <a:ext cx="12192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0CF23B83-E5D0-4611-B8AB-3A27F406D42D}"/>
              </a:ext>
            </a:extLst>
          </p:cNvPr>
          <p:cNvSpPr>
            <a:spLocks noGrp="1"/>
          </p:cNvSpPr>
          <p:nvPr>
            <p:ph type="subTitle" idx="1"/>
          </p:nvPr>
        </p:nvSpPr>
        <p:spPr>
          <a:xfrm>
            <a:off x="-12298" y="707252"/>
            <a:ext cx="12192000" cy="1580352"/>
          </a:xfrm>
        </p:spPr>
        <p:txBody>
          <a:bodyPr>
            <a:noAutofit/>
          </a:bodyPr>
          <a:lstStyle/>
          <a:p>
            <a:r>
              <a:rPr lang="en-US" sz="2900" b="1" dirty="0">
                <a:latin typeface="Segoe UI Variable Display" pitchFamily="2" charset="0"/>
              </a:rPr>
              <a:t>DESK FORUM GABUNGAN</a:t>
            </a:r>
          </a:p>
          <a:p>
            <a:r>
              <a:rPr lang="en-US" sz="2900" b="1" dirty="0">
                <a:latin typeface="Segoe UI Variable Display" pitchFamily="2" charset="0"/>
              </a:rPr>
              <a:t>RENCANA PEMBANGUNAN JANGKA MENENGAH DAERAH </a:t>
            </a:r>
          </a:p>
          <a:p>
            <a:r>
              <a:rPr lang="en-US" sz="2900" b="1" dirty="0">
                <a:latin typeface="Segoe UI Variable Display" pitchFamily="2" charset="0"/>
              </a:rPr>
              <a:t>KABUPATEN KOTAWARINGIN TIMUR TAHUN 2025-2029</a:t>
            </a:r>
          </a:p>
        </p:txBody>
      </p:sp>
      <p:pic>
        <p:nvPicPr>
          <p:cNvPr id="7" name="Picture 6">
            <a:extLst>
              <a:ext uri="{FF2B5EF4-FFF2-40B4-BE49-F238E27FC236}">
                <a16:creationId xmlns:a16="http://schemas.microsoft.com/office/drawing/2014/main" id="{90C5BBCE-9C51-513B-0B77-79FA25D28EDC}"/>
              </a:ext>
            </a:extLst>
          </p:cNvPr>
          <p:cNvPicPr>
            <a:picLocks noChangeAspect="1"/>
          </p:cNvPicPr>
          <p:nvPr/>
        </p:nvPicPr>
        <p:blipFill>
          <a:blip r:embed="rId3" cstate="print">
            <a:extLst>
              <a:ext uri="{28A0092B-C50C-407E-A947-70E740481C1C}">
                <a14:useLocalDpi xmlns:a14="http://schemas.microsoft.com/office/drawing/2010/main" val="0"/>
              </a:ext>
            </a:extLst>
          </a:blip>
          <a:srcRect l="20" t="30006" r="-1837" b="32259"/>
          <a:stretch/>
        </p:blipFill>
        <p:spPr>
          <a:xfrm>
            <a:off x="10430113" y="96117"/>
            <a:ext cx="1644841" cy="609600"/>
          </a:xfrm>
          <a:prstGeom prst="rect">
            <a:avLst/>
          </a:prstGeom>
        </p:spPr>
      </p:pic>
      <p:sp>
        <p:nvSpPr>
          <p:cNvPr id="8" name="TextBox 7">
            <a:extLst>
              <a:ext uri="{FF2B5EF4-FFF2-40B4-BE49-F238E27FC236}">
                <a16:creationId xmlns:a16="http://schemas.microsoft.com/office/drawing/2014/main" id="{407D407E-854E-C5BB-3F69-495923FFD31E}"/>
              </a:ext>
            </a:extLst>
          </p:cNvPr>
          <p:cNvSpPr txBox="1"/>
          <p:nvPr/>
        </p:nvSpPr>
        <p:spPr>
          <a:xfrm>
            <a:off x="4436852" y="4494441"/>
            <a:ext cx="3576620" cy="1292662"/>
          </a:xfrm>
          <a:prstGeom prst="rect">
            <a:avLst/>
          </a:prstGeom>
          <a:noFill/>
        </p:spPr>
        <p:txBody>
          <a:bodyPr wrap="none" rtlCol="0">
            <a:spAutoFit/>
          </a:bodyPr>
          <a:lstStyle/>
          <a:p>
            <a:pPr algn="ctr"/>
            <a:r>
              <a:rPr lang="en-US" sz="1500" dirty="0" err="1">
                <a:latin typeface="Segoe UI Variable Display" pitchFamily="2" charset="0"/>
              </a:rPr>
              <a:t>disampaikan</a:t>
            </a:r>
            <a:r>
              <a:rPr lang="en-US" sz="1500" dirty="0">
                <a:latin typeface="Segoe UI Variable Display" pitchFamily="2" charset="0"/>
              </a:rPr>
              <a:t> oleh</a:t>
            </a:r>
          </a:p>
          <a:p>
            <a:pPr algn="ctr"/>
            <a:r>
              <a:rPr lang="en-US" sz="1500" dirty="0">
                <a:latin typeface="Segoe UI Variable Display" pitchFamily="2" charset="0"/>
              </a:rPr>
              <a:t>KEPALA BAPPERIDA</a:t>
            </a:r>
          </a:p>
          <a:p>
            <a:pPr algn="ctr"/>
            <a:r>
              <a:rPr lang="en-US" sz="1500" dirty="0">
                <a:latin typeface="Segoe UI Variable Display" pitchFamily="2" charset="0"/>
              </a:rPr>
              <a:t>KAB. KOTAWARINGIN TIMUR</a:t>
            </a:r>
          </a:p>
          <a:p>
            <a:pPr algn="ctr"/>
            <a:endParaRPr lang="en-US" sz="1500" dirty="0">
              <a:latin typeface="Segoe UI Variable Display" pitchFamily="2" charset="0"/>
            </a:endParaRPr>
          </a:p>
          <a:p>
            <a:r>
              <a:rPr lang="en-US" b="1" dirty="0">
                <a:latin typeface="Segoe UI Variable Display" pitchFamily="2" charset="0"/>
              </a:rPr>
              <a:t>Dr. ALANG ARIANTO, S.E., </a:t>
            </a:r>
            <a:r>
              <a:rPr lang="en-US" b="1" dirty="0" err="1">
                <a:latin typeface="Segoe UI Variable Display" pitchFamily="2" charset="0"/>
              </a:rPr>
              <a:t>M.Si</a:t>
            </a:r>
            <a:r>
              <a:rPr lang="en-US" dirty="0">
                <a:latin typeface="Segoe UI Variable Display" pitchFamily="2" charset="0"/>
              </a:rPr>
              <a:t> </a:t>
            </a:r>
            <a:endParaRPr lang="en-ID" dirty="0">
              <a:latin typeface="Segoe UI Variable Display" pitchFamily="2" charset="0"/>
            </a:endParaRPr>
          </a:p>
        </p:txBody>
      </p:sp>
      <p:sp>
        <p:nvSpPr>
          <p:cNvPr id="9" name="TextBox 8">
            <a:extLst>
              <a:ext uri="{FF2B5EF4-FFF2-40B4-BE49-F238E27FC236}">
                <a16:creationId xmlns:a16="http://schemas.microsoft.com/office/drawing/2014/main" id="{DCFCAD38-0B68-D258-1A7E-FF31AF56012F}"/>
              </a:ext>
            </a:extLst>
          </p:cNvPr>
          <p:cNvSpPr txBox="1"/>
          <p:nvPr/>
        </p:nvSpPr>
        <p:spPr>
          <a:xfrm>
            <a:off x="4185920" y="5720726"/>
            <a:ext cx="4074160" cy="323165"/>
          </a:xfrm>
          <a:prstGeom prst="rect">
            <a:avLst/>
          </a:prstGeom>
          <a:noFill/>
        </p:spPr>
        <p:txBody>
          <a:bodyPr wrap="square" rtlCol="0">
            <a:spAutoFit/>
          </a:bodyPr>
          <a:lstStyle/>
          <a:p>
            <a:pPr algn="ctr"/>
            <a:r>
              <a:rPr lang="en-US" sz="1500" dirty="0" err="1">
                <a:latin typeface="Segoe UI Variable Display" pitchFamily="2" charset="0"/>
              </a:rPr>
              <a:t>Sampit</a:t>
            </a:r>
            <a:r>
              <a:rPr lang="en-US" sz="1500" dirty="0">
                <a:latin typeface="Segoe UI Variable Display" pitchFamily="2" charset="0"/>
              </a:rPr>
              <a:t>, 10 s/d 11 Juni 2025</a:t>
            </a:r>
            <a:endParaRPr lang="en-ID" dirty="0">
              <a:latin typeface="Segoe UI Variable Display" pitchFamily="2" charset="0"/>
            </a:endParaRPr>
          </a:p>
        </p:txBody>
      </p:sp>
      <p:pic>
        <p:nvPicPr>
          <p:cNvPr id="14" name="Picture 13">
            <a:extLst>
              <a:ext uri="{FF2B5EF4-FFF2-40B4-BE49-F238E27FC236}">
                <a16:creationId xmlns:a16="http://schemas.microsoft.com/office/drawing/2014/main" id="{6CD78E8E-AEA0-3288-F440-96CB1C01E915}"/>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102458" y="229675"/>
            <a:ext cx="840553" cy="524272"/>
          </a:xfrm>
          <a:prstGeom prst="rect">
            <a:avLst/>
          </a:prstGeom>
        </p:spPr>
      </p:pic>
      <p:pic>
        <p:nvPicPr>
          <p:cNvPr id="6" name="Picture 5" descr="A logo with text on it&#10;&#10;AI-generated content may be incorrect.">
            <a:extLst>
              <a:ext uri="{FF2B5EF4-FFF2-40B4-BE49-F238E27FC236}">
                <a16:creationId xmlns:a16="http://schemas.microsoft.com/office/drawing/2014/main" id="{8883A5FD-15EE-55CD-79B3-99004FCD0A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046" y="242227"/>
            <a:ext cx="1081606" cy="468131"/>
          </a:xfrm>
          <a:prstGeom prst="rect">
            <a:avLst/>
          </a:prstGeom>
        </p:spPr>
      </p:pic>
      <p:pic>
        <p:nvPicPr>
          <p:cNvPr id="10" name="Graphic 9">
            <a:extLst>
              <a:ext uri="{FF2B5EF4-FFF2-40B4-BE49-F238E27FC236}">
                <a16:creationId xmlns:a16="http://schemas.microsoft.com/office/drawing/2014/main" id="{81696736-3A83-E988-7FAC-B066D41AEA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98652" y="229675"/>
            <a:ext cx="840553" cy="474506"/>
          </a:xfrm>
          <a:prstGeom prst="rect">
            <a:avLst/>
          </a:prstGeom>
        </p:spPr>
      </p:pic>
      <p:pic>
        <p:nvPicPr>
          <p:cNvPr id="16" name="Picture 15">
            <a:extLst>
              <a:ext uri="{FF2B5EF4-FFF2-40B4-BE49-F238E27FC236}">
                <a16:creationId xmlns:a16="http://schemas.microsoft.com/office/drawing/2014/main" id="{D4624798-410A-B02B-0069-D3B81D5287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6842" y="2806435"/>
            <a:ext cx="978316" cy="1245130"/>
          </a:xfrm>
          <a:prstGeom prst="rect">
            <a:avLst/>
          </a:prstGeom>
        </p:spPr>
      </p:pic>
      <p:pic>
        <p:nvPicPr>
          <p:cNvPr id="21" name="Picture 20">
            <a:extLst>
              <a:ext uri="{FF2B5EF4-FFF2-40B4-BE49-F238E27FC236}">
                <a16:creationId xmlns:a16="http://schemas.microsoft.com/office/drawing/2014/main" id="{8E99D2AD-451F-E33D-9139-432852C54823}"/>
              </a:ext>
            </a:extLst>
          </p:cNvPr>
          <p:cNvPicPr>
            <a:picLocks noChangeAspect="1"/>
          </p:cNvPicPr>
          <p:nvPr/>
        </p:nvPicPr>
        <p:blipFill>
          <a:blip r:embed="rId9">
            <a:extLst>
              <a:ext uri="{28A0092B-C50C-407E-A947-70E740481C1C}">
                <a14:useLocalDpi xmlns:a14="http://schemas.microsoft.com/office/drawing/2010/main" val="0"/>
              </a:ext>
            </a:extLst>
          </a:blip>
          <a:srcRect r="60396"/>
          <a:stretch/>
        </p:blipFill>
        <p:spPr>
          <a:xfrm>
            <a:off x="642609" y="2887101"/>
            <a:ext cx="3576620" cy="2734057"/>
          </a:xfrm>
          <a:prstGeom prst="rect">
            <a:avLst/>
          </a:prstGeom>
        </p:spPr>
      </p:pic>
      <p:pic>
        <p:nvPicPr>
          <p:cNvPr id="25" name="Picture 6" descr="Kementerian Pendayagunaan Aparatur Negara dan Reformasi Birokrasi - Nilai  Dasar BerAKHLAK">
            <a:extLst>
              <a:ext uri="{FF2B5EF4-FFF2-40B4-BE49-F238E27FC236}">
                <a16:creationId xmlns:a16="http://schemas.microsoft.com/office/drawing/2014/main" id="{8DFC6DE4-D31F-7570-BBD2-EA5874134F7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6000" contrast="40000"/>
                    </a14:imgEffect>
                  </a14:imgLayer>
                </a14:imgProps>
              </a:ext>
              <a:ext uri="{28A0092B-C50C-407E-A947-70E740481C1C}">
                <a14:useLocalDpi xmlns:a14="http://schemas.microsoft.com/office/drawing/2010/main" val="0"/>
              </a:ext>
            </a:extLst>
          </a:blip>
          <a:srcRect/>
          <a:stretch>
            <a:fillRect/>
          </a:stretch>
        </p:blipFill>
        <p:spPr bwMode="auto">
          <a:xfrm>
            <a:off x="9315467" y="263258"/>
            <a:ext cx="1007219" cy="4104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5364F99-AFDD-9E42-D585-8D75423F7C26}"/>
              </a:ext>
            </a:extLst>
          </p:cNvPr>
          <p:cNvPicPr>
            <a:picLocks noChangeAspect="1"/>
          </p:cNvPicPr>
          <p:nvPr/>
        </p:nvPicPr>
        <p:blipFill>
          <a:blip r:embed="rId12" cstate="print">
            <a:extLst>
              <a:ext uri="{28A0092B-C50C-407E-A947-70E740481C1C}">
                <a14:useLocalDpi xmlns:a14="http://schemas.microsoft.com/office/drawing/2010/main" val="0"/>
              </a:ext>
            </a:extLst>
          </a:blip>
          <a:srcRect l="61205"/>
          <a:stretch/>
        </p:blipFill>
        <p:spPr>
          <a:xfrm>
            <a:off x="8090094" y="2922150"/>
            <a:ext cx="3503635" cy="2740158"/>
          </a:xfrm>
          <a:prstGeom prst="rect">
            <a:avLst/>
          </a:prstGeom>
        </p:spPr>
      </p:pic>
    </p:spTree>
    <p:extLst>
      <p:ext uri="{BB962C8B-B14F-4D97-AF65-F5344CB8AC3E}">
        <p14:creationId xmlns:p14="http://schemas.microsoft.com/office/powerpoint/2010/main" val="3450876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5407A-27E4-BE2B-8020-60703743CA62}"/>
            </a:ext>
          </a:extLst>
        </p:cNvPr>
        <p:cNvGrpSpPr/>
        <p:nvPr/>
      </p:nvGrpSpPr>
      <p:grpSpPr>
        <a:xfrm>
          <a:off x="0" y="0"/>
          <a:ext cx="0" cy="0"/>
          <a:chOff x="0" y="0"/>
          <a:chExt cx="0" cy="0"/>
        </a:xfrm>
      </p:grpSpPr>
      <p:pic>
        <p:nvPicPr>
          <p:cNvPr id="43" name="Picture 42">
            <a:extLst>
              <a:ext uri="{FF2B5EF4-FFF2-40B4-BE49-F238E27FC236}">
                <a16:creationId xmlns:a16="http://schemas.microsoft.com/office/drawing/2014/main" id="{FB955AD9-DA29-92FD-51E2-28266923FD79}"/>
              </a:ext>
            </a:extLst>
          </p:cNvPr>
          <p:cNvPicPr>
            <a:picLocks noChangeAspect="1"/>
          </p:cNvPicPr>
          <p:nvPr/>
        </p:nvPicPr>
        <p:blipFill>
          <a:blip r:embed="rId2">
            <a:extLst>
              <a:ext uri="{28A0092B-C50C-407E-A947-70E740481C1C}">
                <a14:useLocalDpi xmlns:a14="http://schemas.microsoft.com/office/drawing/2010/main" val="0"/>
              </a:ext>
            </a:extLst>
          </a:blip>
          <a:srcRect b="88132"/>
          <a:stretch/>
        </p:blipFill>
        <p:spPr>
          <a:xfrm>
            <a:off x="-40640" y="-25056"/>
            <a:ext cx="12257231" cy="846938"/>
          </a:xfrm>
          <a:prstGeom prst="rect">
            <a:avLst/>
          </a:prstGeom>
        </p:spPr>
      </p:pic>
      <p:sp>
        <p:nvSpPr>
          <p:cNvPr id="8" name="TextBox 59">
            <a:extLst>
              <a:ext uri="{FF2B5EF4-FFF2-40B4-BE49-F238E27FC236}">
                <a16:creationId xmlns:a16="http://schemas.microsoft.com/office/drawing/2014/main" id="{64226C13-CCC0-253E-E0B5-63FC7C3CA15A}"/>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graphicFrame>
        <p:nvGraphicFramePr>
          <p:cNvPr id="2" name="Table 1">
            <a:extLst>
              <a:ext uri="{FF2B5EF4-FFF2-40B4-BE49-F238E27FC236}">
                <a16:creationId xmlns:a16="http://schemas.microsoft.com/office/drawing/2014/main" id="{53118397-DBB4-64F7-977A-94E68A40576F}"/>
              </a:ext>
            </a:extLst>
          </p:cNvPr>
          <p:cNvGraphicFramePr>
            <a:graphicFrameLocks noGrp="1"/>
          </p:cNvGraphicFramePr>
          <p:nvPr>
            <p:extLst>
              <p:ext uri="{D42A27DB-BD31-4B8C-83A1-F6EECF244321}">
                <p14:modId xmlns:p14="http://schemas.microsoft.com/office/powerpoint/2010/main" val="313636521"/>
              </p:ext>
            </p:extLst>
          </p:nvPr>
        </p:nvGraphicFramePr>
        <p:xfrm>
          <a:off x="404837" y="604073"/>
          <a:ext cx="11262631" cy="5791200"/>
        </p:xfrm>
        <a:graphic>
          <a:graphicData uri="http://schemas.openxmlformats.org/drawingml/2006/table">
            <a:tbl>
              <a:tblPr/>
              <a:tblGrid>
                <a:gridCol w="1440000">
                  <a:extLst>
                    <a:ext uri="{9D8B030D-6E8A-4147-A177-3AD203B41FA5}">
                      <a16:colId xmlns:a16="http://schemas.microsoft.com/office/drawing/2014/main" val="2934518015"/>
                    </a:ext>
                  </a:extLst>
                </a:gridCol>
                <a:gridCol w="302594">
                  <a:extLst>
                    <a:ext uri="{9D8B030D-6E8A-4147-A177-3AD203B41FA5}">
                      <a16:colId xmlns:a16="http://schemas.microsoft.com/office/drawing/2014/main" val="481719363"/>
                    </a:ext>
                  </a:extLst>
                </a:gridCol>
                <a:gridCol w="1502157">
                  <a:extLst>
                    <a:ext uri="{9D8B030D-6E8A-4147-A177-3AD203B41FA5}">
                      <a16:colId xmlns:a16="http://schemas.microsoft.com/office/drawing/2014/main" val="1924952380"/>
                    </a:ext>
                  </a:extLst>
                </a:gridCol>
                <a:gridCol w="399854">
                  <a:extLst>
                    <a:ext uri="{9D8B030D-6E8A-4147-A177-3AD203B41FA5}">
                      <a16:colId xmlns:a16="http://schemas.microsoft.com/office/drawing/2014/main" val="3656050554"/>
                    </a:ext>
                  </a:extLst>
                </a:gridCol>
                <a:gridCol w="1800000">
                  <a:extLst>
                    <a:ext uri="{9D8B030D-6E8A-4147-A177-3AD203B41FA5}">
                      <a16:colId xmlns:a16="http://schemas.microsoft.com/office/drawing/2014/main" val="419271548"/>
                    </a:ext>
                  </a:extLst>
                </a:gridCol>
                <a:gridCol w="670026">
                  <a:extLst>
                    <a:ext uri="{9D8B030D-6E8A-4147-A177-3AD203B41FA5}">
                      <a16:colId xmlns:a16="http://schemas.microsoft.com/office/drawing/2014/main" val="2520152997"/>
                    </a:ext>
                  </a:extLst>
                </a:gridCol>
                <a:gridCol w="1944000">
                  <a:extLst>
                    <a:ext uri="{9D8B030D-6E8A-4147-A177-3AD203B41FA5}">
                      <a16:colId xmlns:a16="http://schemas.microsoft.com/office/drawing/2014/main" val="2156995377"/>
                    </a:ext>
                  </a:extLst>
                </a:gridCol>
                <a:gridCol w="576000">
                  <a:extLst>
                    <a:ext uri="{9D8B030D-6E8A-4147-A177-3AD203B41FA5}">
                      <a16:colId xmlns:a16="http://schemas.microsoft.com/office/drawing/2014/main" val="88413225"/>
                    </a:ext>
                  </a:extLst>
                </a:gridCol>
                <a:gridCol w="540000">
                  <a:extLst>
                    <a:ext uri="{9D8B030D-6E8A-4147-A177-3AD203B41FA5}">
                      <a16:colId xmlns:a16="http://schemas.microsoft.com/office/drawing/2014/main" val="1407951151"/>
                    </a:ext>
                  </a:extLst>
                </a:gridCol>
                <a:gridCol w="540000">
                  <a:extLst>
                    <a:ext uri="{9D8B030D-6E8A-4147-A177-3AD203B41FA5}">
                      <a16:colId xmlns:a16="http://schemas.microsoft.com/office/drawing/2014/main" val="3335269158"/>
                    </a:ext>
                  </a:extLst>
                </a:gridCol>
                <a:gridCol w="540000">
                  <a:extLst>
                    <a:ext uri="{9D8B030D-6E8A-4147-A177-3AD203B41FA5}">
                      <a16:colId xmlns:a16="http://schemas.microsoft.com/office/drawing/2014/main" val="658357348"/>
                    </a:ext>
                  </a:extLst>
                </a:gridCol>
                <a:gridCol w="504000">
                  <a:extLst>
                    <a:ext uri="{9D8B030D-6E8A-4147-A177-3AD203B41FA5}">
                      <a16:colId xmlns:a16="http://schemas.microsoft.com/office/drawing/2014/main" val="330591163"/>
                    </a:ext>
                  </a:extLst>
                </a:gridCol>
                <a:gridCol w="504000">
                  <a:extLst>
                    <a:ext uri="{9D8B030D-6E8A-4147-A177-3AD203B41FA5}">
                      <a16:colId xmlns:a16="http://schemas.microsoft.com/office/drawing/2014/main" val="111168095"/>
                    </a:ext>
                  </a:extLst>
                </a:gridCol>
              </a:tblGrid>
              <a:tr h="146557">
                <a:tc rowSpan="2">
                  <a:txBody>
                    <a:bodyPr/>
                    <a:lstStyle/>
                    <a:p>
                      <a:pPr algn="ctr" fontAlgn="ctr"/>
                      <a:r>
                        <a:rPr lang="en-ID" sz="1000" b="1" i="0" u="none" strike="noStrike">
                          <a:solidFill>
                            <a:srgbClr val="000000"/>
                          </a:solidFill>
                          <a:effectLst/>
                          <a:latin typeface="Bookman Old Style" panose="02050604050505020204" pitchFamily="18" charset="0"/>
                        </a:rPr>
                        <a:t>MISI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gridSpan="2">
                  <a:txBody>
                    <a:bodyPr/>
                    <a:lstStyle/>
                    <a:p>
                      <a:pPr algn="ctr" fontAlgn="ctr"/>
                      <a:r>
                        <a:rPr lang="en-ID" sz="1000" b="1" i="0" u="none" strike="noStrike">
                          <a:solidFill>
                            <a:srgbClr val="000000"/>
                          </a:solidFill>
                          <a:effectLst/>
                          <a:latin typeface="Bookman Old Style" panose="02050604050505020204" pitchFamily="18" charset="0"/>
                        </a:rPr>
                        <a:t>TUJUAN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hMerge="1">
                  <a:txBody>
                    <a:bodyPr/>
                    <a:lstStyle/>
                    <a:p>
                      <a:endParaRPr lang="en-ID"/>
                    </a:p>
                  </a:txBody>
                  <a:tcPr/>
                </a:tc>
                <a:tc rowSpan="2" gridSpan="2">
                  <a:txBody>
                    <a:bodyPr/>
                    <a:lstStyle/>
                    <a:p>
                      <a:pPr algn="ctr" fontAlgn="ctr"/>
                      <a:r>
                        <a:rPr lang="en-ID" sz="1000" b="1" i="0" u="none" strike="noStrike">
                          <a:solidFill>
                            <a:srgbClr val="000000"/>
                          </a:solidFill>
                          <a:effectLst/>
                          <a:latin typeface="Bookman Old Style" panose="02050604050505020204" pitchFamily="18" charset="0"/>
                        </a:rPr>
                        <a:t>SASARAN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hMerge="1">
                  <a:txBody>
                    <a:bodyPr/>
                    <a:lstStyle/>
                    <a:p>
                      <a:endParaRPr lang="en-ID"/>
                    </a:p>
                  </a:txBody>
                  <a:tcPr/>
                </a:tc>
                <a:tc rowSpan="2" gridSpan="2">
                  <a:txBody>
                    <a:bodyPr/>
                    <a:lstStyle/>
                    <a:p>
                      <a:pPr algn="ctr" fontAlgn="ctr"/>
                      <a:r>
                        <a:rPr lang="en-ID" sz="1000" b="1" i="0" u="none" strike="noStrike">
                          <a:solidFill>
                            <a:srgbClr val="000000"/>
                          </a:solidFill>
                          <a:effectLst/>
                          <a:latin typeface="Bookman Old Style" panose="02050604050505020204" pitchFamily="18" charset="0"/>
                        </a:rPr>
                        <a:t>INDIKATOR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hMerge="1">
                  <a:txBody>
                    <a:bodyPr/>
                    <a:lstStyle/>
                    <a:p>
                      <a:endParaRPr lang="en-ID"/>
                    </a:p>
                  </a:txBody>
                  <a:tcPr/>
                </a:tc>
                <a:tc gridSpan="6">
                  <a:txBody>
                    <a:bodyPr/>
                    <a:lstStyle/>
                    <a:p>
                      <a:pPr algn="ctr" fontAlgn="ctr"/>
                      <a:r>
                        <a:rPr lang="en-ID" sz="1000" b="1" i="0" u="none" strike="noStrike">
                          <a:solidFill>
                            <a:srgbClr val="000000"/>
                          </a:solidFill>
                          <a:effectLst/>
                          <a:latin typeface="Bookman Old Style" panose="02050604050505020204" pitchFamily="18" charset="0"/>
                        </a:rPr>
                        <a:t>TARGET TAHUNAN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extLst>
                  <a:ext uri="{0D108BD9-81ED-4DB2-BD59-A6C34878D82A}">
                    <a16:rowId xmlns:a16="http://schemas.microsoft.com/office/drawing/2014/main" val="4061372466"/>
                  </a:ext>
                </a:extLst>
              </a:tr>
              <a:tr h="146557">
                <a:tc vMerge="1">
                  <a:txBody>
                    <a:bodyPr/>
                    <a:lstStyle/>
                    <a:p>
                      <a:endParaRPr lang="en-ID"/>
                    </a:p>
                  </a:txBody>
                  <a:tcPr/>
                </a:tc>
                <a:tc gridSpan="2" vMerge="1">
                  <a:txBody>
                    <a:bodyPr/>
                    <a:lstStyle/>
                    <a:p>
                      <a:endParaRPr lang="en-ID"/>
                    </a:p>
                  </a:txBody>
                  <a:tcPr/>
                </a:tc>
                <a:tc hMerge="1" vMerge="1">
                  <a:txBody>
                    <a:bodyPr/>
                    <a:lstStyle/>
                    <a:p>
                      <a:endParaRPr lang="en-ID"/>
                    </a:p>
                  </a:txBody>
                  <a:tcPr/>
                </a:tc>
                <a:tc gridSpan="2" vMerge="1">
                  <a:txBody>
                    <a:bodyPr/>
                    <a:lstStyle/>
                    <a:p>
                      <a:endParaRPr lang="en-ID"/>
                    </a:p>
                  </a:txBody>
                  <a:tcPr/>
                </a:tc>
                <a:tc hMerge="1" vMerge="1">
                  <a:txBody>
                    <a:bodyPr/>
                    <a:lstStyle/>
                    <a:p>
                      <a:endParaRPr lang="en-ID"/>
                    </a:p>
                  </a:txBody>
                  <a:tcPr/>
                </a:tc>
                <a:tc gridSpan="2" vMerge="1">
                  <a:txBody>
                    <a:bodyPr/>
                    <a:lstStyle/>
                    <a:p>
                      <a:endParaRPr lang="en-ID"/>
                    </a:p>
                  </a:txBody>
                  <a:tcPr/>
                </a:tc>
                <a:tc hMerge="1" vMerge="1">
                  <a:txBody>
                    <a:bodyPr/>
                    <a:lstStyle/>
                    <a:p>
                      <a:endParaRPr lang="en-ID"/>
                    </a:p>
                  </a:txBody>
                  <a:tcPr/>
                </a:tc>
                <a:tc>
                  <a:txBody>
                    <a:bodyPr/>
                    <a:lstStyle/>
                    <a:p>
                      <a:pPr algn="ctr" fontAlgn="ctr"/>
                      <a:r>
                        <a:rPr lang="en-ID" sz="1000" b="1" i="0" u="none" strike="noStrike">
                          <a:solidFill>
                            <a:srgbClr val="000000"/>
                          </a:solidFill>
                          <a:effectLst/>
                          <a:latin typeface="Bookman Old Style" panose="02050604050505020204" pitchFamily="18" charset="0"/>
                        </a:rPr>
                        <a:t>2025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2022778944"/>
                  </a:ext>
                </a:extLst>
              </a:tr>
              <a:tr h="275666">
                <a:tc>
                  <a:txBody>
                    <a:bodyPr/>
                    <a:lstStyle/>
                    <a:p>
                      <a:pPr algn="l" fontAlgn="t"/>
                      <a:r>
                        <a:rPr lang="en-ID" sz="1000" b="1" i="1" u="none" strike="noStrike" dirty="0">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S.2.1.7</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i-FI" sz="1000" b="0" i="0" u="none" strike="noStrike">
                          <a:solidFill>
                            <a:srgbClr val="000000"/>
                          </a:solidFill>
                          <a:effectLst/>
                          <a:latin typeface="Bookman Old Style" panose="02050604050505020204" pitchFamily="18" charset="0"/>
                        </a:rPr>
                        <a:t>Rasio Volume Usaha Koperasi terhadap PDRB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0,010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0,012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0,014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0,015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0,017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0,017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91760590"/>
                  </a:ext>
                </a:extLst>
              </a:tr>
              <a:tr h="184941">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S.2.1.8</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Bookman Old Style" panose="02050604050505020204" pitchFamily="18" charset="0"/>
                        </a:rPr>
                        <a:t>Return on Aset (ROA) BUMD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1,89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2,10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2,31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2,51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2,72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2,72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8369913"/>
                  </a:ext>
                </a:extLst>
              </a:tr>
              <a:tr h="275666">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S.2.1.9</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dirty="0">
                          <a:solidFill>
                            <a:srgbClr val="000000"/>
                          </a:solidFill>
                          <a:effectLst/>
                          <a:latin typeface="Bookman Old Style" panose="02050604050505020204" pitchFamily="18" charset="0"/>
                        </a:rPr>
                        <a:t>Tingkat </a:t>
                      </a:r>
                      <a:r>
                        <a:rPr lang="en-ID" sz="1000" b="0" i="0" u="none" strike="noStrike" dirty="0" err="1">
                          <a:solidFill>
                            <a:srgbClr val="000000"/>
                          </a:solidFill>
                          <a:effectLst/>
                          <a:latin typeface="Bookman Old Style" panose="02050604050505020204" pitchFamily="18" charset="0"/>
                        </a:rPr>
                        <a:t>Pengangguran</a:t>
                      </a:r>
                      <a:r>
                        <a:rPr lang="en-ID" sz="1000" b="0" i="0" u="none" strike="noStrike" dirty="0">
                          <a:solidFill>
                            <a:srgbClr val="000000"/>
                          </a:solidFill>
                          <a:effectLst/>
                          <a:latin typeface="Bookman Old Style" panose="02050604050505020204" pitchFamily="18" charset="0"/>
                        </a:rPr>
                        <a:t> Terbuka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4,19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4,07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3,96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3,84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3,72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3,72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573205"/>
                  </a:ext>
                </a:extLst>
              </a:tr>
              <a:tr h="275666">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S.2.1.10</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i-FI" sz="1000" b="0" i="0" u="none" strike="noStrike">
                          <a:solidFill>
                            <a:srgbClr val="000000"/>
                          </a:solidFill>
                          <a:effectLst/>
                          <a:latin typeface="Bookman Old Style" panose="02050604050505020204" pitchFamily="18" charset="0"/>
                        </a:rPr>
                        <a:t>Tingkat Partisipasi Angkatan Kerja Perempuan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42,88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43,83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44,78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45,72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46,67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46,67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1556143"/>
                  </a:ext>
                </a:extLst>
              </a:tr>
              <a:tr h="184941">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S.2.1.11</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Indeks Kapabilitas Inovasi</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2,60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2,69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2,77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2,86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2,94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2,94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1645260"/>
                  </a:ext>
                </a:extLst>
              </a:tr>
              <a:tr h="184941">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S.2.2</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Penerapan Ekonomi Hijau</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S.2.2.1</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Indeks Ekonomi Hijau Daerah</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80,88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81,50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82,90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83,50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84,00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84,00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7540149"/>
                  </a:ext>
                </a:extLst>
              </a:tr>
              <a:tr h="366392">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S.2.3</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Transformasi Digital</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S.2.3.1</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nb-NO" sz="1000" b="0" i="0" u="none" strike="noStrike" dirty="0">
                          <a:solidFill>
                            <a:srgbClr val="000000"/>
                          </a:solidFill>
                          <a:effectLst/>
                          <a:latin typeface="Bookman Old Style" panose="02050604050505020204" pitchFamily="18" charset="0"/>
                        </a:rPr>
                        <a:t>Persentase Desa/Kelurahan yang memiliki akses internet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96,22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97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97,85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99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2844141"/>
                  </a:ext>
                </a:extLst>
              </a:tr>
              <a:tr h="275666">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rowSpan="3">
                  <a:txBody>
                    <a:bodyPr/>
                    <a:lstStyle/>
                    <a:p>
                      <a:pPr algn="l" fontAlgn="ctr"/>
                      <a:r>
                        <a:rPr lang="en-ID" sz="1000" b="0" i="0" u="none" strike="noStrike">
                          <a:solidFill>
                            <a:srgbClr val="000000"/>
                          </a:solidFill>
                          <a:effectLst/>
                          <a:latin typeface="Bookman Old Style" panose="02050604050505020204" pitchFamily="18" charset="0"/>
                        </a:rPr>
                        <a:t>S.2.4</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l" fontAlgn="ctr"/>
                      <a:r>
                        <a:rPr lang="en-ID" sz="1000" b="0" i="0" u="none" strike="noStrike" dirty="0" err="1">
                          <a:solidFill>
                            <a:srgbClr val="000000"/>
                          </a:solidFill>
                          <a:effectLst/>
                          <a:latin typeface="Bookman Old Style" panose="02050604050505020204" pitchFamily="18" charset="0"/>
                        </a:rPr>
                        <a:t>Meningkatkan</a:t>
                      </a:r>
                      <a:r>
                        <a:rPr lang="en-ID" sz="1000" b="0" i="0" u="none" strike="noStrike" dirty="0">
                          <a:solidFill>
                            <a:srgbClr val="000000"/>
                          </a:solidFill>
                          <a:effectLst/>
                          <a:latin typeface="Bookman Old Style" panose="02050604050505020204" pitchFamily="18" charset="0"/>
                        </a:rPr>
                        <a:t> Integrasi Ekonomi </a:t>
                      </a:r>
                      <a:r>
                        <a:rPr lang="en-ID" sz="1000" b="0" i="0" u="none" strike="noStrike" dirty="0" err="1">
                          <a:solidFill>
                            <a:srgbClr val="000000"/>
                          </a:solidFill>
                          <a:effectLst/>
                          <a:latin typeface="Bookman Old Style" panose="02050604050505020204" pitchFamily="18" charset="0"/>
                        </a:rPr>
                        <a:t>Domestik</a:t>
                      </a:r>
                      <a:r>
                        <a:rPr lang="en-ID" sz="1000" b="0" i="0" u="none" strike="noStrike" dirty="0">
                          <a:solidFill>
                            <a:srgbClr val="000000"/>
                          </a:solidFill>
                          <a:effectLst/>
                          <a:latin typeface="Bookman Old Style" panose="02050604050505020204" pitchFamily="18" charset="0"/>
                        </a:rPr>
                        <a:t> dan Global</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S.2.4.1</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Koefisien Variasi Harga Antar Waktu Tingkat Kabupaten</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12,00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11,85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11,70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11,55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11,40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11,40</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9843751"/>
                  </a:ext>
                </a:extLst>
              </a:tr>
              <a:tr h="209367">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S.2.4.2</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Pembentukan Modal Tetap Bruto (% PDRB)</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38,07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37,92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37,76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37,61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37,45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37,45</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3022338"/>
                  </a:ext>
                </a:extLst>
              </a:tr>
              <a:tr h="184941">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S.2.4.3</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nn-NO" sz="1000" b="0" i="0" u="none" strike="noStrike" dirty="0">
                          <a:solidFill>
                            <a:srgbClr val="000000"/>
                          </a:solidFill>
                          <a:effectLst/>
                          <a:latin typeface="Bookman Old Style" panose="02050604050505020204" pitchFamily="18" charset="0"/>
                        </a:rPr>
                        <a:t>Ekspor Barang dan Jasa (% PDRB)</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16,95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19,10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21,26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23,41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25,56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25,56</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9132453"/>
                  </a:ext>
                </a:extLst>
              </a:tr>
              <a:tr h="457117">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rowSpan="2">
                  <a:txBody>
                    <a:bodyPr/>
                    <a:lstStyle/>
                    <a:p>
                      <a:pPr algn="l" fontAlgn="ctr"/>
                      <a:r>
                        <a:rPr lang="en-ID" sz="1000" b="0" i="0" u="none" strike="noStrike">
                          <a:solidFill>
                            <a:srgbClr val="000000"/>
                          </a:solidFill>
                          <a:effectLst/>
                          <a:latin typeface="Bookman Old Style" panose="02050604050505020204" pitchFamily="18" charset="0"/>
                        </a:rPr>
                        <a:t>S.2.5</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l" fontAlgn="ctr"/>
                      <a:r>
                        <a:rPr lang="en-ID" sz="1000" b="0" i="0" u="none" strike="noStrike">
                          <a:solidFill>
                            <a:srgbClr val="000000"/>
                          </a:solidFill>
                          <a:effectLst/>
                          <a:latin typeface="Bookman Old Style" panose="02050604050505020204" pitchFamily="18" charset="0"/>
                        </a:rPr>
                        <a:t>Menjadikan Perkotaan dan Perdesaan Sebagai Pusat Pertumbuhan Ekonomi</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S.2.5.1</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dirty="0">
                          <a:solidFill>
                            <a:srgbClr val="000000"/>
                          </a:solidFill>
                          <a:effectLst/>
                          <a:latin typeface="Bookman Old Style" panose="02050604050505020204" pitchFamily="18" charset="0"/>
                        </a:rPr>
                        <a:t>Rumah </a:t>
                      </a:r>
                      <a:r>
                        <a:rPr lang="en-ID" sz="1000" b="0" i="0" u="none" strike="noStrike" dirty="0" err="1">
                          <a:solidFill>
                            <a:srgbClr val="000000"/>
                          </a:solidFill>
                          <a:effectLst/>
                          <a:latin typeface="Bookman Old Style" panose="02050604050505020204" pitchFamily="18" charset="0"/>
                        </a:rPr>
                        <a:t>Tangga</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dengan</a:t>
                      </a:r>
                      <a:r>
                        <a:rPr lang="en-ID" sz="1000" b="0" i="0" u="none" strike="noStrike" dirty="0">
                          <a:solidFill>
                            <a:srgbClr val="000000"/>
                          </a:solidFill>
                          <a:effectLst/>
                          <a:latin typeface="Bookman Old Style" panose="02050604050505020204" pitchFamily="18" charset="0"/>
                        </a:rPr>
                        <a:t> Akses </a:t>
                      </a:r>
                      <a:r>
                        <a:rPr lang="en-ID" sz="1000" b="0" i="0" u="none" strike="noStrike" dirty="0" err="1">
                          <a:solidFill>
                            <a:srgbClr val="000000"/>
                          </a:solidFill>
                          <a:effectLst/>
                          <a:latin typeface="Bookman Old Style" panose="02050604050505020204" pitchFamily="18" charset="0"/>
                        </a:rPr>
                        <a:t>Hunian</a:t>
                      </a:r>
                      <a:r>
                        <a:rPr lang="en-ID" sz="1000" b="0" i="0" u="none" strike="noStrike" dirty="0">
                          <a:solidFill>
                            <a:srgbClr val="000000"/>
                          </a:solidFill>
                          <a:effectLst/>
                          <a:latin typeface="Bookman Old Style" panose="02050604050505020204" pitchFamily="18" charset="0"/>
                        </a:rPr>
                        <a:t> Layak, </a:t>
                      </a:r>
                      <a:r>
                        <a:rPr lang="en-ID" sz="1000" b="0" i="0" u="none" strike="noStrike" dirty="0" err="1">
                          <a:solidFill>
                            <a:srgbClr val="000000"/>
                          </a:solidFill>
                          <a:effectLst/>
                          <a:latin typeface="Bookman Old Style" panose="02050604050505020204" pitchFamily="18" charset="0"/>
                        </a:rPr>
                        <a:t>Terjangkau</a:t>
                      </a:r>
                      <a:r>
                        <a:rPr lang="en-ID" sz="1000" b="0" i="0" u="none" strike="noStrike" dirty="0">
                          <a:solidFill>
                            <a:srgbClr val="000000"/>
                          </a:solidFill>
                          <a:effectLst/>
                          <a:latin typeface="Bookman Old Style" panose="02050604050505020204" pitchFamily="18" charset="0"/>
                        </a:rPr>
                        <a:t> dan </a:t>
                      </a:r>
                      <a:r>
                        <a:rPr lang="en-ID" sz="1000" b="0" i="0" u="none" strike="noStrike" dirty="0" err="1">
                          <a:solidFill>
                            <a:srgbClr val="000000"/>
                          </a:solidFill>
                          <a:effectLst/>
                          <a:latin typeface="Bookman Old Style" panose="02050604050505020204" pitchFamily="18" charset="0"/>
                        </a:rPr>
                        <a:t>Berkelanjutan</a:t>
                      </a:r>
                      <a:r>
                        <a:rPr lang="en-ID" sz="1000" b="0" i="0" u="none" strike="noStrike" dirty="0">
                          <a:solidFill>
                            <a:srgbClr val="000000"/>
                          </a:solidFill>
                          <a:effectLst/>
                          <a:latin typeface="Bookman Old Style" panose="02050604050505020204" pitchFamily="18" charset="0"/>
                        </a:rPr>
                        <a:t>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51,18</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55</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59,6</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65</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70</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70</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4001509"/>
                  </a:ext>
                </a:extLst>
              </a:tr>
              <a:tr h="184941">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S.2.5.2</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Persentase Desa Mandiri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42,86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43,46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44,05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44,65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45,24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45,24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2587758"/>
                  </a:ext>
                </a:extLst>
              </a:tr>
              <a:tr h="537375">
                <a:tc>
                  <a:txBody>
                    <a:bodyPr/>
                    <a:lstStyle/>
                    <a:p>
                      <a:pPr algn="l" fontAlgn="t"/>
                      <a:r>
                        <a:rPr lang="en-ID" sz="1000" b="1" i="1" u="none" strike="noStrike" dirty="0">
                          <a:solidFill>
                            <a:srgbClr val="000000"/>
                          </a:solidFill>
                          <a:effectLst/>
                          <a:latin typeface="Bookman Old Style" panose="02050604050505020204" pitchFamily="18" charset="0"/>
                        </a:rPr>
                        <a:t>Misi 3 :</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Mewujudkan</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transformasi</a:t>
                      </a:r>
                      <a:r>
                        <a:rPr lang="en-ID" sz="1000" b="1" i="0" u="none" strike="noStrike" dirty="0">
                          <a:solidFill>
                            <a:srgbClr val="000000"/>
                          </a:solidFill>
                          <a:effectLst/>
                          <a:latin typeface="Bookman Old Style" panose="02050604050505020204" pitchFamily="18" charset="0"/>
                        </a:rPr>
                        <a:t> tata </a:t>
                      </a:r>
                      <a:r>
                        <a:rPr lang="en-ID" sz="1000" b="1" i="0" u="none" strike="noStrike" dirty="0" err="1">
                          <a:solidFill>
                            <a:srgbClr val="000000"/>
                          </a:solidFill>
                          <a:effectLst/>
                          <a:latin typeface="Bookman Old Style" panose="02050604050505020204" pitchFamily="18" charset="0"/>
                        </a:rPr>
                        <a:t>kelola</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pemerintahan</a:t>
                      </a:r>
                      <a:r>
                        <a:rPr lang="en-ID" sz="1000" b="1" i="0" u="none" strike="noStrike" dirty="0">
                          <a:solidFill>
                            <a:srgbClr val="000000"/>
                          </a:solidFill>
                          <a:effectLst/>
                          <a:latin typeface="Bookman Old Style" panose="02050604050505020204" pitchFamily="18" charset="0"/>
                        </a:rPr>
                        <a:t> yang </a:t>
                      </a:r>
                      <a:r>
                        <a:rPr lang="en-ID" sz="1000" b="1" i="0" u="none" strike="noStrike" dirty="0" err="1">
                          <a:solidFill>
                            <a:srgbClr val="000000"/>
                          </a:solidFill>
                          <a:effectLst/>
                          <a:latin typeface="Bookman Old Style" panose="02050604050505020204" pitchFamily="18" charset="0"/>
                        </a:rPr>
                        <a:t>inovatif</a:t>
                      </a:r>
                      <a:r>
                        <a:rPr lang="en-ID" sz="1000" b="1" i="0" u="none" strike="noStrike" dirty="0">
                          <a:solidFill>
                            <a:srgbClr val="000000"/>
                          </a:solidFill>
                          <a:effectLst/>
                          <a:latin typeface="Bookman Old Style" panose="02050604050505020204" pitchFamily="18" charset="0"/>
                        </a:rPr>
                        <a:t> dan </a:t>
                      </a:r>
                      <a:r>
                        <a:rPr lang="en-ID" sz="1000" b="1" i="0" u="none" strike="noStrike" dirty="0" err="1">
                          <a:solidFill>
                            <a:srgbClr val="000000"/>
                          </a:solidFill>
                          <a:effectLst/>
                          <a:latin typeface="Bookman Old Style" panose="02050604050505020204" pitchFamily="18" charset="0"/>
                        </a:rPr>
                        <a:t>adaptif</a:t>
                      </a:r>
                      <a:endParaRPr lang="en-ID" sz="1000" b="1" i="1" u="none" strike="noStrike" dirty="0">
                        <a:solidFill>
                          <a:srgbClr val="000000"/>
                        </a:solidFill>
                        <a:effectLst/>
                        <a:latin typeface="Bookman Old Style" panose="02050604050505020204" pitchFamily="18" charset="0"/>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T.3 </a:t>
                      </a:r>
                    </a:p>
                  </a:txBody>
                  <a:tcPr marL="36000" marR="3600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Terwujudnya Penguatan Tata Kelola Pemerintahan berbasis ekosistem digital yang Inovatif dan Adaptif</a:t>
                      </a:r>
                    </a:p>
                  </a:txBody>
                  <a:tcPr marL="36000" marR="3600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T.3</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Indeks Reformasi Birokrasi (RB)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65,00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68,76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72,53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76,29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80,05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80,05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0635961"/>
                  </a:ext>
                </a:extLst>
              </a:tr>
              <a:tr h="184941">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S.3.1 </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rowSpan="2">
                  <a:txBody>
                    <a:bodyPr/>
                    <a:lstStyle/>
                    <a:p>
                      <a:pPr algn="l" fontAlgn="t"/>
                      <a:r>
                        <a:rPr lang="en-ID" sz="1000" b="0" i="0" u="none" strike="noStrike">
                          <a:solidFill>
                            <a:srgbClr val="000000"/>
                          </a:solidFill>
                          <a:effectLst/>
                          <a:latin typeface="Bookman Old Style" panose="02050604050505020204" pitchFamily="18" charset="0"/>
                        </a:rPr>
                        <a:t>Meningkatnya Tata Kelola Pemerintahan berbasis ekosistem digital yang Inovatif dan Adaptif</a:t>
                      </a:r>
                    </a:p>
                  </a:txBody>
                  <a:tcPr marL="36000" marR="3600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S.3.1.1</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Indeks Reformasi Hukum</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70,00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71,25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72,50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73,75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75,00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75,00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7996895"/>
                  </a:ext>
                </a:extLst>
              </a:tr>
              <a:tr h="275666">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a:noFill/>
                    </a:lnR>
                    <a:lnT>
                      <a:noFill/>
                    </a:lnT>
                    <a:lnB>
                      <a:noFill/>
                    </a:lnB>
                    <a:noFill/>
                  </a:tcPr>
                </a:tc>
                <a:tc vMerge="1">
                  <a:txBody>
                    <a:bodyPr/>
                    <a:lstStyle/>
                    <a:p>
                      <a:endParaRPr lang="en-ID"/>
                    </a:p>
                  </a:txBody>
                  <a:tcPr/>
                </a:tc>
                <a:tc>
                  <a:txBody>
                    <a:bodyPr/>
                    <a:lstStyle/>
                    <a:p>
                      <a:pPr algn="l" fontAlgn="ctr"/>
                      <a:r>
                        <a:rPr lang="en-ID" sz="1000" b="0" i="0" u="none" strike="noStrike" dirty="0">
                          <a:solidFill>
                            <a:srgbClr val="000000"/>
                          </a:solidFill>
                          <a:effectLst/>
                          <a:latin typeface="Bookman Old Style" panose="02050604050505020204" pitchFamily="18" charset="0"/>
                        </a:rPr>
                        <a:t>S.3.1.2</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dirty="0" err="1">
                          <a:solidFill>
                            <a:srgbClr val="000000"/>
                          </a:solidFill>
                          <a:effectLst/>
                          <a:latin typeface="Bookman Old Style" panose="02050604050505020204" pitchFamily="18" charset="0"/>
                        </a:rPr>
                        <a:t>Indeks</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Sistem</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Pemerintahan</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Berbasis</a:t>
                      </a:r>
                      <a:r>
                        <a:rPr lang="en-ID" sz="1000" b="0" i="0" u="none" strike="noStrike" dirty="0">
                          <a:solidFill>
                            <a:srgbClr val="000000"/>
                          </a:solidFill>
                          <a:effectLst/>
                          <a:latin typeface="Bookman Old Style" panose="02050604050505020204" pitchFamily="18" charset="0"/>
                        </a:rPr>
                        <a:t> Elektronik</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2,51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2,75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3,25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3,50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3,50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14777"/>
                  </a:ext>
                </a:extLst>
              </a:tr>
            </a:tbl>
          </a:graphicData>
        </a:graphic>
      </p:graphicFrame>
      <p:sp>
        <p:nvSpPr>
          <p:cNvPr id="3" name="TextBox 2">
            <a:extLst>
              <a:ext uri="{FF2B5EF4-FFF2-40B4-BE49-F238E27FC236}">
                <a16:creationId xmlns:a16="http://schemas.microsoft.com/office/drawing/2014/main" id="{3BBA6CFE-11CC-A3AA-A3A8-46F19F09CC74}"/>
              </a:ext>
            </a:extLst>
          </p:cNvPr>
          <p:cNvSpPr txBox="1"/>
          <p:nvPr/>
        </p:nvSpPr>
        <p:spPr>
          <a:xfrm>
            <a:off x="-40640" y="6488668"/>
            <a:ext cx="15220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a:solidFill>
                  <a:srgbClr val="68604D"/>
                </a:solidFill>
                <a:highlight>
                  <a:srgbClr val="FAB403"/>
                </a:highlight>
                <a:latin typeface="Aptos" panose="02110004020202020204"/>
              </a:rPr>
              <a:t>LANJUTAN 1</a:t>
            </a:r>
            <a:endParaRPr kumimoji="0" lang="en-ID" sz="1800" b="1" i="1" u="none" strike="noStrike" kern="1200" cap="none" spc="0" normalizeH="0" baseline="0" noProof="0" dirty="0">
              <a:ln>
                <a:noFill/>
              </a:ln>
              <a:solidFill>
                <a:srgbClr val="68604D"/>
              </a:solidFill>
              <a:effectLst/>
              <a:highlight>
                <a:srgbClr val="FAB403"/>
              </a:highlight>
              <a:uLnTx/>
              <a:uFillTx/>
              <a:latin typeface="Aptos" panose="02110004020202020204"/>
              <a:ea typeface="+mn-ea"/>
              <a:cs typeface="+mn-cs"/>
            </a:endParaRPr>
          </a:p>
        </p:txBody>
      </p:sp>
      <p:sp>
        <p:nvSpPr>
          <p:cNvPr id="10" name="TextBox 59">
            <a:extLst>
              <a:ext uri="{FF2B5EF4-FFF2-40B4-BE49-F238E27FC236}">
                <a16:creationId xmlns:a16="http://schemas.microsoft.com/office/drawing/2014/main" id="{F6DC1FDB-933C-7BEA-9738-F421E2FFBD5F}"/>
              </a:ext>
            </a:extLst>
          </p:cNvPr>
          <p:cNvSpPr txBox="1"/>
          <p:nvPr/>
        </p:nvSpPr>
        <p:spPr>
          <a:xfrm>
            <a:off x="-21605" y="-5006"/>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Tree>
    <p:extLst>
      <p:ext uri="{BB962C8B-B14F-4D97-AF65-F5344CB8AC3E}">
        <p14:creationId xmlns:p14="http://schemas.microsoft.com/office/powerpoint/2010/main" val="1647269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95AC6-6B42-4E81-68A8-8E070E4F7F76}"/>
            </a:ext>
          </a:extLst>
        </p:cNvPr>
        <p:cNvGrpSpPr/>
        <p:nvPr/>
      </p:nvGrpSpPr>
      <p:grpSpPr>
        <a:xfrm>
          <a:off x="0" y="0"/>
          <a:ext cx="0" cy="0"/>
          <a:chOff x="0" y="0"/>
          <a:chExt cx="0" cy="0"/>
        </a:xfrm>
      </p:grpSpPr>
      <p:pic>
        <p:nvPicPr>
          <p:cNvPr id="43" name="Picture 42">
            <a:extLst>
              <a:ext uri="{FF2B5EF4-FFF2-40B4-BE49-F238E27FC236}">
                <a16:creationId xmlns:a16="http://schemas.microsoft.com/office/drawing/2014/main" id="{132B89F4-AEA0-C0ED-FA06-D12105557503}"/>
              </a:ext>
            </a:extLst>
          </p:cNvPr>
          <p:cNvPicPr>
            <a:picLocks noChangeAspect="1"/>
          </p:cNvPicPr>
          <p:nvPr/>
        </p:nvPicPr>
        <p:blipFill>
          <a:blip r:embed="rId2">
            <a:extLst>
              <a:ext uri="{28A0092B-C50C-407E-A947-70E740481C1C}">
                <a14:useLocalDpi xmlns:a14="http://schemas.microsoft.com/office/drawing/2010/main" val="0"/>
              </a:ext>
            </a:extLst>
          </a:blip>
          <a:srcRect b="88132"/>
          <a:stretch/>
        </p:blipFill>
        <p:spPr>
          <a:xfrm>
            <a:off x="-40640" y="-1257"/>
            <a:ext cx="12257231" cy="846938"/>
          </a:xfrm>
          <a:prstGeom prst="rect">
            <a:avLst/>
          </a:prstGeom>
        </p:spPr>
      </p:pic>
      <p:sp>
        <p:nvSpPr>
          <p:cNvPr id="8" name="TextBox 59">
            <a:extLst>
              <a:ext uri="{FF2B5EF4-FFF2-40B4-BE49-F238E27FC236}">
                <a16:creationId xmlns:a16="http://schemas.microsoft.com/office/drawing/2014/main" id="{1BC8279F-7B16-3AE4-4F0C-E5BD69A28D87}"/>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3" name="TextBox 2">
            <a:extLst>
              <a:ext uri="{FF2B5EF4-FFF2-40B4-BE49-F238E27FC236}">
                <a16:creationId xmlns:a16="http://schemas.microsoft.com/office/drawing/2014/main" id="{99369449-2217-FF91-F43A-434DD66FCBC0}"/>
              </a:ext>
            </a:extLst>
          </p:cNvPr>
          <p:cNvSpPr txBox="1"/>
          <p:nvPr/>
        </p:nvSpPr>
        <p:spPr>
          <a:xfrm>
            <a:off x="-40640" y="6488668"/>
            <a:ext cx="15220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a:solidFill>
                  <a:srgbClr val="68604D"/>
                </a:solidFill>
                <a:highlight>
                  <a:srgbClr val="FAB403"/>
                </a:highlight>
                <a:latin typeface="Aptos" panose="02110004020202020204"/>
              </a:rPr>
              <a:t>LANJUTAN 2</a:t>
            </a:r>
            <a:endParaRPr kumimoji="0" lang="en-ID" sz="1800" b="1" i="1" u="none" strike="noStrike" kern="1200" cap="none" spc="0" normalizeH="0" baseline="0" noProof="0" dirty="0">
              <a:ln>
                <a:noFill/>
              </a:ln>
              <a:solidFill>
                <a:srgbClr val="68604D"/>
              </a:solidFill>
              <a:effectLst/>
              <a:highlight>
                <a:srgbClr val="FAB403"/>
              </a:highlight>
              <a:uLnTx/>
              <a:uFillTx/>
              <a:latin typeface="Aptos" panose="02110004020202020204"/>
              <a:ea typeface="+mn-ea"/>
              <a:cs typeface="+mn-cs"/>
            </a:endParaRPr>
          </a:p>
        </p:txBody>
      </p:sp>
      <p:graphicFrame>
        <p:nvGraphicFramePr>
          <p:cNvPr id="4" name="Table 3">
            <a:extLst>
              <a:ext uri="{FF2B5EF4-FFF2-40B4-BE49-F238E27FC236}">
                <a16:creationId xmlns:a16="http://schemas.microsoft.com/office/drawing/2014/main" id="{85B4A7F8-7279-076F-92B3-5612A63C1789}"/>
              </a:ext>
            </a:extLst>
          </p:cNvPr>
          <p:cNvGraphicFramePr>
            <a:graphicFrameLocks noGrp="1"/>
          </p:cNvGraphicFramePr>
          <p:nvPr>
            <p:extLst>
              <p:ext uri="{D42A27DB-BD31-4B8C-83A1-F6EECF244321}">
                <p14:modId xmlns:p14="http://schemas.microsoft.com/office/powerpoint/2010/main" val="3938118922"/>
              </p:ext>
            </p:extLst>
          </p:nvPr>
        </p:nvGraphicFramePr>
        <p:xfrm>
          <a:off x="359097" y="781340"/>
          <a:ext cx="11192442" cy="5293412"/>
        </p:xfrm>
        <a:graphic>
          <a:graphicData uri="http://schemas.openxmlformats.org/drawingml/2006/table">
            <a:tbl>
              <a:tblPr/>
              <a:tblGrid>
                <a:gridCol w="1006879">
                  <a:extLst>
                    <a:ext uri="{9D8B030D-6E8A-4147-A177-3AD203B41FA5}">
                      <a16:colId xmlns:a16="http://schemas.microsoft.com/office/drawing/2014/main" val="3711267838"/>
                    </a:ext>
                  </a:extLst>
                </a:gridCol>
                <a:gridCol w="309809">
                  <a:extLst>
                    <a:ext uri="{9D8B030D-6E8A-4147-A177-3AD203B41FA5}">
                      <a16:colId xmlns:a16="http://schemas.microsoft.com/office/drawing/2014/main" val="739914101"/>
                    </a:ext>
                  </a:extLst>
                </a:gridCol>
                <a:gridCol w="1388267">
                  <a:extLst>
                    <a:ext uri="{9D8B030D-6E8A-4147-A177-3AD203B41FA5}">
                      <a16:colId xmlns:a16="http://schemas.microsoft.com/office/drawing/2014/main" val="2083650916"/>
                    </a:ext>
                  </a:extLst>
                </a:gridCol>
                <a:gridCol w="464713">
                  <a:extLst>
                    <a:ext uri="{9D8B030D-6E8A-4147-A177-3AD203B41FA5}">
                      <a16:colId xmlns:a16="http://schemas.microsoft.com/office/drawing/2014/main" val="1851669445"/>
                    </a:ext>
                  </a:extLst>
                </a:gridCol>
                <a:gridCol w="1388267">
                  <a:extLst>
                    <a:ext uri="{9D8B030D-6E8A-4147-A177-3AD203B41FA5}">
                      <a16:colId xmlns:a16="http://schemas.microsoft.com/office/drawing/2014/main" val="2175325346"/>
                    </a:ext>
                  </a:extLst>
                </a:gridCol>
                <a:gridCol w="658344">
                  <a:extLst>
                    <a:ext uri="{9D8B030D-6E8A-4147-A177-3AD203B41FA5}">
                      <a16:colId xmlns:a16="http://schemas.microsoft.com/office/drawing/2014/main" val="3637133935"/>
                    </a:ext>
                  </a:extLst>
                </a:gridCol>
                <a:gridCol w="1781401">
                  <a:extLst>
                    <a:ext uri="{9D8B030D-6E8A-4147-A177-3AD203B41FA5}">
                      <a16:colId xmlns:a16="http://schemas.microsoft.com/office/drawing/2014/main" val="1882506327"/>
                    </a:ext>
                  </a:extLst>
                </a:gridCol>
                <a:gridCol w="699127">
                  <a:extLst>
                    <a:ext uri="{9D8B030D-6E8A-4147-A177-3AD203B41FA5}">
                      <a16:colId xmlns:a16="http://schemas.microsoft.com/office/drawing/2014/main" val="3239266241"/>
                    </a:ext>
                  </a:extLst>
                </a:gridCol>
                <a:gridCol w="699127">
                  <a:extLst>
                    <a:ext uri="{9D8B030D-6E8A-4147-A177-3AD203B41FA5}">
                      <a16:colId xmlns:a16="http://schemas.microsoft.com/office/drawing/2014/main" val="1962691165"/>
                    </a:ext>
                  </a:extLst>
                </a:gridCol>
                <a:gridCol w="699127">
                  <a:extLst>
                    <a:ext uri="{9D8B030D-6E8A-4147-A177-3AD203B41FA5}">
                      <a16:colId xmlns:a16="http://schemas.microsoft.com/office/drawing/2014/main" val="3053088271"/>
                    </a:ext>
                  </a:extLst>
                </a:gridCol>
                <a:gridCol w="699127">
                  <a:extLst>
                    <a:ext uri="{9D8B030D-6E8A-4147-A177-3AD203B41FA5}">
                      <a16:colId xmlns:a16="http://schemas.microsoft.com/office/drawing/2014/main" val="311879819"/>
                    </a:ext>
                  </a:extLst>
                </a:gridCol>
                <a:gridCol w="699127">
                  <a:extLst>
                    <a:ext uri="{9D8B030D-6E8A-4147-A177-3AD203B41FA5}">
                      <a16:colId xmlns:a16="http://schemas.microsoft.com/office/drawing/2014/main" val="568613127"/>
                    </a:ext>
                  </a:extLst>
                </a:gridCol>
                <a:gridCol w="699127">
                  <a:extLst>
                    <a:ext uri="{9D8B030D-6E8A-4147-A177-3AD203B41FA5}">
                      <a16:colId xmlns:a16="http://schemas.microsoft.com/office/drawing/2014/main" val="1172828040"/>
                    </a:ext>
                  </a:extLst>
                </a:gridCol>
              </a:tblGrid>
              <a:tr h="170482">
                <a:tc rowSpan="2">
                  <a:txBody>
                    <a:bodyPr/>
                    <a:lstStyle/>
                    <a:p>
                      <a:pPr algn="ctr" fontAlgn="ctr"/>
                      <a:r>
                        <a:rPr lang="en-ID" sz="1000" b="1" i="0" u="none" strike="noStrike" dirty="0">
                          <a:solidFill>
                            <a:srgbClr val="000000"/>
                          </a:solidFill>
                          <a:effectLst/>
                          <a:latin typeface="Bookman Old Style" panose="02050604050505020204" pitchFamily="18" charset="0"/>
                        </a:rPr>
                        <a:t>MISI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gridSpan="2">
                  <a:txBody>
                    <a:bodyPr/>
                    <a:lstStyle/>
                    <a:p>
                      <a:pPr algn="ctr" fontAlgn="ctr"/>
                      <a:r>
                        <a:rPr lang="en-ID" sz="1000" b="1" i="0" u="none" strike="noStrike">
                          <a:solidFill>
                            <a:srgbClr val="000000"/>
                          </a:solidFill>
                          <a:effectLst/>
                          <a:latin typeface="Bookman Old Style" panose="02050604050505020204" pitchFamily="18" charset="0"/>
                        </a:rPr>
                        <a:t>TUJUAN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hMerge="1">
                  <a:txBody>
                    <a:bodyPr/>
                    <a:lstStyle/>
                    <a:p>
                      <a:endParaRPr lang="en-ID"/>
                    </a:p>
                  </a:txBody>
                  <a:tcPr/>
                </a:tc>
                <a:tc rowSpan="2" gridSpan="2">
                  <a:txBody>
                    <a:bodyPr/>
                    <a:lstStyle/>
                    <a:p>
                      <a:pPr algn="ctr" fontAlgn="ctr"/>
                      <a:r>
                        <a:rPr lang="en-ID" sz="1000" b="1" i="0" u="none" strike="noStrike">
                          <a:solidFill>
                            <a:srgbClr val="000000"/>
                          </a:solidFill>
                          <a:effectLst/>
                          <a:latin typeface="Bookman Old Style" panose="02050604050505020204" pitchFamily="18" charset="0"/>
                        </a:rPr>
                        <a:t>SASARAN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hMerge="1">
                  <a:txBody>
                    <a:bodyPr/>
                    <a:lstStyle/>
                    <a:p>
                      <a:endParaRPr lang="en-ID"/>
                    </a:p>
                  </a:txBody>
                  <a:tcPr/>
                </a:tc>
                <a:tc rowSpan="2" gridSpan="2">
                  <a:txBody>
                    <a:bodyPr/>
                    <a:lstStyle/>
                    <a:p>
                      <a:pPr algn="ctr" fontAlgn="ctr"/>
                      <a:r>
                        <a:rPr lang="en-ID" sz="1000" b="1" i="0" u="none" strike="noStrike">
                          <a:solidFill>
                            <a:srgbClr val="000000"/>
                          </a:solidFill>
                          <a:effectLst/>
                          <a:latin typeface="Bookman Old Style" panose="02050604050505020204" pitchFamily="18" charset="0"/>
                        </a:rPr>
                        <a:t>INDIKATOR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hMerge="1">
                  <a:txBody>
                    <a:bodyPr/>
                    <a:lstStyle/>
                    <a:p>
                      <a:endParaRPr lang="en-ID"/>
                    </a:p>
                  </a:txBody>
                  <a:tcPr/>
                </a:tc>
                <a:tc gridSpan="6">
                  <a:txBody>
                    <a:bodyPr/>
                    <a:lstStyle/>
                    <a:p>
                      <a:pPr algn="ctr" fontAlgn="ctr"/>
                      <a:r>
                        <a:rPr lang="en-ID" sz="1000" b="1" i="0" u="none" strike="noStrike">
                          <a:solidFill>
                            <a:srgbClr val="000000"/>
                          </a:solidFill>
                          <a:effectLst/>
                          <a:latin typeface="Bookman Old Style" panose="02050604050505020204" pitchFamily="18" charset="0"/>
                        </a:rPr>
                        <a:t>TARGET TAHUNAN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extLst>
                  <a:ext uri="{0D108BD9-81ED-4DB2-BD59-A6C34878D82A}">
                    <a16:rowId xmlns:a16="http://schemas.microsoft.com/office/drawing/2014/main" val="2710936367"/>
                  </a:ext>
                </a:extLst>
              </a:tr>
              <a:tr h="170482">
                <a:tc vMerge="1">
                  <a:txBody>
                    <a:bodyPr/>
                    <a:lstStyle/>
                    <a:p>
                      <a:endParaRPr lang="en-ID"/>
                    </a:p>
                  </a:txBody>
                  <a:tcPr/>
                </a:tc>
                <a:tc gridSpan="2" vMerge="1">
                  <a:txBody>
                    <a:bodyPr/>
                    <a:lstStyle/>
                    <a:p>
                      <a:endParaRPr lang="en-ID"/>
                    </a:p>
                  </a:txBody>
                  <a:tcPr/>
                </a:tc>
                <a:tc hMerge="1" vMerge="1">
                  <a:txBody>
                    <a:bodyPr/>
                    <a:lstStyle/>
                    <a:p>
                      <a:endParaRPr lang="en-ID"/>
                    </a:p>
                  </a:txBody>
                  <a:tcPr/>
                </a:tc>
                <a:tc gridSpan="2" vMerge="1">
                  <a:txBody>
                    <a:bodyPr/>
                    <a:lstStyle/>
                    <a:p>
                      <a:endParaRPr lang="en-ID"/>
                    </a:p>
                  </a:txBody>
                  <a:tcPr/>
                </a:tc>
                <a:tc hMerge="1" vMerge="1">
                  <a:txBody>
                    <a:bodyPr/>
                    <a:lstStyle/>
                    <a:p>
                      <a:endParaRPr lang="en-ID"/>
                    </a:p>
                  </a:txBody>
                  <a:tcPr/>
                </a:tc>
                <a:tc gridSpan="2" vMerge="1">
                  <a:txBody>
                    <a:bodyPr/>
                    <a:lstStyle/>
                    <a:p>
                      <a:endParaRPr lang="en-ID"/>
                    </a:p>
                  </a:txBody>
                  <a:tcPr/>
                </a:tc>
                <a:tc hMerge="1" vMerge="1">
                  <a:txBody>
                    <a:bodyPr/>
                    <a:lstStyle/>
                    <a:p>
                      <a:endParaRPr lang="en-ID"/>
                    </a:p>
                  </a:txBody>
                  <a:tcPr/>
                </a:tc>
                <a:tc>
                  <a:txBody>
                    <a:bodyPr/>
                    <a:lstStyle/>
                    <a:p>
                      <a:pPr algn="ctr" fontAlgn="ctr"/>
                      <a:r>
                        <a:rPr lang="en-ID" sz="1000" b="1" i="0" u="none" strike="noStrike">
                          <a:solidFill>
                            <a:srgbClr val="000000"/>
                          </a:solidFill>
                          <a:effectLst/>
                          <a:latin typeface="Bookman Old Style" panose="02050604050505020204" pitchFamily="18" charset="0"/>
                        </a:rPr>
                        <a:t>2025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1489913093"/>
                  </a:ext>
                </a:extLst>
              </a:tr>
              <a:tr h="215131">
                <a:tc>
                  <a:txBody>
                    <a:bodyPr/>
                    <a:lstStyle/>
                    <a:p>
                      <a:pPr algn="l" fontAlgn="t"/>
                      <a:r>
                        <a:rPr lang="en-ID" sz="1000" b="1" i="1" u="none" strike="noStrike" dirty="0">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S.3.1.3</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Indeks Pelayanan Publik</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2,50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2,81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3,13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3,44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3,75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3,75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6047104"/>
                  </a:ext>
                </a:extLst>
              </a:tr>
              <a:tr h="292254">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S.3.1.4</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da-DK" sz="1000" b="0" i="0" u="none" strike="noStrike">
                          <a:solidFill>
                            <a:srgbClr val="000000"/>
                          </a:solidFill>
                          <a:effectLst/>
                          <a:latin typeface="Bookman Old Style" panose="02050604050505020204" pitchFamily="18" charset="0"/>
                        </a:rPr>
                        <a:t>Skor MCP (Monitoring Center for Prevention)</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75,00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76,25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77,50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78,75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80,00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80,00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2433749"/>
                  </a:ext>
                </a:extLst>
              </a:tr>
              <a:tr h="487090">
                <a:tc>
                  <a:txBody>
                    <a:bodyPr/>
                    <a:lstStyle/>
                    <a:p>
                      <a:pPr algn="l" fontAlgn="t"/>
                      <a:r>
                        <a:rPr lang="en-ID" sz="1000" b="1" i="1" u="none" strike="noStrike" dirty="0">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S.3.1.5</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i-FI" sz="1000" b="0" i="0" u="none" strike="noStrike" dirty="0">
                          <a:solidFill>
                            <a:srgbClr val="000000"/>
                          </a:solidFill>
                          <a:effectLst/>
                          <a:latin typeface="Bookman Old Style" panose="02050604050505020204" pitchFamily="18" charset="0"/>
                        </a:rPr>
                        <a:t>Nilai Sistem Akuntabilitas Kinerja Instansi Pemerintahan (SAKIP)</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71,00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71,26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71,53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71,79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72,05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72,05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112837"/>
                  </a:ext>
                </a:extLst>
              </a:tr>
              <a:tr h="267900">
                <a:tc rowSpan="11">
                  <a:txBody>
                    <a:bodyPr/>
                    <a:lstStyle/>
                    <a:p>
                      <a:pPr algn="l" fontAlgn="t"/>
                      <a:r>
                        <a:rPr lang="en-ID" sz="1000" b="1" i="1" u="none" strike="noStrike" dirty="0">
                          <a:solidFill>
                            <a:srgbClr val="000000"/>
                          </a:solidFill>
                          <a:effectLst/>
                          <a:latin typeface="Bookman Old Style" panose="02050604050505020204" pitchFamily="18" charset="0"/>
                        </a:rPr>
                        <a:t>Misi 4 :</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Mewujudkan</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stabilitas</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ekonomi</a:t>
                      </a:r>
                      <a:r>
                        <a:rPr lang="en-ID" sz="1000" b="1" i="0" u="none" strike="noStrike" dirty="0">
                          <a:solidFill>
                            <a:srgbClr val="000000"/>
                          </a:solidFill>
                          <a:effectLst/>
                          <a:latin typeface="Bookman Old Style" panose="02050604050505020204" pitchFamily="18" charset="0"/>
                        </a:rPr>
                        <a:t> dan </a:t>
                      </a:r>
                      <a:r>
                        <a:rPr lang="en-ID" sz="1000" b="1" i="0" u="none" strike="noStrike" dirty="0" err="1">
                          <a:solidFill>
                            <a:srgbClr val="000000"/>
                          </a:solidFill>
                          <a:effectLst/>
                          <a:latin typeface="Bookman Old Style" panose="02050604050505020204" pitchFamily="18" charset="0"/>
                        </a:rPr>
                        <a:t>ketertiban</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umum</a:t>
                      </a:r>
                      <a:endParaRPr lang="en-ID" sz="1000" b="1" i="1" u="none" strike="noStrike" dirty="0">
                        <a:solidFill>
                          <a:srgbClr val="000000"/>
                        </a:solidFill>
                        <a:effectLst/>
                        <a:latin typeface="Bookman Old Style" panose="02050604050505020204" pitchFamily="18" charset="0"/>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11">
                  <a:txBody>
                    <a:bodyPr/>
                    <a:lstStyle/>
                    <a:p>
                      <a:pPr algn="l" fontAlgn="t"/>
                      <a:r>
                        <a:rPr lang="en-ID" sz="1000" b="0" i="0" u="none" strike="noStrike" dirty="0">
                          <a:solidFill>
                            <a:srgbClr val="000000"/>
                          </a:solidFill>
                          <a:effectLst/>
                          <a:latin typeface="Bookman Old Style" panose="02050604050505020204" pitchFamily="18" charset="0"/>
                        </a:rPr>
                        <a:t>T.4     </a:t>
                      </a:r>
                    </a:p>
                  </a:txBody>
                  <a:tcPr marL="36000" marR="3600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11">
                  <a:txBody>
                    <a:bodyPr/>
                    <a:lstStyle/>
                    <a:p>
                      <a:pPr algn="l" fontAlgn="t"/>
                      <a:r>
                        <a:rPr lang="en-ID" sz="1000" b="0" i="0" u="none" strike="noStrike" dirty="0" err="1">
                          <a:solidFill>
                            <a:srgbClr val="000000"/>
                          </a:solidFill>
                          <a:effectLst/>
                          <a:latin typeface="Bookman Old Style" panose="02050604050505020204" pitchFamily="18" charset="0"/>
                        </a:rPr>
                        <a:t>Terwujudnya</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stabilitas</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ekonomi</a:t>
                      </a:r>
                      <a:r>
                        <a:rPr lang="en-ID" sz="1000" b="0" i="0" u="none" strike="noStrike" dirty="0">
                          <a:solidFill>
                            <a:srgbClr val="000000"/>
                          </a:solidFill>
                          <a:effectLst/>
                          <a:latin typeface="Bookman Old Style" panose="02050604050505020204" pitchFamily="18" charset="0"/>
                        </a:rPr>
                        <a:t> dan </a:t>
                      </a:r>
                      <a:r>
                        <a:rPr lang="en-ID" sz="1000" b="0" i="0" u="none" strike="noStrike" dirty="0" err="1">
                          <a:solidFill>
                            <a:srgbClr val="000000"/>
                          </a:solidFill>
                          <a:effectLst/>
                          <a:latin typeface="Bookman Old Style" panose="02050604050505020204" pitchFamily="18" charset="0"/>
                        </a:rPr>
                        <a:t>ketertiban</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umum</a:t>
                      </a:r>
                      <a:endParaRPr lang="en-ID" sz="1000" b="0" i="0" u="none" strike="noStrike" dirty="0">
                        <a:solidFill>
                          <a:srgbClr val="000000"/>
                        </a:solidFill>
                        <a:effectLst/>
                        <a:latin typeface="Bookman Old Style" panose="02050604050505020204" pitchFamily="18" charset="0"/>
                      </a:endParaRPr>
                    </a:p>
                  </a:txBody>
                  <a:tcPr marL="36000" marR="3600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dirty="0">
                          <a:solidFill>
                            <a:srgbClr val="000000"/>
                          </a:solidFill>
                          <a:effectLst/>
                          <a:latin typeface="Bookman Old Style" panose="02050604050505020204" pitchFamily="18" charset="0"/>
                        </a:rPr>
                        <a:t>T.4</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Indeks Gini Tingkat Pengangguran Terbuka</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263942"/>
                  </a:ext>
                </a:extLst>
              </a:tr>
              <a:tr h="320668">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dirty="0">
                          <a:solidFill>
                            <a:srgbClr val="000000"/>
                          </a:solidFill>
                          <a:effectLst/>
                          <a:latin typeface="Bookman Old Style" panose="02050604050505020204" pitchFamily="18" charset="0"/>
                        </a:rPr>
                        <a:t>S.4.1</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rowSpan="3">
                  <a:txBody>
                    <a:bodyPr/>
                    <a:lstStyle/>
                    <a:p>
                      <a:pPr algn="l" fontAlgn="ctr"/>
                      <a:r>
                        <a:rPr lang="en-ID" sz="1000" b="0" i="0" u="none" strike="noStrike">
                          <a:solidFill>
                            <a:srgbClr val="000000"/>
                          </a:solidFill>
                          <a:effectLst/>
                          <a:latin typeface="Bookman Old Style" panose="02050604050505020204" pitchFamily="18" charset="0"/>
                        </a:rPr>
                        <a:t>Terlaksana Hukum yang Berkeadilan</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S.4.1.1</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i-FI" sz="1000" b="0" i="0" u="none" strike="noStrike">
                          <a:solidFill>
                            <a:srgbClr val="000000"/>
                          </a:solidFill>
                          <a:effectLst/>
                          <a:latin typeface="Bookman Old Style" panose="02050604050505020204" pitchFamily="18" charset="0"/>
                        </a:rPr>
                        <a:t>Persentase capaian pelaksanaan aksi HAM</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75,00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76,25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77,50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78,75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80,00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80,00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0328820"/>
                  </a:ext>
                </a:extLst>
              </a:tr>
              <a:tr h="531740">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36000" marT="0" marB="0" anchor="ctr">
                    <a:lnL w="12700" cap="flat" cmpd="sng" algn="ctr">
                      <a:solidFill>
                        <a:srgbClr val="000000"/>
                      </a:solidFill>
                      <a:prstDash val="solid"/>
                      <a:round/>
                      <a:headEnd type="none" w="med" len="med"/>
                      <a:tailEnd type="none" w="med" len="med"/>
                    </a:lnL>
                    <a:lnR>
                      <a:noFill/>
                    </a:lnR>
                    <a:lnT>
                      <a:noFill/>
                    </a:lnT>
                    <a:lnB>
                      <a:noFill/>
                    </a:lnB>
                    <a:noFill/>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S.4.1.2</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Proporsi Penduduk yang Merasa Aman Berjalan Sendirian di Area Tempat Tinggalnya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69,59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70,94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72,30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73,65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75,00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75,00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8022463"/>
                  </a:ext>
                </a:extLst>
              </a:tr>
              <a:tr h="215131">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t"/>
                      <a:r>
                        <a:rPr lang="en-ID" sz="1000" b="0" i="0" u="none" strike="noStrike">
                          <a:solidFill>
                            <a:srgbClr val="000000"/>
                          </a:solidFill>
                          <a:effectLst/>
                          <a:latin typeface="Calibri" panose="020F0502020204030204" pitchFamily="34"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S.4.1.3</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Indeks Demokrasi Kabupaten</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70,00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71,25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72,50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73,75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75,00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75,00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0011663"/>
                  </a:ext>
                </a:extLst>
              </a:tr>
              <a:tr h="215131">
                <a:tc vMerge="1">
                  <a:txBody>
                    <a:bodyPr/>
                    <a:lstStyle/>
                    <a:p>
                      <a:endParaRPr lang="en-ID"/>
                    </a:p>
                  </a:txBody>
                  <a:tcPr/>
                </a:tc>
                <a:tc vMerge="1">
                  <a:txBody>
                    <a:bodyPr/>
                    <a:lstStyle/>
                    <a:p>
                      <a:endParaRPr lang="en-ID"/>
                    </a:p>
                  </a:txBody>
                  <a:tcPr/>
                </a:tc>
                <a:tc vMerge="1">
                  <a:txBody>
                    <a:bodyPr/>
                    <a:lstStyle/>
                    <a:p>
                      <a:endParaRPr lang="en-ID"/>
                    </a:p>
                  </a:txBody>
                  <a:tcPr/>
                </a:tc>
                <a:tc rowSpan="5">
                  <a:txBody>
                    <a:bodyPr/>
                    <a:lstStyle/>
                    <a:p>
                      <a:pPr algn="l" fontAlgn="ctr"/>
                      <a:r>
                        <a:rPr lang="en-ID" sz="1000" b="0" i="0" u="none" strike="noStrike">
                          <a:solidFill>
                            <a:srgbClr val="000000"/>
                          </a:solidFill>
                          <a:effectLst/>
                          <a:latin typeface="Bookman Old Style" panose="02050604050505020204" pitchFamily="18" charset="0"/>
                        </a:rPr>
                        <a:t>S.4.2</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5">
                  <a:txBody>
                    <a:bodyPr/>
                    <a:lstStyle/>
                    <a:p>
                      <a:pPr algn="l" fontAlgn="ctr"/>
                      <a:r>
                        <a:rPr lang="sv-SE" sz="1000" b="0" i="0" u="none" strike="noStrike">
                          <a:solidFill>
                            <a:srgbClr val="000000"/>
                          </a:solidFill>
                          <a:effectLst/>
                          <a:latin typeface="Bookman Old Style" panose="02050604050505020204" pitchFamily="18" charset="0"/>
                        </a:rPr>
                        <a:t>Meningkatnya Stabilitas Ekonomi Makro Daerah</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S.4.2.1</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dirty="0" err="1">
                          <a:solidFill>
                            <a:srgbClr val="000000"/>
                          </a:solidFill>
                          <a:effectLst/>
                          <a:latin typeface="Bookman Old Style" panose="02050604050505020204" pitchFamily="18" charset="0"/>
                        </a:rPr>
                        <a:t>Rasio</a:t>
                      </a:r>
                      <a:r>
                        <a:rPr lang="en-ID" sz="1000" b="0" i="0" u="none" strike="noStrike" dirty="0">
                          <a:solidFill>
                            <a:srgbClr val="000000"/>
                          </a:solidFill>
                          <a:effectLst/>
                          <a:latin typeface="Bookman Old Style" panose="02050604050505020204" pitchFamily="18" charset="0"/>
                        </a:rPr>
                        <a:t> Pajak Daerah </a:t>
                      </a:r>
                      <a:r>
                        <a:rPr lang="en-ID" sz="1000" b="0" i="0" u="none" strike="noStrike" dirty="0" err="1">
                          <a:solidFill>
                            <a:srgbClr val="000000"/>
                          </a:solidFill>
                          <a:effectLst/>
                          <a:latin typeface="Bookman Old Style" panose="02050604050505020204" pitchFamily="18" charset="0"/>
                        </a:rPr>
                        <a:t>terhadap</a:t>
                      </a:r>
                      <a:r>
                        <a:rPr lang="en-ID" sz="1000" b="0" i="0" u="none" strike="noStrike" dirty="0">
                          <a:solidFill>
                            <a:srgbClr val="000000"/>
                          </a:solidFill>
                          <a:effectLst/>
                          <a:latin typeface="Bookman Old Style" panose="02050604050505020204" pitchFamily="18" charset="0"/>
                        </a:rPr>
                        <a:t> PDRB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0,80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0,81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0,83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0,84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0,85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0,85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1636754"/>
                  </a:ext>
                </a:extLst>
              </a:tr>
              <a:tr h="138009">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S.4.2.2</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Tingkat Inflasi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2,56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2,59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2,63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2,66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2,69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2,69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3800472"/>
                  </a:ext>
                </a:extLst>
              </a:tr>
              <a:tr h="215131">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S.4.2.3</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Total Dana Pihak Ketiga/PDRB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23,19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25,67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28,16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30,64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33,12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33,12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6151879"/>
                  </a:ext>
                </a:extLst>
              </a:tr>
              <a:tr h="215131">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S.4.2.4</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Total Kredit/PDRB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21,80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24,23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26,65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29,08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31,50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31,50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9990170"/>
                  </a:ext>
                </a:extLst>
              </a:tr>
              <a:tr h="194836">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S.4.2.5</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Inklusi Keuangan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75,00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76,25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77,50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78,75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80,00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80,00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1550395"/>
                  </a:ext>
                </a:extLst>
              </a:tr>
              <a:tr h="215131">
                <a:tc vMerge="1">
                  <a:txBody>
                    <a:bodyPr/>
                    <a:lstStyle/>
                    <a:p>
                      <a:endParaRPr lang="en-ID"/>
                    </a:p>
                  </a:txBody>
                  <a:tcPr/>
                </a:tc>
                <a:tc vMerge="1">
                  <a:txBody>
                    <a:bodyPr/>
                    <a:lstStyle/>
                    <a:p>
                      <a:endParaRPr lang="en-ID"/>
                    </a:p>
                  </a:txBody>
                  <a:tcPr/>
                </a:tc>
                <a:tc vMerge="1">
                  <a:txBody>
                    <a:bodyPr/>
                    <a:lstStyle/>
                    <a:p>
                      <a:endParaRPr lang="en-ID"/>
                    </a:p>
                  </a:txBody>
                  <a:tcPr/>
                </a:tc>
                <a:tc rowSpan="2">
                  <a:txBody>
                    <a:bodyPr/>
                    <a:lstStyle/>
                    <a:p>
                      <a:pPr algn="l" fontAlgn="ctr"/>
                      <a:r>
                        <a:rPr lang="en-ID" sz="1000" b="0" i="0" u="none" strike="noStrike">
                          <a:solidFill>
                            <a:srgbClr val="000000"/>
                          </a:solidFill>
                          <a:effectLst/>
                          <a:latin typeface="Bookman Old Style" panose="02050604050505020204" pitchFamily="18" charset="0"/>
                        </a:rPr>
                        <a:t>S.4.3</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l" fontAlgn="ctr"/>
                      <a:r>
                        <a:rPr lang="en-ID" sz="1000" b="0" i="0" u="none" strike="noStrike">
                          <a:solidFill>
                            <a:srgbClr val="000000"/>
                          </a:solidFill>
                          <a:effectLst/>
                          <a:latin typeface="Bookman Old Style" panose="02050604050505020204" pitchFamily="18" charset="0"/>
                        </a:rPr>
                        <a:t>Terwujudnya Birokrasi Ideal</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S.4.3.1</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Indeks Reformasi Birokrasi</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65,00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68,76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72,53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76,29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80,05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80,05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7787969"/>
                  </a:ext>
                </a:extLst>
              </a:tr>
              <a:tr h="487090">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S.4.3.2</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i-FI" sz="1000" b="0" i="0" u="none" strike="noStrike">
                          <a:solidFill>
                            <a:srgbClr val="000000"/>
                          </a:solidFill>
                          <a:effectLst/>
                          <a:latin typeface="Bookman Old Style" panose="02050604050505020204" pitchFamily="18" charset="0"/>
                        </a:rPr>
                        <a:t>Nilai Sistem Akuntabilitas Kinerja Instansi Pemerintahan (SAKIP)</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71,00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71,26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71,53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71,79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72,05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72,05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8203717"/>
                  </a:ext>
                </a:extLst>
              </a:tr>
            </a:tbl>
          </a:graphicData>
        </a:graphic>
      </p:graphicFrame>
      <p:sp>
        <p:nvSpPr>
          <p:cNvPr id="11" name="TextBox 59">
            <a:extLst>
              <a:ext uri="{FF2B5EF4-FFF2-40B4-BE49-F238E27FC236}">
                <a16:creationId xmlns:a16="http://schemas.microsoft.com/office/drawing/2014/main" id="{F6DC1FDB-933C-7BEA-9738-F421E2FFBD5F}"/>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Tree>
    <p:extLst>
      <p:ext uri="{BB962C8B-B14F-4D97-AF65-F5344CB8AC3E}">
        <p14:creationId xmlns:p14="http://schemas.microsoft.com/office/powerpoint/2010/main" val="378723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30901-CD42-B85B-CBAF-61126CD06EB7}"/>
            </a:ext>
          </a:extLst>
        </p:cNvPr>
        <p:cNvGrpSpPr/>
        <p:nvPr/>
      </p:nvGrpSpPr>
      <p:grpSpPr>
        <a:xfrm>
          <a:off x="0" y="0"/>
          <a:ext cx="0" cy="0"/>
          <a:chOff x="0" y="0"/>
          <a:chExt cx="0" cy="0"/>
        </a:xfrm>
      </p:grpSpPr>
      <p:pic>
        <p:nvPicPr>
          <p:cNvPr id="43" name="Picture 42">
            <a:extLst>
              <a:ext uri="{FF2B5EF4-FFF2-40B4-BE49-F238E27FC236}">
                <a16:creationId xmlns:a16="http://schemas.microsoft.com/office/drawing/2014/main" id="{EA936A21-D70E-211A-AA95-8B8D530BD355}"/>
              </a:ext>
            </a:extLst>
          </p:cNvPr>
          <p:cNvPicPr>
            <a:picLocks noChangeAspect="1"/>
          </p:cNvPicPr>
          <p:nvPr/>
        </p:nvPicPr>
        <p:blipFill>
          <a:blip r:embed="rId2">
            <a:extLst>
              <a:ext uri="{28A0092B-C50C-407E-A947-70E740481C1C}">
                <a14:useLocalDpi xmlns:a14="http://schemas.microsoft.com/office/drawing/2010/main" val="0"/>
              </a:ext>
            </a:extLst>
          </a:blip>
          <a:srcRect b="88132"/>
          <a:stretch/>
        </p:blipFill>
        <p:spPr>
          <a:xfrm>
            <a:off x="-40640" y="-1257"/>
            <a:ext cx="12257231" cy="846938"/>
          </a:xfrm>
          <a:prstGeom prst="rect">
            <a:avLst/>
          </a:prstGeom>
        </p:spPr>
      </p:pic>
      <p:sp>
        <p:nvSpPr>
          <p:cNvPr id="8" name="TextBox 59">
            <a:extLst>
              <a:ext uri="{FF2B5EF4-FFF2-40B4-BE49-F238E27FC236}">
                <a16:creationId xmlns:a16="http://schemas.microsoft.com/office/drawing/2014/main" id="{ADC95A00-155E-C48F-8742-177401CB18EB}"/>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3" name="TextBox 2">
            <a:extLst>
              <a:ext uri="{FF2B5EF4-FFF2-40B4-BE49-F238E27FC236}">
                <a16:creationId xmlns:a16="http://schemas.microsoft.com/office/drawing/2014/main" id="{4034D88A-1ECB-BF09-53DB-E0423A54E9D8}"/>
              </a:ext>
            </a:extLst>
          </p:cNvPr>
          <p:cNvSpPr txBox="1"/>
          <p:nvPr/>
        </p:nvSpPr>
        <p:spPr>
          <a:xfrm>
            <a:off x="-40640" y="6488668"/>
            <a:ext cx="15220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a:solidFill>
                  <a:srgbClr val="68604D"/>
                </a:solidFill>
                <a:highlight>
                  <a:srgbClr val="FAB403"/>
                </a:highlight>
                <a:latin typeface="Aptos" panose="02110004020202020204"/>
              </a:rPr>
              <a:t>LANJUTAN 3</a:t>
            </a:r>
            <a:endParaRPr kumimoji="0" lang="en-ID" sz="1800" b="1" i="1" u="none" strike="noStrike" kern="1200" cap="none" spc="0" normalizeH="0" baseline="0" noProof="0" dirty="0">
              <a:ln>
                <a:noFill/>
              </a:ln>
              <a:solidFill>
                <a:srgbClr val="68604D"/>
              </a:solidFill>
              <a:effectLst/>
              <a:highlight>
                <a:srgbClr val="FAB403"/>
              </a:highlight>
              <a:uLnTx/>
              <a:uFillTx/>
              <a:latin typeface="Aptos" panose="02110004020202020204"/>
              <a:ea typeface="+mn-ea"/>
              <a:cs typeface="+mn-cs"/>
            </a:endParaRPr>
          </a:p>
        </p:txBody>
      </p:sp>
      <p:graphicFrame>
        <p:nvGraphicFramePr>
          <p:cNvPr id="10" name="Table 9">
            <a:extLst>
              <a:ext uri="{FF2B5EF4-FFF2-40B4-BE49-F238E27FC236}">
                <a16:creationId xmlns:a16="http://schemas.microsoft.com/office/drawing/2014/main" id="{3148114F-A8C1-77FC-5018-EA104CD91714}"/>
              </a:ext>
            </a:extLst>
          </p:cNvPr>
          <p:cNvGraphicFramePr>
            <a:graphicFrameLocks noGrp="1"/>
          </p:cNvGraphicFramePr>
          <p:nvPr>
            <p:extLst>
              <p:ext uri="{D42A27DB-BD31-4B8C-83A1-F6EECF244321}">
                <p14:modId xmlns:p14="http://schemas.microsoft.com/office/powerpoint/2010/main" val="986512664"/>
              </p:ext>
            </p:extLst>
          </p:nvPr>
        </p:nvGraphicFramePr>
        <p:xfrm>
          <a:off x="550878" y="664101"/>
          <a:ext cx="11019076" cy="5582679"/>
        </p:xfrm>
        <a:graphic>
          <a:graphicData uri="http://schemas.openxmlformats.org/drawingml/2006/table">
            <a:tbl>
              <a:tblPr/>
              <a:tblGrid>
                <a:gridCol w="1058212">
                  <a:extLst>
                    <a:ext uri="{9D8B030D-6E8A-4147-A177-3AD203B41FA5}">
                      <a16:colId xmlns:a16="http://schemas.microsoft.com/office/drawing/2014/main" val="2130925381"/>
                    </a:ext>
                  </a:extLst>
                </a:gridCol>
                <a:gridCol w="264553">
                  <a:extLst>
                    <a:ext uri="{9D8B030D-6E8A-4147-A177-3AD203B41FA5}">
                      <a16:colId xmlns:a16="http://schemas.microsoft.com/office/drawing/2014/main" val="2849203404"/>
                    </a:ext>
                  </a:extLst>
                </a:gridCol>
                <a:gridCol w="1245764">
                  <a:extLst>
                    <a:ext uri="{9D8B030D-6E8A-4147-A177-3AD203B41FA5}">
                      <a16:colId xmlns:a16="http://schemas.microsoft.com/office/drawing/2014/main" val="1291854448"/>
                    </a:ext>
                  </a:extLst>
                </a:gridCol>
                <a:gridCol w="453520">
                  <a:extLst>
                    <a:ext uri="{9D8B030D-6E8A-4147-A177-3AD203B41FA5}">
                      <a16:colId xmlns:a16="http://schemas.microsoft.com/office/drawing/2014/main" val="1418878382"/>
                    </a:ext>
                  </a:extLst>
                </a:gridCol>
                <a:gridCol w="1360559">
                  <a:extLst>
                    <a:ext uri="{9D8B030D-6E8A-4147-A177-3AD203B41FA5}">
                      <a16:colId xmlns:a16="http://schemas.microsoft.com/office/drawing/2014/main" val="3889003659"/>
                    </a:ext>
                  </a:extLst>
                </a:gridCol>
                <a:gridCol w="566899">
                  <a:extLst>
                    <a:ext uri="{9D8B030D-6E8A-4147-A177-3AD203B41FA5}">
                      <a16:colId xmlns:a16="http://schemas.microsoft.com/office/drawing/2014/main" val="4017840824"/>
                    </a:ext>
                  </a:extLst>
                </a:gridCol>
                <a:gridCol w="2305391">
                  <a:extLst>
                    <a:ext uri="{9D8B030D-6E8A-4147-A177-3AD203B41FA5}">
                      <a16:colId xmlns:a16="http://schemas.microsoft.com/office/drawing/2014/main" val="1141111451"/>
                    </a:ext>
                  </a:extLst>
                </a:gridCol>
                <a:gridCol w="627363">
                  <a:extLst>
                    <a:ext uri="{9D8B030D-6E8A-4147-A177-3AD203B41FA5}">
                      <a16:colId xmlns:a16="http://schemas.microsoft.com/office/drawing/2014/main" val="3977052728"/>
                    </a:ext>
                  </a:extLst>
                </a:gridCol>
                <a:gridCol w="627363">
                  <a:extLst>
                    <a:ext uri="{9D8B030D-6E8A-4147-A177-3AD203B41FA5}">
                      <a16:colId xmlns:a16="http://schemas.microsoft.com/office/drawing/2014/main" val="1539619136"/>
                    </a:ext>
                  </a:extLst>
                </a:gridCol>
                <a:gridCol w="627363">
                  <a:extLst>
                    <a:ext uri="{9D8B030D-6E8A-4147-A177-3AD203B41FA5}">
                      <a16:colId xmlns:a16="http://schemas.microsoft.com/office/drawing/2014/main" val="1942751726"/>
                    </a:ext>
                  </a:extLst>
                </a:gridCol>
                <a:gridCol w="627363">
                  <a:extLst>
                    <a:ext uri="{9D8B030D-6E8A-4147-A177-3AD203B41FA5}">
                      <a16:colId xmlns:a16="http://schemas.microsoft.com/office/drawing/2014/main" val="81006601"/>
                    </a:ext>
                  </a:extLst>
                </a:gridCol>
                <a:gridCol w="627363">
                  <a:extLst>
                    <a:ext uri="{9D8B030D-6E8A-4147-A177-3AD203B41FA5}">
                      <a16:colId xmlns:a16="http://schemas.microsoft.com/office/drawing/2014/main" val="2358857172"/>
                    </a:ext>
                  </a:extLst>
                </a:gridCol>
                <a:gridCol w="627363">
                  <a:extLst>
                    <a:ext uri="{9D8B030D-6E8A-4147-A177-3AD203B41FA5}">
                      <a16:colId xmlns:a16="http://schemas.microsoft.com/office/drawing/2014/main" val="2379294237"/>
                    </a:ext>
                  </a:extLst>
                </a:gridCol>
              </a:tblGrid>
              <a:tr h="146439">
                <a:tc rowSpan="2">
                  <a:txBody>
                    <a:bodyPr/>
                    <a:lstStyle/>
                    <a:p>
                      <a:pPr algn="ctr" fontAlgn="ctr"/>
                      <a:r>
                        <a:rPr lang="en-ID" sz="1000" b="1" i="0" u="none" strike="noStrike">
                          <a:solidFill>
                            <a:srgbClr val="000000"/>
                          </a:solidFill>
                          <a:effectLst/>
                          <a:latin typeface="Bookman Old Style" panose="02050604050505020204" pitchFamily="18" charset="0"/>
                        </a:rPr>
                        <a:t>MISI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gridSpan="2">
                  <a:txBody>
                    <a:bodyPr/>
                    <a:lstStyle/>
                    <a:p>
                      <a:pPr algn="ctr" fontAlgn="ctr"/>
                      <a:r>
                        <a:rPr lang="en-ID" sz="1000" b="1" i="0" u="none" strike="noStrike">
                          <a:solidFill>
                            <a:srgbClr val="000000"/>
                          </a:solidFill>
                          <a:effectLst/>
                          <a:latin typeface="Bookman Old Style" panose="02050604050505020204" pitchFamily="18" charset="0"/>
                        </a:rPr>
                        <a:t>TUJUAN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hMerge="1">
                  <a:txBody>
                    <a:bodyPr/>
                    <a:lstStyle/>
                    <a:p>
                      <a:endParaRPr lang="en-ID"/>
                    </a:p>
                  </a:txBody>
                  <a:tcPr/>
                </a:tc>
                <a:tc rowSpan="2" gridSpan="2">
                  <a:txBody>
                    <a:bodyPr/>
                    <a:lstStyle/>
                    <a:p>
                      <a:pPr algn="ctr" fontAlgn="ctr"/>
                      <a:r>
                        <a:rPr lang="en-ID" sz="1000" b="1" i="0" u="none" strike="noStrike">
                          <a:solidFill>
                            <a:srgbClr val="000000"/>
                          </a:solidFill>
                          <a:effectLst/>
                          <a:latin typeface="Bookman Old Style" panose="02050604050505020204" pitchFamily="18" charset="0"/>
                        </a:rPr>
                        <a:t>SASARAN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hMerge="1">
                  <a:txBody>
                    <a:bodyPr/>
                    <a:lstStyle/>
                    <a:p>
                      <a:endParaRPr lang="en-ID"/>
                    </a:p>
                  </a:txBody>
                  <a:tcPr/>
                </a:tc>
                <a:tc rowSpan="2" gridSpan="2">
                  <a:txBody>
                    <a:bodyPr/>
                    <a:lstStyle/>
                    <a:p>
                      <a:pPr algn="ctr" fontAlgn="ctr"/>
                      <a:r>
                        <a:rPr lang="en-ID" sz="1000" b="1" i="0" u="none" strike="noStrike">
                          <a:solidFill>
                            <a:srgbClr val="000000"/>
                          </a:solidFill>
                          <a:effectLst/>
                          <a:latin typeface="Bookman Old Style" panose="02050604050505020204" pitchFamily="18" charset="0"/>
                        </a:rPr>
                        <a:t>INDIKATOR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hMerge="1">
                  <a:txBody>
                    <a:bodyPr/>
                    <a:lstStyle/>
                    <a:p>
                      <a:endParaRPr lang="en-ID"/>
                    </a:p>
                  </a:txBody>
                  <a:tcPr/>
                </a:tc>
                <a:tc gridSpan="6">
                  <a:txBody>
                    <a:bodyPr/>
                    <a:lstStyle/>
                    <a:p>
                      <a:pPr algn="ctr" fontAlgn="ctr"/>
                      <a:r>
                        <a:rPr lang="en-ID" sz="1000" b="1" i="0" u="none" strike="noStrike">
                          <a:solidFill>
                            <a:srgbClr val="000000"/>
                          </a:solidFill>
                          <a:effectLst/>
                          <a:latin typeface="Bookman Old Style" panose="02050604050505020204" pitchFamily="18" charset="0"/>
                        </a:rPr>
                        <a:t>TARGET TAHUNAN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extLst>
                  <a:ext uri="{0D108BD9-81ED-4DB2-BD59-A6C34878D82A}">
                    <a16:rowId xmlns:a16="http://schemas.microsoft.com/office/drawing/2014/main" val="4267692636"/>
                  </a:ext>
                </a:extLst>
              </a:tr>
              <a:tr h="146439">
                <a:tc vMerge="1">
                  <a:txBody>
                    <a:bodyPr/>
                    <a:lstStyle/>
                    <a:p>
                      <a:endParaRPr lang="en-ID"/>
                    </a:p>
                  </a:txBody>
                  <a:tcPr/>
                </a:tc>
                <a:tc gridSpan="2" vMerge="1">
                  <a:txBody>
                    <a:bodyPr/>
                    <a:lstStyle/>
                    <a:p>
                      <a:endParaRPr lang="en-ID"/>
                    </a:p>
                  </a:txBody>
                  <a:tcPr/>
                </a:tc>
                <a:tc hMerge="1" vMerge="1">
                  <a:txBody>
                    <a:bodyPr/>
                    <a:lstStyle/>
                    <a:p>
                      <a:endParaRPr lang="en-ID"/>
                    </a:p>
                  </a:txBody>
                  <a:tcPr/>
                </a:tc>
                <a:tc gridSpan="2" vMerge="1">
                  <a:txBody>
                    <a:bodyPr/>
                    <a:lstStyle/>
                    <a:p>
                      <a:endParaRPr lang="en-ID"/>
                    </a:p>
                  </a:txBody>
                  <a:tcPr/>
                </a:tc>
                <a:tc hMerge="1" vMerge="1">
                  <a:txBody>
                    <a:bodyPr/>
                    <a:lstStyle/>
                    <a:p>
                      <a:endParaRPr lang="en-ID"/>
                    </a:p>
                  </a:txBody>
                  <a:tcPr/>
                </a:tc>
                <a:tc gridSpan="2" vMerge="1">
                  <a:txBody>
                    <a:bodyPr/>
                    <a:lstStyle/>
                    <a:p>
                      <a:endParaRPr lang="en-ID"/>
                    </a:p>
                  </a:txBody>
                  <a:tcPr/>
                </a:tc>
                <a:tc hMerge="1" vMerge="1">
                  <a:txBody>
                    <a:bodyPr/>
                    <a:lstStyle/>
                    <a:p>
                      <a:endParaRPr lang="en-ID"/>
                    </a:p>
                  </a:txBody>
                  <a:tcPr/>
                </a:tc>
                <a:tc>
                  <a:txBody>
                    <a:bodyPr/>
                    <a:lstStyle/>
                    <a:p>
                      <a:pPr algn="ctr" fontAlgn="ctr"/>
                      <a:r>
                        <a:rPr lang="en-ID" sz="1000" b="1" i="0" u="none" strike="noStrike">
                          <a:solidFill>
                            <a:srgbClr val="000000"/>
                          </a:solidFill>
                          <a:effectLst/>
                          <a:latin typeface="Bookman Old Style" panose="02050604050505020204" pitchFamily="18" charset="0"/>
                        </a:rPr>
                        <a:t>2025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3547764352"/>
                  </a:ext>
                </a:extLst>
              </a:tr>
              <a:tr h="153413">
                <a:tc rowSpan="6">
                  <a:txBody>
                    <a:bodyPr/>
                    <a:lstStyle/>
                    <a:p>
                      <a:pPr algn="l" fontAlgn="t"/>
                      <a:r>
                        <a:rPr lang="fi-FI" sz="1000" b="1" i="1" u="none" strike="noStrike" dirty="0">
                          <a:solidFill>
                            <a:srgbClr val="000000"/>
                          </a:solidFill>
                          <a:effectLst/>
                          <a:latin typeface="Bookman Old Style" panose="02050604050505020204" pitchFamily="18" charset="0"/>
                        </a:rPr>
                        <a:t>Misi 5 :</a:t>
                      </a:r>
                      <a:r>
                        <a:rPr lang="fi-FI" sz="1000" b="1" i="0" u="none" strike="noStrike" dirty="0">
                          <a:solidFill>
                            <a:srgbClr val="000000"/>
                          </a:solidFill>
                          <a:effectLst/>
                          <a:latin typeface="Bookman Old Style" panose="02050604050505020204" pitchFamily="18" charset="0"/>
                        </a:rPr>
                        <a:t> Mewujudkan ketahanan sosial, budaya dan ekologi</a:t>
                      </a:r>
                      <a:endParaRPr lang="fi-FI" sz="1000" b="1" i="1" u="none" strike="noStrike" dirty="0">
                        <a:solidFill>
                          <a:srgbClr val="000000"/>
                        </a:solidFill>
                        <a:effectLst/>
                        <a:latin typeface="Bookman Old Style" panose="02050604050505020204" pitchFamily="18" charset="0"/>
                      </a:endParaRP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t"/>
                      <a:r>
                        <a:rPr lang="en-ID" sz="1000" b="0" i="0" u="none" strike="noStrike" dirty="0">
                          <a:solidFill>
                            <a:srgbClr val="000000"/>
                          </a:solidFill>
                          <a:effectLst/>
                          <a:latin typeface="Bookman Old Style" panose="02050604050505020204" pitchFamily="18" charset="0"/>
                        </a:rPr>
                        <a:t>T.5 </a:t>
                      </a:r>
                    </a:p>
                  </a:txBody>
                  <a:tcPr marL="0" marR="3600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rowSpan="6">
                  <a:txBody>
                    <a:bodyPr/>
                    <a:lstStyle/>
                    <a:p>
                      <a:pPr algn="l" fontAlgn="t"/>
                      <a:r>
                        <a:rPr lang="en-ID" sz="1000" b="0" i="0" u="none" strike="noStrike" dirty="0" err="1">
                          <a:solidFill>
                            <a:srgbClr val="000000"/>
                          </a:solidFill>
                          <a:effectLst/>
                          <a:latin typeface="Bookman Old Style" panose="02050604050505020204" pitchFamily="18" charset="0"/>
                        </a:rPr>
                        <a:t>Terwujudnya</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ketahanan</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sosial</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budaya</a:t>
                      </a:r>
                      <a:r>
                        <a:rPr lang="en-ID" sz="1000" b="0" i="0" u="none" strike="noStrike" dirty="0">
                          <a:solidFill>
                            <a:srgbClr val="000000"/>
                          </a:solidFill>
                          <a:effectLst/>
                          <a:latin typeface="Bookman Old Style" panose="02050604050505020204" pitchFamily="18" charset="0"/>
                        </a:rPr>
                        <a:t> dan </a:t>
                      </a:r>
                      <a:r>
                        <a:rPr lang="en-ID" sz="1000" b="0" i="0" u="none" strike="noStrike" dirty="0" err="1">
                          <a:solidFill>
                            <a:srgbClr val="000000"/>
                          </a:solidFill>
                          <a:effectLst/>
                          <a:latin typeface="Bookman Old Style" panose="02050604050505020204" pitchFamily="18" charset="0"/>
                        </a:rPr>
                        <a:t>ekologi</a:t>
                      </a:r>
                      <a:r>
                        <a:rPr lang="en-ID" sz="1000" b="0" i="0" u="none" strike="noStrike" dirty="0">
                          <a:solidFill>
                            <a:srgbClr val="000000"/>
                          </a:solidFill>
                          <a:effectLst/>
                          <a:latin typeface="Bookman Old Style" panose="02050604050505020204" pitchFamily="18" charset="0"/>
                        </a:rPr>
                        <a:t>.</a:t>
                      </a:r>
                    </a:p>
                  </a:txBody>
                  <a:tcPr marL="36000" marR="3600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T.5</a:t>
                      </a:r>
                    </a:p>
                  </a:txBody>
                  <a:tcPr marL="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Tingkat Kemiskinan</a:t>
                      </a:r>
                    </a:p>
                  </a:txBody>
                  <a:tcPr marL="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6,41 </a:t>
                      </a:r>
                    </a:p>
                  </a:txBody>
                  <a:tcPr marL="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6,04 </a:t>
                      </a:r>
                    </a:p>
                  </a:txBody>
                  <a:tcPr marL="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5,68 </a:t>
                      </a:r>
                    </a:p>
                  </a:txBody>
                  <a:tcPr marL="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5,31 </a:t>
                      </a:r>
                    </a:p>
                  </a:txBody>
                  <a:tcPr marL="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4,95 </a:t>
                      </a:r>
                    </a:p>
                  </a:txBody>
                  <a:tcPr marL="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4,95 </a:t>
                      </a:r>
                    </a:p>
                  </a:txBody>
                  <a:tcPr marL="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1412166"/>
                  </a:ext>
                </a:extLst>
              </a:tr>
              <a:tr h="251039">
                <a:tc vMerge="1">
                  <a:txBody>
                    <a:bodyPr/>
                    <a:lstStyle/>
                    <a:p>
                      <a:endParaRPr lang="en-ID"/>
                    </a:p>
                  </a:txBody>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vMerge="1">
                  <a:txBody>
                    <a:bodyPr/>
                    <a:lstStyle/>
                    <a:p>
                      <a:endParaRPr lang="en-ID"/>
                    </a:p>
                  </a:txBody>
                  <a:tcPr/>
                </a:tc>
                <a:tc rowSpan="2">
                  <a:txBody>
                    <a:bodyPr/>
                    <a:lstStyle/>
                    <a:p>
                      <a:pPr algn="l" fontAlgn="ctr"/>
                      <a:r>
                        <a:rPr lang="en-ID" sz="1000" b="0" i="0" u="none" strike="noStrike" dirty="0">
                          <a:solidFill>
                            <a:srgbClr val="000000"/>
                          </a:solidFill>
                          <a:effectLst/>
                          <a:latin typeface="Bookman Old Style" panose="02050604050505020204" pitchFamily="18" charset="0"/>
                        </a:rPr>
                        <a:t>S.5.1 </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l" fontAlgn="ctr"/>
                      <a:r>
                        <a:rPr lang="en-ID" sz="1000" b="0" i="0" u="none" strike="noStrike">
                          <a:solidFill>
                            <a:srgbClr val="000000"/>
                          </a:solidFill>
                          <a:effectLst/>
                          <a:latin typeface="Bookman Old Style" panose="02050604050505020204" pitchFamily="18" charset="0"/>
                        </a:rPr>
                        <a:t>Beragama Maslahat dan Berkebudayaan Maju</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dirty="0">
                          <a:solidFill>
                            <a:srgbClr val="000000"/>
                          </a:solidFill>
                          <a:effectLst/>
                          <a:latin typeface="Bookman Old Style" panose="02050604050505020204" pitchFamily="18" charset="0"/>
                        </a:rPr>
                        <a:t>S.5.1.1</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dirty="0" err="1">
                          <a:solidFill>
                            <a:srgbClr val="000000"/>
                          </a:solidFill>
                          <a:effectLst/>
                          <a:latin typeface="Bookman Old Style" panose="02050604050505020204" pitchFamily="18" charset="0"/>
                        </a:rPr>
                        <a:t>Indeks</a:t>
                      </a:r>
                      <a:r>
                        <a:rPr lang="en-ID" sz="1000" b="0" i="0" u="none" strike="noStrike" dirty="0">
                          <a:solidFill>
                            <a:srgbClr val="000000"/>
                          </a:solidFill>
                          <a:effectLst/>
                          <a:latin typeface="Bookman Old Style" panose="02050604050505020204" pitchFamily="18" charset="0"/>
                        </a:rPr>
                        <a:t> Pembangunan </a:t>
                      </a:r>
                      <a:r>
                        <a:rPr lang="en-ID" sz="1000" b="0" i="0" u="none" strike="noStrike" dirty="0" err="1">
                          <a:solidFill>
                            <a:srgbClr val="000000"/>
                          </a:solidFill>
                          <a:effectLst/>
                          <a:latin typeface="Bookman Old Style" panose="02050604050505020204" pitchFamily="18" charset="0"/>
                        </a:rPr>
                        <a:t>Kebudayaan</a:t>
                      </a:r>
                      <a:r>
                        <a:rPr lang="en-ID" sz="1000" b="0" i="0" u="none" strike="noStrike" dirty="0">
                          <a:solidFill>
                            <a:srgbClr val="000000"/>
                          </a:solidFill>
                          <a:effectLst/>
                          <a:latin typeface="Bookman Old Style" panose="02050604050505020204" pitchFamily="18" charset="0"/>
                        </a:rPr>
                        <a:t> (IPK)</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58,53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59,18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59,82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60,47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61,11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61,11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8558520"/>
                  </a:ext>
                </a:extLst>
              </a:tr>
              <a:tr h="275445">
                <a:tc vMerge="1">
                  <a:txBody>
                    <a:bodyPr/>
                    <a:lstStyle/>
                    <a:p>
                      <a:endParaRPr lang="en-ID"/>
                    </a:p>
                  </a:txBody>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S.5.1.2</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Indeks Kerukunan Umat Beragama (IKUB)</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80,40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80,88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81,35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81,83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82,30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82,30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2288117"/>
                  </a:ext>
                </a:extLst>
              </a:tr>
              <a:tr h="115059">
                <a:tc vMerge="1">
                  <a:txBody>
                    <a:bodyPr/>
                    <a:lstStyle/>
                    <a:p>
                      <a:endParaRPr lang="en-ID"/>
                    </a:p>
                  </a:txBody>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vMerge="1">
                  <a:txBody>
                    <a:bodyPr/>
                    <a:lstStyle/>
                    <a:p>
                      <a:endParaRPr lang="en-ID"/>
                    </a:p>
                  </a:txBody>
                  <a:tcPr/>
                </a:tc>
                <a:tc rowSpan="3">
                  <a:txBody>
                    <a:bodyPr/>
                    <a:lstStyle/>
                    <a:p>
                      <a:pPr algn="l" fontAlgn="ctr"/>
                      <a:r>
                        <a:rPr lang="en-ID" sz="1000" b="0" i="0" u="none" strike="noStrike">
                          <a:solidFill>
                            <a:srgbClr val="000000"/>
                          </a:solidFill>
                          <a:effectLst/>
                          <a:latin typeface="Bookman Old Style" panose="02050604050505020204" pitchFamily="18" charset="0"/>
                        </a:rPr>
                        <a:t>S.5.2</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Terwujudnya</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rowSpan="2">
                  <a:txBody>
                    <a:bodyPr/>
                    <a:lstStyle/>
                    <a:p>
                      <a:pPr algn="l" fontAlgn="ctr"/>
                      <a:r>
                        <a:rPr lang="en-ID" sz="1000" b="0" i="0" u="none" strike="noStrike">
                          <a:solidFill>
                            <a:srgbClr val="000000"/>
                          </a:solidFill>
                          <a:effectLst/>
                          <a:latin typeface="Bookman Old Style" panose="02050604050505020204" pitchFamily="18" charset="0"/>
                        </a:rPr>
                        <a:t>S.5.2.1</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l" fontAlgn="ctr"/>
                      <a:r>
                        <a:rPr lang="en-ID" sz="1000" b="0" i="0" u="none" strike="noStrike">
                          <a:solidFill>
                            <a:srgbClr val="000000"/>
                          </a:solidFill>
                          <a:effectLst/>
                          <a:latin typeface="Bookman Old Style" panose="02050604050505020204" pitchFamily="18" charset="0"/>
                        </a:rPr>
                        <a:t>i-Bangga</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n-ID" sz="1000" b="0" i="0" u="none" strike="noStrike">
                          <a:solidFill>
                            <a:srgbClr val="000000"/>
                          </a:solidFill>
                          <a:effectLst/>
                          <a:latin typeface="Bookman Old Style" panose="02050604050505020204" pitchFamily="18" charset="0"/>
                        </a:rPr>
                        <a:t>         70,00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n-ID" sz="1000" b="0" i="0" u="none" strike="noStrike">
                          <a:solidFill>
                            <a:srgbClr val="000000"/>
                          </a:solidFill>
                          <a:effectLst/>
                          <a:latin typeface="Bookman Old Style" panose="02050604050505020204" pitchFamily="18" charset="0"/>
                        </a:rPr>
                        <a:t>         71,25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n-ID" sz="1000" b="0" i="0" u="none" strike="noStrike">
                          <a:solidFill>
                            <a:srgbClr val="000000"/>
                          </a:solidFill>
                          <a:effectLst/>
                          <a:latin typeface="Bookman Old Style" panose="02050604050505020204" pitchFamily="18" charset="0"/>
                        </a:rPr>
                        <a:t>         72,50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n-ID" sz="1000" b="0" i="0" u="none" strike="noStrike">
                          <a:solidFill>
                            <a:srgbClr val="000000"/>
                          </a:solidFill>
                          <a:effectLst/>
                          <a:latin typeface="Bookman Old Style" panose="02050604050505020204" pitchFamily="18" charset="0"/>
                        </a:rPr>
                        <a:t>         73,75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n-ID" sz="1000" b="0" i="0" u="none" strike="noStrike">
                          <a:solidFill>
                            <a:srgbClr val="000000"/>
                          </a:solidFill>
                          <a:effectLst/>
                          <a:latin typeface="Bookman Old Style" panose="02050604050505020204" pitchFamily="18" charset="0"/>
                        </a:rPr>
                        <a:t>         75,00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n-ID" sz="1000" b="0" i="0" u="none" strike="noStrike">
                          <a:solidFill>
                            <a:srgbClr val="000000"/>
                          </a:solidFill>
                          <a:effectLst/>
                          <a:latin typeface="Bookman Old Style" panose="02050604050505020204" pitchFamily="18" charset="0"/>
                        </a:rPr>
                        <a:t>         75,00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5427726"/>
                  </a:ext>
                </a:extLst>
              </a:tr>
              <a:tr h="118546">
                <a:tc vMerge="1">
                  <a:txBody>
                    <a:bodyPr/>
                    <a:lstStyle/>
                    <a:p>
                      <a:endParaRPr lang="en-ID"/>
                    </a:p>
                  </a:txBody>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Keluarga</a:t>
                      </a:r>
                    </a:p>
                  </a:txBody>
                  <a:tcPr marL="36000" marR="36000" marT="0" marB="0" anchor="ctr">
                    <a:lnL>
                      <a:noFill/>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extLst>
                  <a:ext uri="{0D108BD9-81ED-4DB2-BD59-A6C34878D82A}">
                    <a16:rowId xmlns:a16="http://schemas.microsoft.com/office/drawing/2014/main" val="261959350"/>
                  </a:ext>
                </a:extLst>
              </a:tr>
              <a:tr h="306825">
                <a:tc vMerge="1">
                  <a:txBody>
                    <a:bodyPr/>
                    <a:lstStyle/>
                    <a:p>
                      <a:endParaRPr lang="en-ID"/>
                    </a:p>
                  </a:txBody>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dirty="0" err="1">
                          <a:solidFill>
                            <a:srgbClr val="000000"/>
                          </a:solidFill>
                          <a:effectLst/>
                          <a:latin typeface="Bookman Old Style" panose="02050604050505020204" pitchFamily="18" charset="0"/>
                        </a:rPr>
                        <a:t>Berkualitas</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Kesetaraan</a:t>
                      </a:r>
                      <a:r>
                        <a:rPr lang="en-ID" sz="1000" b="0" i="0" u="none" strike="noStrike" dirty="0">
                          <a:solidFill>
                            <a:srgbClr val="000000"/>
                          </a:solidFill>
                          <a:effectLst/>
                          <a:latin typeface="Bookman Old Style" panose="02050604050505020204" pitchFamily="18" charset="0"/>
                        </a:rPr>
                        <a:t> Gender, dan Masyarakat </a:t>
                      </a:r>
                      <a:r>
                        <a:rPr lang="en-ID" sz="1000" b="0" i="0" u="none" strike="noStrike" dirty="0" err="1">
                          <a:solidFill>
                            <a:srgbClr val="000000"/>
                          </a:solidFill>
                          <a:effectLst/>
                          <a:latin typeface="Bookman Old Style" panose="02050604050505020204" pitchFamily="18" charset="0"/>
                        </a:rPr>
                        <a:t>Inklusif</a:t>
                      </a:r>
                      <a:endParaRPr lang="en-ID" sz="1000" b="0" i="0" u="none" strike="noStrike" dirty="0">
                        <a:solidFill>
                          <a:srgbClr val="000000"/>
                        </a:solidFill>
                        <a:effectLst/>
                        <a:latin typeface="Bookman Old Style" panose="02050604050505020204" pitchFamily="18" charset="0"/>
                      </a:endParaRPr>
                    </a:p>
                  </a:txBody>
                  <a:tcPr marL="36000" marR="3600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S.5.2.2</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Indeks Ketimpangan Gender (IKG)</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0,49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0,47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0,45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0,43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0,41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0,41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9754471"/>
                  </a:ext>
                </a:extLst>
              </a:tr>
              <a:tr h="184792">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rowSpan="5">
                  <a:txBody>
                    <a:bodyPr/>
                    <a:lstStyle/>
                    <a:p>
                      <a:pPr algn="l" fontAlgn="ctr"/>
                      <a:r>
                        <a:rPr lang="en-ID" sz="1000" b="0" i="0" u="none" strike="noStrike">
                          <a:solidFill>
                            <a:srgbClr val="000000"/>
                          </a:solidFill>
                          <a:effectLst/>
                          <a:latin typeface="Bookman Old Style" panose="02050604050505020204" pitchFamily="18" charset="0"/>
                        </a:rPr>
                        <a:t>S.5.3</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Terwujudnya</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S.5.3.1</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Indeks Kualitas Tutupan Lahan</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72,33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72,40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72,47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72,53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72,60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72,60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997834"/>
                  </a:ext>
                </a:extLst>
              </a:tr>
              <a:tr h="306825">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Lingkungan Hidup Berkualitas dan Pusat Konservasi Internasional</a:t>
                      </a:r>
                    </a:p>
                  </a:txBody>
                  <a:tcPr marL="36000" marR="36000" marT="0"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S.5.3.2</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Indeks kualitas lingkungan hidup</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70,99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71,24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71,50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71,75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72,00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72,00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0619427"/>
                  </a:ext>
                </a:extLst>
              </a:tr>
              <a:tr h="275445">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en-ID"/>
                    </a:p>
                  </a:txBody>
                  <a:tcPr/>
                </a:tc>
                <a:tc>
                  <a:txBody>
                    <a:bodyPr/>
                    <a:lstStyle/>
                    <a:p>
                      <a:pPr algn="l" fontAlgn="t"/>
                      <a:r>
                        <a:rPr lang="en-ID" sz="1000" b="0" i="0" u="none" strike="noStrike">
                          <a:solidFill>
                            <a:srgbClr val="000000"/>
                          </a:solidFill>
                          <a:effectLst/>
                          <a:latin typeface="Calibri" panose="020F0502020204030204" pitchFamily="34"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S.5.3.3</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Rumah tangga dengan akses sanitasi aman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13,89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15,42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16,95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18,47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20,00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20,00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1061534"/>
                  </a:ext>
                </a:extLst>
              </a:tr>
              <a:tr h="418398">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en-ID"/>
                    </a:p>
                  </a:txBody>
                  <a:tcPr/>
                </a:tc>
                <a:tc>
                  <a:txBody>
                    <a:bodyPr/>
                    <a:lstStyle/>
                    <a:p>
                      <a:pPr algn="l" fontAlgn="t"/>
                      <a:r>
                        <a:rPr lang="en-ID" sz="1000" b="0" i="0" u="none" strike="noStrike">
                          <a:solidFill>
                            <a:srgbClr val="000000"/>
                          </a:solidFill>
                          <a:effectLst/>
                          <a:latin typeface="Calibri" panose="020F0502020204030204" pitchFamily="34"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S.5.3.4</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sv-SE" sz="1000" b="0" i="0" u="none" strike="noStrike">
                          <a:solidFill>
                            <a:srgbClr val="000000"/>
                          </a:solidFill>
                          <a:effectLst/>
                          <a:latin typeface="Bookman Old Style" panose="02050604050505020204" pitchFamily="18" charset="0"/>
                        </a:rPr>
                        <a:t>Timbulan Sampah Terolah di Fasilitas Pengolahan Sampah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24,92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28,36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31,81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35,25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38,69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38,69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9631479"/>
                  </a:ext>
                </a:extLst>
              </a:tr>
              <a:tr h="502077">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en-ID"/>
                    </a:p>
                  </a:txBody>
                  <a:tcPr/>
                </a:tc>
                <a:tc>
                  <a:txBody>
                    <a:bodyPr/>
                    <a:lstStyle/>
                    <a:p>
                      <a:pPr algn="l" fontAlgn="t"/>
                      <a:r>
                        <a:rPr lang="en-ID" sz="1000" b="0" i="0" u="none" strike="noStrike">
                          <a:solidFill>
                            <a:srgbClr val="000000"/>
                          </a:solidFill>
                          <a:effectLst/>
                          <a:latin typeface="Calibri" panose="020F0502020204030204" pitchFamily="34"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S.5.3.5</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Proporsi Rumah Tangga (RT) dengan Layanan Penuh Pengumpulan Sampah (% RT)</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37,76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41,65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45,54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49,43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53,32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53,32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5013963"/>
                  </a:ext>
                </a:extLst>
              </a:tr>
              <a:tr h="547404">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rowSpan="3">
                  <a:txBody>
                    <a:bodyPr/>
                    <a:lstStyle/>
                    <a:p>
                      <a:pPr algn="l" fontAlgn="ctr"/>
                      <a:r>
                        <a:rPr lang="en-ID" sz="1000" b="0" i="0" u="none" strike="noStrike">
                          <a:solidFill>
                            <a:srgbClr val="000000"/>
                          </a:solidFill>
                          <a:effectLst/>
                          <a:latin typeface="Bookman Old Style" panose="02050604050505020204" pitchFamily="18" charset="0"/>
                        </a:rPr>
                        <a:t>S.5.4</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l" fontAlgn="ctr"/>
                      <a:r>
                        <a:rPr lang="en-ID" sz="1000" b="0" i="0" u="none" strike="noStrike">
                          <a:solidFill>
                            <a:srgbClr val="000000"/>
                          </a:solidFill>
                          <a:effectLst/>
                          <a:latin typeface="Bookman Old Style" panose="02050604050505020204" pitchFamily="18" charset="0"/>
                        </a:rPr>
                        <a:t>Terwujudnya Berketahanan Air dan Kemandirian Pangan</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S.5.4.1</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Prevalensi Ketidakcukupan Konsumsi Pangan (</a:t>
                      </a:r>
                      <a:r>
                        <a:rPr lang="en-ID" sz="1000" b="0" i="1" u="none" strike="noStrike">
                          <a:solidFill>
                            <a:srgbClr val="000000"/>
                          </a:solidFill>
                          <a:effectLst/>
                          <a:latin typeface="Bookman Old Style" panose="02050604050505020204" pitchFamily="18" charset="0"/>
                        </a:rPr>
                        <a:t>Prevalence of Undernourishment</a:t>
                      </a:r>
                      <a:r>
                        <a:rPr lang="en-ID" sz="1000" b="0" i="0" u="none" strike="noStrike">
                          <a:solidFill>
                            <a:srgbClr val="000000"/>
                          </a:solidFill>
                          <a:effectLst/>
                          <a:latin typeface="Bookman Old Style" panose="02050604050505020204" pitchFamily="18" charset="0"/>
                        </a:rPr>
                        <a:t>)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11,67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11,21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10,76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10,30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9,84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9,84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5309056"/>
                  </a:ext>
                </a:extLst>
              </a:tr>
              <a:tr h="184792">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S.5.4.2</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Kapasitas Air Baku (m3/detik)</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1,52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1,64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1,76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1,88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3437831"/>
                  </a:ext>
                </a:extLst>
              </a:tr>
              <a:tr h="418398">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36000" marT="0" marB="0">
                    <a:lnL>
                      <a:noFill/>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S.5.4.3</a:t>
                      </a:r>
                    </a:p>
                  </a:txBody>
                  <a:tcPr marL="36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dirty="0">
                          <a:solidFill>
                            <a:srgbClr val="000000"/>
                          </a:solidFill>
                          <a:effectLst/>
                          <a:latin typeface="Bookman Old Style" panose="02050604050505020204" pitchFamily="18" charset="0"/>
                        </a:rPr>
                        <a:t>Akses Rumah </a:t>
                      </a:r>
                      <a:r>
                        <a:rPr lang="en-ID" sz="1000" b="0" i="0" u="none" strike="noStrike" dirty="0" err="1">
                          <a:solidFill>
                            <a:srgbClr val="000000"/>
                          </a:solidFill>
                          <a:effectLst/>
                          <a:latin typeface="Bookman Old Style" panose="02050604050505020204" pitchFamily="18" charset="0"/>
                        </a:rPr>
                        <a:t>Tangga</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Perkotaan</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terhadap</a:t>
                      </a:r>
                      <a:r>
                        <a:rPr lang="en-ID" sz="1000" b="0" i="0" u="none" strike="noStrike" dirty="0">
                          <a:solidFill>
                            <a:srgbClr val="000000"/>
                          </a:solidFill>
                          <a:effectLst/>
                          <a:latin typeface="Bookman Old Style" panose="02050604050505020204" pitchFamily="18" charset="0"/>
                        </a:rPr>
                        <a:t> Air </a:t>
                      </a:r>
                      <a:r>
                        <a:rPr lang="en-ID" sz="1000" b="0" i="0" u="none" strike="noStrike" dirty="0" err="1">
                          <a:solidFill>
                            <a:srgbClr val="000000"/>
                          </a:solidFill>
                          <a:effectLst/>
                          <a:latin typeface="Bookman Old Style" panose="02050604050505020204" pitchFamily="18" charset="0"/>
                        </a:rPr>
                        <a:t>Siap</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Minum</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Perpipaan</a:t>
                      </a:r>
                      <a:r>
                        <a:rPr lang="en-ID" sz="1000" b="0" i="0" u="none" strike="noStrike" dirty="0">
                          <a:solidFill>
                            <a:srgbClr val="000000"/>
                          </a:solidFill>
                          <a:effectLst/>
                          <a:latin typeface="Bookman Old Style" panose="02050604050505020204" pitchFamily="18" charset="0"/>
                        </a:rPr>
                        <a:t> (%)</a:t>
                      </a:r>
                    </a:p>
                  </a:txBody>
                  <a:tcPr marL="36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35,34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38,76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42,17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45,59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49,00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49,00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2147491"/>
                  </a:ext>
                </a:extLst>
              </a:tr>
            </a:tbl>
          </a:graphicData>
        </a:graphic>
      </p:graphicFrame>
      <p:sp>
        <p:nvSpPr>
          <p:cNvPr id="11" name="TextBox 59">
            <a:extLst>
              <a:ext uri="{FF2B5EF4-FFF2-40B4-BE49-F238E27FC236}">
                <a16:creationId xmlns:a16="http://schemas.microsoft.com/office/drawing/2014/main" id="{F6DC1FDB-933C-7BEA-9738-F421E2FFBD5F}"/>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Tree>
    <p:extLst>
      <p:ext uri="{BB962C8B-B14F-4D97-AF65-F5344CB8AC3E}">
        <p14:creationId xmlns:p14="http://schemas.microsoft.com/office/powerpoint/2010/main" val="2557850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9FFCB-FD17-F888-0741-72C7CDFA380F}"/>
            </a:ext>
          </a:extLst>
        </p:cNvPr>
        <p:cNvGrpSpPr/>
        <p:nvPr/>
      </p:nvGrpSpPr>
      <p:grpSpPr>
        <a:xfrm>
          <a:off x="0" y="0"/>
          <a:ext cx="0" cy="0"/>
          <a:chOff x="0" y="0"/>
          <a:chExt cx="0" cy="0"/>
        </a:xfrm>
      </p:grpSpPr>
      <p:pic>
        <p:nvPicPr>
          <p:cNvPr id="43" name="Picture 42">
            <a:extLst>
              <a:ext uri="{FF2B5EF4-FFF2-40B4-BE49-F238E27FC236}">
                <a16:creationId xmlns:a16="http://schemas.microsoft.com/office/drawing/2014/main" id="{05E21E23-5984-3E18-4024-B987B389929C}"/>
              </a:ext>
            </a:extLst>
          </p:cNvPr>
          <p:cNvPicPr>
            <a:picLocks noChangeAspect="1"/>
          </p:cNvPicPr>
          <p:nvPr/>
        </p:nvPicPr>
        <p:blipFill>
          <a:blip r:embed="rId2">
            <a:extLst>
              <a:ext uri="{28A0092B-C50C-407E-A947-70E740481C1C}">
                <a14:useLocalDpi xmlns:a14="http://schemas.microsoft.com/office/drawing/2010/main" val="0"/>
              </a:ext>
            </a:extLst>
          </a:blip>
          <a:srcRect b="88132"/>
          <a:stretch/>
        </p:blipFill>
        <p:spPr>
          <a:xfrm>
            <a:off x="-40640" y="-1257"/>
            <a:ext cx="12257231" cy="846938"/>
          </a:xfrm>
          <a:prstGeom prst="rect">
            <a:avLst/>
          </a:prstGeom>
        </p:spPr>
      </p:pic>
      <p:sp>
        <p:nvSpPr>
          <p:cNvPr id="8" name="TextBox 59">
            <a:extLst>
              <a:ext uri="{FF2B5EF4-FFF2-40B4-BE49-F238E27FC236}">
                <a16:creationId xmlns:a16="http://schemas.microsoft.com/office/drawing/2014/main" id="{92CFC1C7-AC57-0A90-31B4-F33DF323A514}"/>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3" name="TextBox 2">
            <a:extLst>
              <a:ext uri="{FF2B5EF4-FFF2-40B4-BE49-F238E27FC236}">
                <a16:creationId xmlns:a16="http://schemas.microsoft.com/office/drawing/2014/main" id="{C3D7DD0D-9EED-6EFE-020B-784EB6F30FC4}"/>
              </a:ext>
            </a:extLst>
          </p:cNvPr>
          <p:cNvSpPr txBox="1"/>
          <p:nvPr/>
        </p:nvSpPr>
        <p:spPr>
          <a:xfrm>
            <a:off x="-40640" y="6488668"/>
            <a:ext cx="15220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a:solidFill>
                  <a:srgbClr val="68604D"/>
                </a:solidFill>
                <a:highlight>
                  <a:srgbClr val="FAB403"/>
                </a:highlight>
                <a:latin typeface="Aptos" panose="02110004020202020204"/>
              </a:rPr>
              <a:t>LANJUTAN 4</a:t>
            </a:r>
            <a:endParaRPr kumimoji="0" lang="en-ID" sz="1800" b="1" i="1" u="none" strike="noStrike" kern="1200" cap="none" spc="0" normalizeH="0" baseline="0" noProof="0" dirty="0">
              <a:ln>
                <a:noFill/>
              </a:ln>
              <a:solidFill>
                <a:srgbClr val="68604D"/>
              </a:solidFill>
              <a:effectLst/>
              <a:highlight>
                <a:srgbClr val="FAB403"/>
              </a:highlight>
              <a:uLnTx/>
              <a:uFillTx/>
              <a:latin typeface="Aptos" panose="02110004020202020204"/>
              <a:ea typeface="+mn-ea"/>
              <a:cs typeface="+mn-cs"/>
            </a:endParaRPr>
          </a:p>
        </p:txBody>
      </p:sp>
      <p:graphicFrame>
        <p:nvGraphicFramePr>
          <p:cNvPr id="2" name="Table 1">
            <a:extLst>
              <a:ext uri="{FF2B5EF4-FFF2-40B4-BE49-F238E27FC236}">
                <a16:creationId xmlns:a16="http://schemas.microsoft.com/office/drawing/2014/main" id="{A6191D03-9FC0-AC94-E879-17404F254ACE}"/>
              </a:ext>
            </a:extLst>
          </p:cNvPr>
          <p:cNvGraphicFramePr>
            <a:graphicFrameLocks noGrp="1"/>
          </p:cNvGraphicFramePr>
          <p:nvPr>
            <p:extLst>
              <p:ext uri="{D42A27DB-BD31-4B8C-83A1-F6EECF244321}">
                <p14:modId xmlns:p14="http://schemas.microsoft.com/office/powerpoint/2010/main" val="3744333380"/>
              </p:ext>
            </p:extLst>
          </p:nvPr>
        </p:nvGraphicFramePr>
        <p:xfrm>
          <a:off x="422337" y="698657"/>
          <a:ext cx="11225946" cy="5579957"/>
        </p:xfrm>
        <a:graphic>
          <a:graphicData uri="http://schemas.openxmlformats.org/drawingml/2006/table">
            <a:tbl>
              <a:tblPr/>
              <a:tblGrid>
                <a:gridCol w="1548000">
                  <a:extLst>
                    <a:ext uri="{9D8B030D-6E8A-4147-A177-3AD203B41FA5}">
                      <a16:colId xmlns:a16="http://schemas.microsoft.com/office/drawing/2014/main" val="910834279"/>
                    </a:ext>
                  </a:extLst>
                </a:gridCol>
                <a:gridCol w="324000">
                  <a:extLst>
                    <a:ext uri="{9D8B030D-6E8A-4147-A177-3AD203B41FA5}">
                      <a16:colId xmlns:a16="http://schemas.microsoft.com/office/drawing/2014/main" val="2550837650"/>
                    </a:ext>
                  </a:extLst>
                </a:gridCol>
                <a:gridCol w="1332000">
                  <a:extLst>
                    <a:ext uri="{9D8B030D-6E8A-4147-A177-3AD203B41FA5}">
                      <a16:colId xmlns:a16="http://schemas.microsoft.com/office/drawing/2014/main" val="1322092556"/>
                    </a:ext>
                  </a:extLst>
                </a:gridCol>
                <a:gridCol w="468000">
                  <a:extLst>
                    <a:ext uri="{9D8B030D-6E8A-4147-A177-3AD203B41FA5}">
                      <a16:colId xmlns:a16="http://schemas.microsoft.com/office/drawing/2014/main" val="510842838"/>
                    </a:ext>
                  </a:extLst>
                </a:gridCol>
                <a:gridCol w="1296492">
                  <a:extLst>
                    <a:ext uri="{9D8B030D-6E8A-4147-A177-3AD203B41FA5}">
                      <a16:colId xmlns:a16="http://schemas.microsoft.com/office/drawing/2014/main" val="2258419742"/>
                    </a:ext>
                  </a:extLst>
                </a:gridCol>
                <a:gridCol w="612000">
                  <a:extLst>
                    <a:ext uri="{9D8B030D-6E8A-4147-A177-3AD203B41FA5}">
                      <a16:colId xmlns:a16="http://schemas.microsoft.com/office/drawing/2014/main" val="2618039316"/>
                    </a:ext>
                  </a:extLst>
                </a:gridCol>
                <a:gridCol w="1728000">
                  <a:extLst>
                    <a:ext uri="{9D8B030D-6E8A-4147-A177-3AD203B41FA5}">
                      <a16:colId xmlns:a16="http://schemas.microsoft.com/office/drawing/2014/main" val="3823206167"/>
                    </a:ext>
                  </a:extLst>
                </a:gridCol>
                <a:gridCol w="652909">
                  <a:extLst>
                    <a:ext uri="{9D8B030D-6E8A-4147-A177-3AD203B41FA5}">
                      <a16:colId xmlns:a16="http://schemas.microsoft.com/office/drawing/2014/main" val="281809084"/>
                    </a:ext>
                  </a:extLst>
                </a:gridCol>
                <a:gridCol w="652909">
                  <a:extLst>
                    <a:ext uri="{9D8B030D-6E8A-4147-A177-3AD203B41FA5}">
                      <a16:colId xmlns:a16="http://schemas.microsoft.com/office/drawing/2014/main" val="2039263623"/>
                    </a:ext>
                  </a:extLst>
                </a:gridCol>
                <a:gridCol w="652909">
                  <a:extLst>
                    <a:ext uri="{9D8B030D-6E8A-4147-A177-3AD203B41FA5}">
                      <a16:colId xmlns:a16="http://schemas.microsoft.com/office/drawing/2014/main" val="3024237316"/>
                    </a:ext>
                  </a:extLst>
                </a:gridCol>
                <a:gridCol w="652909">
                  <a:extLst>
                    <a:ext uri="{9D8B030D-6E8A-4147-A177-3AD203B41FA5}">
                      <a16:colId xmlns:a16="http://schemas.microsoft.com/office/drawing/2014/main" val="3169565119"/>
                    </a:ext>
                  </a:extLst>
                </a:gridCol>
                <a:gridCol w="652909">
                  <a:extLst>
                    <a:ext uri="{9D8B030D-6E8A-4147-A177-3AD203B41FA5}">
                      <a16:colId xmlns:a16="http://schemas.microsoft.com/office/drawing/2014/main" val="2067538520"/>
                    </a:ext>
                  </a:extLst>
                </a:gridCol>
                <a:gridCol w="652909">
                  <a:extLst>
                    <a:ext uri="{9D8B030D-6E8A-4147-A177-3AD203B41FA5}">
                      <a16:colId xmlns:a16="http://schemas.microsoft.com/office/drawing/2014/main" val="280079871"/>
                    </a:ext>
                  </a:extLst>
                </a:gridCol>
              </a:tblGrid>
              <a:tr h="162450">
                <a:tc rowSpan="2">
                  <a:txBody>
                    <a:bodyPr/>
                    <a:lstStyle/>
                    <a:p>
                      <a:pPr algn="ctr" fontAlgn="ctr"/>
                      <a:r>
                        <a:rPr lang="en-ID" sz="1000" b="1" i="0" u="none" strike="noStrike" dirty="0">
                          <a:solidFill>
                            <a:srgbClr val="000000"/>
                          </a:solidFill>
                          <a:effectLst/>
                          <a:latin typeface="Bookman Old Style" panose="02050604050505020204" pitchFamily="18" charset="0"/>
                        </a:rPr>
                        <a:t>MISI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gridSpan="2">
                  <a:txBody>
                    <a:bodyPr/>
                    <a:lstStyle/>
                    <a:p>
                      <a:pPr algn="ctr" fontAlgn="ctr"/>
                      <a:r>
                        <a:rPr lang="en-ID" sz="1000" b="1" i="0" u="none" strike="noStrike" dirty="0">
                          <a:solidFill>
                            <a:srgbClr val="000000"/>
                          </a:solidFill>
                          <a:effectLst/>
                          <a:latin typeface="Bookman Old Style" panose="02050604050505020204" pitchFamily="18" charset="0"/>
                        </a:rPr>
                        <a:t>TUJUAN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hMerge="1">
                  <a:txBody>
                    <a:bodyPr/>
                    <a:lstStyle/>
                    <a:p>
                      <a:endParaRPr lang="en-ID"/>
                    </a:p>
                  </a:txBody>
                  <a:tcPr/>
                </a:tc>
                <a:tc rowSpan="2" gridSpan="2">
                  <a:txBody>
                    <a:bodyPr/>
                    <a:lstStyle/>
                    <a:p>
                      <a:pPr algn="ctr" fontAlgn="ctr"/>
                      <a:r>
                        <a:rPr lang="en-ID" sz="1000" b="1" i="0" u="none" strike="noStrike">
                          <a:solidFill>
                            <a:srgbClr val="000000"/>
                          </a:solidFill>
                          <a:effectLst/>
                          <a:latin typeface="Bookman Old Style" panose="02050604050505020204" pitchFamily="18" charset="0"/>
                        </a:rPr>
                        <a:t>SASARAN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hMerge="1">
                  <a:txBody>
                    <a:bodyPr/>
                    <a:lstStyle/>
                    <a:p>
                      <a:endParaRPr lang="en-ID"/>
                    </a:p>
                  </a:txBody>
                  <a:tcPr/>
                </a:tc>
                <a:tc rowSpan="2" gridSpan="2">
                  <a:txBody>
                    <a:bodyPr/>
                    <a:lstStyle/>
                    <a:p>
                      <a:pPr algn="ctr" fontAlgn="ctr"/>
                      <a:r>
                        <a:rPr lang="en-ID" sz="1000" b="1" i="0" u="none" strike="noStrike">
                          <a:solidFill>
                            <a:srgbClr val="000000"/>
                          </a:solidFill>
                          <a:effectLst/>
                          <a:latin typeface="Bookman Old Style" panose="02050604050505020204" pitchFamily="18" charset="0"/>
                        </a:rPr>
                        <a:t>INDIKATOR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hMerge="1">
                  <a:txBody>
                    <a:bodyPr/>
                    <a:lstStyle/>
                    <a:p>
                      <a:endParaRPr lang="en-ID"/>
                    </a:p>
                  </a:txBody>
                  <a:tcPr/>
                </a:tc>
                <a:tc gridSpan="6">
                  <a:txBody>
                    <a:bodyPr/>
                    <a:lstStyle/>
                    <a:p>
                      <a:pPr algn="ctr" fontAlgn="ctr"/>
                      <a:r>
                        <a:rPr lang="en-ID" sz="1000" b="1" i="0" u="none" strike="noStrike">
                          <a:solidFill>
                            <a:srgbClr val="000000"/>
                          </a:solidFill>
                          <a:effectLst/>
                          <a:latin typeface="Bookman Old Style" panose="02050604050505020204" pitchFamily="18" charset="0"/>
                        </a:rPr>
                        <a:t>TARGET TAHUNAN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extLst>
                  <a:ext uri="{0D108BD9-81ED-4DB2-BD59-A6C34878D82A}">
                    <a16:rowId xmlns:a16="http://schemas.microsoft.com/office/drawing/2014/main" val="4276742429"/>
                  </a:ext>
                </a:extLst>
              </a:tr>
              <a:tr h="162450">
                <a:tc vMerge="1">
                  <a:txBody>
                    <a:bodyPr/>
                    <a:lstStyle/>
                    <a:p>
                      <a:endParaRPr lang="en-ID"/>
                    </a:p>
                  </a:txBody>
                  <a:tcPr/>
                </a:tc>
                <a:tc gridSpan="2" vMerge="1">
                  <a:txBody>
                    <a:bodyPr/>
                    <a:lstStyle/>
                    <a:p>
                      <a:endParaRPr lang="en-ID"/>
                    </a:p>
                  </a:txBody>
                  <a:tcPr/>
                </a:tc>
                <a:tc hMerge="1" vMerge="1">
                  <a:txBody>
                    <a:bodyPr/>
                    <a:lstStyle/>
                    <a:p>
                      <a:endParaRPr lang="en-ID"/>
                    </a:p>
                  </a:txBody>
                  <a:tcPr/>
                </a:tc>
                <a:tc gridSpan="2" vMerge="1">
                  <a:txBody>
                    <a:bodyPr/>
                    <a:lstStyle/>
                    <a:p>
                      <a:endParaRPr lang="en-ID"/>
                    </a:p>
                  </a:txBody>
                  <a:tcPr/>
                </a:tc>
                <a:tc hMerge="1" vMerge="1">
                  <a:txBody>
                    <a:bodyPr/>
                    <a:lstStyle/>
                    <a:p>
                      <a:endParaRPr lang="en-ID"/>
                    </a:p>
                  </a:txBody>
                  <a:tcPr/>
                </a:tc>
                <a:tc gridSpan="2" vMerge="1">
                  <a:txBody>
                    <a:bodyPr/>
                    <a:lstStyle/>
                    <a:p>
                      <a:endParaRPr lang="en-ID"/>
                    </a:p>
                  </a:txBody>
                  <a:tcPr/>
                </a:tc>
                <a:tc hMerge="1" vMerge="1">
                  <a:txBody>
                    <a:bodyPr/>
                    <a:lstStyle/>
                    <a:p>
                      <a:endParaRPr lang="en-ID"/>
                    </a:p>
                  </a:txBody>
                  <a:tcPr/>
                </a:tc>
                <a:tc>
                  <a:txBody>
                    <a:bodyPr/>
                    <a:lstStyle/>
                    <a:p>
                      <a:pPr algn="ctr" fontAlgn="ctr"/>
                      <a:r>
                        <a:rPr lang="en-ID" sz="1000" b="1" i="0" u="none" strike="noStrike">
                          <a:solidFill>
                            <a:srgbClr val="000000"/>
                          </a:solidFill>
                          <a:effectLst/>
                          <a:latin typeface="Bookman Old Style" panose="02050604050505020204" pitchFamily="18" charset="0"/>
                        </a:rPr>
                        <a:t>2025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3880374827"/>
                  </a:ext>
                </a:extLst>
              </a:tr>
              <a:tr h="204996">
                <a:tc>
                  <a:txBody>
                    <a:bodyPr/>
                    <a:lstStyle/>
                    <a:p>
                      <a:pPr algn="l" fontAlgn="t"/>
                      <a:r>
                        <a:rPr lang="en-ID" sz="1000" b="1" i="1" u="none" strike="noStrike" dirty="0">
                          <a:solidFill>
                            <a:srgbClr val="000000"/>
                          </a:solidFill>
                          <a:effectLst/>
                          <a:latin typeface="Bookman Old Style" panose="02050604050505020204" pitchFamily="18" charset="0"/>
                        </a:rPr>
                        <a:t> </a:t>
                      </a:r>
                    </a:p>
                  </a:txBody>
                  <a:tcPr marL="72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72000" marR="3600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72000" marR="3600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rowSpan="2">
                  <a:txBody>
                    <a:bodyPr/>
                    <a:lstStyle/>
                    <a:p>
                      <a:pPr algn="l" fontAlgn="ctr"/>
                      <a:r>
                        <a:rPr lang="en-ID" sz="1000" b="0" i="0" u="none" strike="noStrike" dirty="0">
                          <a:solidFill>
                            <a:srgbClr val="000000"/>
                          </a:solidFill>
                          <a:effectLst/>
                          <a:latin typeface="Bookman Old Style" panose="02050604050505020204" pitchFamily="18" charset="0"/>
                        </a:rPr>
                        <a:t>S.5.5</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l" fontAlgn="ctr"/>
                      <a:r>
                        <a:rPr lang="en-ID" sz="1000" b="0" i="0" u="none" strike="noStrike">
                          <a:solidFill>
                            <a:srgbClr val="000000"/>
                          </a:solidFill>
                          <a:effectLst/>
                          <a:latin typeface="Bookman Old Style" panose="02050604050505020204" pitchFamily="18" charset="0"/>
                        </a:rPr>
                        <a:t>Terwujudnya Resiliensi Terhadap Bencana dan Perubahan Iklim</a:t>
                      </a: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S.5.5.1</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Indeks Risiko Bencana (IRB)*</a:t>
                      </a: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138,74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137,01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135,27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133,54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131,80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131,80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023637"/>
                  </a:ext>
                </a:extLst>
              </a:tr>
              <a:tr h="305561">
                <a:tc>
                  <a:txBody>
                    <a:bodyPr/>
                    <a:lstStyle/>
                    <a:p>
                      <a:pPr algn="l" fontAlgn="t"/>
                      <a:r>
                        <a:rPr lang="en-ID" sz="1000" b="1" i="1" u="none" strike="noStrike" dirty="0">
                          <a:solidFill>
                            <a:srgbClr val="000000"/>
                          </a:solidFill>
                          <a:effectLst/>
                          <a:latin typeface="Bookman Old Style" panose="02050604050505020204" pitchFamily="18" charset="0"/>
                        </a:rPr>
                        <a:t> </a:t>
                      </a:r>
                    </a:p>
                  </a:txBody>
                  <a:tcPr marL="72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fontAlgn="t"/>
                      <a:r>
                        <a:rPr lang="en-ID" sz="1000" b="0" i="0" u="none" strike="noStrike" dirty="0">
                          <a:solidFill>
                            <a:srgbClr val="000000"/>
                          </a:solidFill>
                          <a:effectLst/>
                          <a:latin typeface="Bookman Old Style" panose="02050604050505020204" pitchFamily="18" charset="0"/>
                        </a:rPr>
                        <a:t> </a:t>
                      </a:r>
                    </a:p>
                  </a:txBody>
                  <a:tcPr marL="72000" marR="3600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t"/>
                      <a:r>
                        <a:rPr lang="en-ID" sz="1000" b="0" i="0" u="none" strike="noStrike" dirty="0">
                          <a:solidFill>
                            <a:srgbClr val="000000"/>
                          </a:solidFill>
                          <a:effectLst/>
                          <a:latin typeface="Bookman Old Style" panose="02050604050505020204" pitchFamily="18" charset="0"/>
                        </a:rPr>
                        <a:t> </a:t>
                      </a:r>
                    </a:p>
                  </a:txBody>
                  <a:tcPr marL="72000" marR="3600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dirty="0">
                          <a:solidFill>
                            <a:srgbClr val="000000"/>
                          </a:solidFill>
                          <a:effectLst/>
                          <a:latin typeface="Bookman Old Style" panose="02050604050505020204" pitchFamily="18" charset="0"/>
                        </a:rPr>
                        <a:t>S.5.5.2</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dirty="0" err="1">
                          <a:solidFill>
                            <a:srgbClr val="000000"/>
                          </a:solidFill>
                          <a:effectLst/>
                          <a:latin typeface="Bookman Old Style" panose="02050604050505020204" pitchFamily="18" charset="0"/>
                        </a:rPr>
                        <a:t>Persentase</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Penurunan</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Emisi</a:t>
                      </a:r>
                      <a:r>
                        <a:rPr lang="en-ID" sz="1000" b="0" i="0" u="none" strike="noStrike" dirty="0">
                          <a:solidFill>
                            <a:srgbClr val="000000"/>
                          </a:solidFill>
                          <a:effectLst/>
                          <a:latin typeface="Bookman Old Style" panose="02050604050505020204" pitchFamily="18" charset="0"/>
                        </a:rPr>
                        <a:t> GRK (%)</a:t>
                      </a: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25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27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30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32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41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41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6622411"/>
                  </a:ext>
                </a:extLst>
              </a:tr>
              <a:tr h="270750">
                <a:tc rowSpan="4">
                  <a:txBody>
                    <a:bodyPr/>
                    <a:lstStyle/>
                    <a:p>
                      <a:pPr algn="l" fontAlgn="t"/>
                      <a:r>
                        <a:rPr lang="en-ID" sz="1000" b="1" i="0" u="none" strike="noStrike" dirty="0">
                          <a:solidFill>
                            <a:srgbClr val="000000"/>
                          </a:solidFill>
                          <a:effectLst/>
                          <a:latin typeface="Bookman Old Style" panose="02050604050505020204" pitchFamily="18" charset="0"/>
                        </a:rPr>
                        <a:t>Misi 6 : </a:t>
                      </a:r>
                      <a:r>
                        <a:rPr lang="en-ID" sz="1000" b="1" i="0" u="none" strike="noStrike" dirty="0" err="1">
                          <a:solidFill>
                            <a:srgbClr val="000000"/>
                          </a:solidFill>
                          <a:effectLst/>
                          <a:latin typeface="Bookman Old Style" panose="02050604050505020204" pitchFamily="18" charset="0"/>
                        </a:rPr>
                        <a:t>Mewujudkan</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pembangunan</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kewilayahan</a:t>
                      </a:r>
                      <a:r>
                        <a:rPr lang="en-ID" sz="1000" b="1" i="0" u="none" strike="noStrike" dirty="0">
                          <a:solidFill>
                            <a:srgbClr val="000000"/>
                          </a:solidFill>
                          <a:effectLst/>
                          <a:latin typeface="Bookman Old Style" panose="02050604050505020204" pitchFamily="18" charset="0"/>
                        </a:rPr>
                        <a:t> yang </a:t>
                      </a:r>
                      <a:r>
                        <a:rPr lang="en-ID" sz="1000" b="1" i="0" u="none" strike="noStrike" dirty="0" err="1">
                          <a:solidFill>
                            <a:srgbClr val="000000"/>
                          </a:solidFill>
                          <a:effectLst/>
                          <a:latin typeface="Bookman Old Style" panose="02050604050505020204" pitchFamily="18" charset="0"/>
                        </a:rPr>
                        <a:t>merata</a:t>
                      </a:r>
                      <a:r>
                        <a:rPr lang="en-ID" sz="1000" b="1" i="0" u="none" strike="noStrike" dirty="0">
                          <a:solidFill>
                            <a:srgbClr val="000000"/>
                          </a:solidFill>
                          <a:effectLst/>
                          <a:latin typeface="Bookman Old Style" panose="02050604050505020204" pitchFamily="18" charset="0"/>
                        </a:rPr>
                        <a:t> dan </a:t>
                      </a:r>
                      <a:r>
                        <a:rPr lang="en-ID" sz="1000" b="1" i="0" u="none" strike="noStrike" dirty="0" err="1">
                          <a:solidFill>
                            <a:srgbClr val="000000"/>
                          </a:solidFill>
                          <a:effectLst/>
                          <a:latin typeface="Bookman Old Style" panose="02050604050505020204" pitchFamily="18" charset="0"/>
                        </a:rPr>
                        <a:t>berkeadilan</a:t>
                      </a:r>
                      <a:endParaRPr lang="en-ID" sz="1000" b="1" i="0" u="none" strike="noStrike" dirty="0">
                        <a:solidFill>
                          <a:srgbClr val="000000"/>
                        </a:solidFill>
                        <a:effectLst/>
                        <a:latin typeface="Bookman Old Style" panose="02050604050505020204" pitchFamily="18" charset="0"/>
                      </a:endParaRPr>
                    </a:p>
                  </a:txBody>
                  <a:tcPr marL="72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algn="l" fontAlgn="t"/>
                      <a:r>
                        <a:rPr lang="en-ID" sz="1000" b="0" i="0" u="none" strike="noStrike" dirty="0">
                          <a:solidFill>
                            <a:srgbClr val="000000"/>
                          </a:solidFill>
                          <a:effectLst/>
                          <a:latin typeface="Bookman Old Style" panose="02050604050505020204" pitchFamily="18" charset="0"/>
                        </a:rPr>
                        <a:t>T.6</a:t>
                      </a:r>
                    </a:p>
                  </a:txBody>
                  <a:tcPr marL="72000" marR="3600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algn="l" fontAlgn="t"/>
                      <a:r>
                        <a:rPr lang="en-ID" sz="1000" b="0" i="0" u="none" strike="noStrike" dirty="0" err="1">
                          <a:solidFill>
                            <a:srgbClr val="000000"/>
                          </a:solidFill>
                          <a:effectLst/>
                          <a:latin typeface="Bookman Old Style" panose="02050604050505020204" pitchFamily="18" charset="0"/>
                        </a:rPr>
                        <a:t>Terwujudnya</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pembangunan</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kewilayahan</a:t>
                      </a:r>
                      <a:endParaRPr lang="en-ID" sz="1000" b="0" i="0" u="none" strike="noStrike" dirty="0">
                        <a:solidFill>
                          <a:srgbClr val="000000"/>
                        </a:solidFill>
                        <a:effectLst/>
                        <a:latin typeface="Bookman Old Style" panose="02050604050505020204" pitchFamily="18" charset="0"/>
                      </a:endParaRPr>
                    </a:p>
                  </a:txBody>
                  <a:tcPr marL="72000" marR="3600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dirty="0">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T.6</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dirty="0" err="1">
                          <a:solidFill>
                            <a:srgbClr val="000000"/>
                          </a:solidFill>
                          <a:effectLst/>
                          <a:latin typeface="Bookman Old Style" panose="02050604050505020204" pitchFamily="18" charset="0"/>
                        </a:rPr>
                        <a:t>Penuntasan</a:t>
                      </a:r>
                      <a:r>
                        <a:rPr lang="en-ID" sz="1000" b="0" i="0" u="none" strike="noStrike" dirty="0">
                          <a:solidFill>
                            <a:srgbClr val="000000"/>
                          </a:solidFill>
                          <a:effectLst/>
                          <a:latin typeface="Bookman Old Style" panose="02050604050505020204" pitchFamily="18" charset="0"/>
                        </a:rPr>
                        <a:t> RDTR </a:t>
                      </a:r>
                      <a:r>
                        <a:rPr lang="en-ID" sz="1000" b="0" i="0" u="none" strike="noStrike" dirty="0" err="1">
                          <a:solidFill>
                            <a:srgbClr val="000000"/>
                          </a:solidFill>
                          <a:effectLst/>
                          <a:latin typeface="Bookman Old Style" panose="02050604050505020204" pitchFamily="18" charset="0"/>
                        </a:rPr>
                        <a:t>Kabupaten</a:t>
                      </a:r>
                      <a:r>
                        <a:rPr lang="en-ID" sz="1000" b="0" i="0" u="none" strike="noStrike" dirty="0">
                          <a:solidFill>
                            <a:srgbClr val="000000"/>
                          </a:solidFill>
                          <a:effectLst/>
                          <a:latin typeface="Bookman Old Style" panose="02050604050505020204" pitchFamily="18" charset="0"/>
                        </a:rPr>
                        <a:t> dan </a:t>
                      </a:r>
                      <a:r>
                        <a:rPr lang="en-ID" sz="1000" b="0" i="0" u="none" strike="noStrike" dirty="0" err="1">
                          <a:solidFill>
                            <a:srgbClr val="000000"/>
                          </a:solidFill>
                          <a:effectLst/>
                          <a:latin typeface="Bookman Old Style" panose="02050604050505020204" pitchFamily="18" charset="0"/>
                        </a:rPr>
                        <a:t>kawasan</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strategis</a:t>
                      </a:r>
                      <a:endParaRPr lang="en-ID" sz="1000" b="0" i="0" u="none" strike="noStrike" dirty="0">
                        <a:solidFill>
                          <a:srgbClr val="000000"/>
                        </a:solidFill>
                        <a:effectLst/>
                        <a:latin typeface="Bookman Old Style" panose="02050604050505020204" pitchFamily="18" charset="0"/>
                      </a:endParaRP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a:solidFill>
                            <a:srgbClr val="000000"/>
                          </a:solidFill>
                          <a:effectLst/>
                          <a:latin typeface="Bookman Old Style" panose="02050604050505020204" pitchFamily="18" charset="0"/>
                        </a:rPr>
                        <a:t>3</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a:solidFill>
                            <a:srgbClr val="000000"/>
                          </a:solidFill>
                          <a:effectLst/>
                          <a:latin typeface="Bookman Old Style" panose="02050604050505020204" pitchFamily="18" charset="0"/>
                        </a:rPr>
                        <a:t>3</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a:solidFill>
                            <a:srgbClr val="000000"/>
                          </a:solidFill>
                          <a:effectLst/>
                          <a:latin typeface="Bookman Old Style" panose="02050604050505020204" pitchFamily="18" charset="0"/>
                        </a:rPr>
                        <a:t>3</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a:solidFill>
                            <a:srgbClr val="000000"/>
                          </a:solidFill>
                          <a:effectLst/>
                          <a:latin typeface="Bookman Old Style" panose="02050604050505020204" pitchFamily="18" charset="0"/>
                        </a:rPr>
                        <a:t>4</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a:solidFill>
                            <a:srgbClr val="000000"/>
                          </a:solidFill>
                          <a:effectLst/>
                          <a:latin typeface="Bookman Old Style" panose="02050604050505020204" pitchFamily="18" charset="0"/>
                        </a:rPr>
                        <a:t>5</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a:solidFill>
                            <a:srgbClr val="000000"/>
                          </a:solidFill>
                          <a:effectLst/>
                          <a:latin typeface="Bookman Old Style" panose="02050604050505020204" pitchFamily="18" charset="0"/>
                        </a:rPr>
                        <a:t>5</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4626698"/>
                  </a:ext>
                </a:extLst>
              </a:tr>
              <a:tr h="305561">
                <a:tc vMerge="1">
                  <a:txBody>
                    <a:bodyPr/>
                    <a:lstStyle/>
                    <a:p>
                      <a:endParaRPr lang="en-ID"/>
                    </a:p>
                  </a:txBody>
                  <a:tcPr/>
                </a:tc>
                <a:tc vMerge="1">
                  <a:txBody>
                    <a:bodyPr/>
                    <a:lstStyle/>
                    <a:p>
                      <a:endParaRPr lang="en-ID"/>
                    </a:p>
                  </a:txBody>
                  <a:tcPr/>
                </a:tc>
                <a:tc vMerge="1">
                  <a:txBody>
                    <a:bodyPr/>
                    <a:lstStyle/>
                    <a:p>
                      <a:endParaRPr lang="en-ID"/>
                    </a:p>
                  </a:txBody>
                  <a:tcPr/>
                </a:tc>
                <a:tc rowSpan="3">
                  <a:txBody>
                    <a:bodyPr/>
                    <a:lstStyle/>
                    <a:p>
                      <a:pPr algn="l" fontAlgn="ctr"/>
                      <a:r>
                        <a:rPr lang="en-ID" sz="1000" b="0" i="0" u="none" strike="noStrike" dirty="0">
                          <a:solidFill>
                            <a:srgbClr val="000000"/>
                          </a:solidFill>
                          <a:effectLst/>
                          <a:latin typeface="Bookman Old Style" panose="02050604050505020204" pitchFamily="18" charset="0"/>
                        </a:rPr>
                        <a:t>S.6.1</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l" fontAlgn="ctr"/>
                      <a:r>
                        <a:rPr lang="en-ID" sz="1000" b="0" i="0" u="none" strike="noStrike" dirty="0" err="1">
                          <a:solidFill>
                            <a:srgbClr val="000000"/>
                          </a:solidFill>
                          <a:effectLst/>
                          <a:latin typeface="Bookman Old Style" panose="02050604050505020204" pitchFamily="18" charset="0"/>
                        </a:rPr>
                        <a:t>Meningkatnya</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kualitas</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pembangunan</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kewilayahan</a:t>
                      </a:r>
                      <a:endParaRPr lang="en-ID" sz="1000" b="0" i="0" u="none" strike="noStrike" dirty="0">
                        <a:solidFill>
                          <a:srgbClr val="000000"/>
                        </a:solidFill>
                        <a:effectLst/>
                        <a:latin typeface="Bookman Old Style" panose="02050604050505020204" pitchFamily="18" charset="0"/>
                      </a:endParaRP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S.6.1.1</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Persentase irigasi kabupaten dalam kondisi baik</a:t>
                      </a: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31,53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33,03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9240142"/>
                  </a:ext>
                </a:extLst>
              </a:tr>
              <a:tr h="305561">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dirty="0">
                          <a:solidFill>
                            <a:srgbClr val="000000"/>
                          </a:solidFill>
                          <a:effectLst/>
                          <a:latin typeface="Bookman Old Style" panose="02050604050505020204" pitchFamily="18" charset="0"/>
                        </a:rPr>
                        <a:t>S.6.1.2</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Proporsi panjang jaringan jalan dalam kondisi baik</a:t>
                      </a: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79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85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9994132"/>
                  </a:ext>
                </a:extLst>
              </a:tr>
              <a:tr h="344239">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S.6.1.3</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i-FI" sz="1000" b="0" i="0" u="none" strike="noStrike" dirty="0">
                          <a:solidFill>
                            <a:srgbClr val="000000"/>
                          </a:solidFill>
                          <a:effectLst/>
                          <a:latin typeface="Bookman Old Style" panose="02050604050505020204" pitchFamily="18" charset="0"/>
                        </a:rPr>
                        <a:t>Persentase jumlah usaha mikro dan kecil</a:t>
                      </a: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100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100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100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100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100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100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6191273"/>
                  </a:ext>
                </a:extLst>
              </a:tr>
              <a:tr h="425464">
                <a:tc rowSpan="3">
                  <a:txBody>
                    <a:bodyPr/>
                    <a:lstStyle/>
                    <a:p>
                      <a:pPr algn="l" fontAlgn="t"/>
                      <a:r>
                        <a:rPr lang="en-ID" sz="1000" b="1" i="1" u="none" strike="noStrike">
                          <a:solidFill>
                            <a:srgbClr val="000000"/>
                          </a:solidFill>
                          <a:effectLst/>
                          <a:latin typeface="Bookman Old Style" panose="02050604050505020204" pitchFamily="18" charset="0"/>
                        </a:rPr>
                        <a:t>Misi 7 :</a:t>
                      </a:r>
                      <a:r>
                        <a:rPr lang="en-ID" sz="1000" b="1" i="0" u="none" strike="noStrike">
                          <a:solidFill>
                            <a:srgbClr val="000000"/>
                          </a:solidFill>
                          <a:effectLst/>
                          <a:latin typeface="Bookman Old Style" panose="02050604050505020204" pitchFamily="18" charset="0"/>
                        </a:rPr>
                        <a:t> Mewujudkan penyediaan infrastruktur melalui peningkatan kualitas sarana dan prasarana dasar yang ramah lingkungan</a:t>
                      </a:r>
                      <a:endParaRPr lang="en-ID" sz="1000" b="1" i="1" u="none" strike="noStrike">
                        <a:solidFill>
                          <a:srgbClr val="000000"/>
                        </a:solidFill>
                        <a:effectLst/>
                        <a:latin typeface="Bookman Old Style" panose="02050604050505020204" pitchFamily="18" charset="0"/>
                      </a:endParaRPr>
                    </a:p>
                  </a:txBody>
                  <a:tcPr marL="72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l" fontAlgn="t"/>
                      <a:r>
                        <a:rPr lang="en-ID" sz="1000" b="0" i="0" u="none" strike="noStrike">
                          <a:solidFill>
                            <a:srgbClr val="000000"/>
                          </a:solidFill>
                          <a:effectLst/>
                          <a:latin typeface="Bookman Old Style" panose="02050604050505020204" pitchFamily="18" charset="0"/>
                        </a:rPr>
                        <a:t>T.7 </a:t>
                      </a:r>
                    </a:p>
                  </a:txBody>
                  <a:tcPr marL="72000" marR="3600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l" fontAlgn="t"/>
                      <a:r>
                        <a:rPr lang="en-ID" sz="1000" b="0" i="0" u="none" strike="noStrike">
                          <a:solidFill>
                            <a:srgbClr val="000000"/>
                          </a:solidFill>
                          <a:effectLst/>
                          <a:latin typeface="Bookman Old Style" panose="02050604050505020204" pitchFamily="18" charset="0"/>
                        </a:rPr>
                        <a:t>Terwujudnya penyediaan infrastruktur yang berkualitas dan ramah lingkungan</a:t>
                      </a:r>
                    </a:p>
                  </a:txBody>
                  <a:tcPr marL="72000" marR="3600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T.7</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dirty="0" err="1">
                          <a:solidFill>
                            <a:srgbClr val="000000"/>
                          </a:solidFill>
                          <a:effectLst/>
                          <a:latin typeface="Bookman Old Style" panose="02050604050505020204" pitchFamily="18" charset="0"/>
                        </a:rPr>
                        <a:t>Presentase</a:t>
                      </a:r>
                      <a:r>
                        <a:rPr lang="en-US" sz="1000" b="0" i="0" u="none" strike="noStrike" dirty="0">
                          <a:solidFill>
                            <a:srgbClr val="000000"/>
                          </a:solidFill>
                          <a:effectLst/>
                          <a:latin typeface="Bookman Old Style" panose="02050604050505020204" pitchFamily="18" charset="0"/>
                        </a:rPr>
                        <a:t> Desa Open Defecation Free (ODF) / Stop Buang Air Besar </a:t>
                      </a:r>
                      <a:r>
                        <a:rPr lang="en-US" sz="1000" b="0" i="0" u="none" strike="noStrike" dirty="0" err="1">
                          <a:solidFill>
                            <a:srgbClr val="000000"/>
                          </a:solidFill>
                          <a:effectLst/>
                          <a:latin typeface="Bookman Old Style" panose="02050604050505020204" pitchFamily="18" charset="0"/>
                        </a:rPr>
                        <a:t>Sembarangan</a:t>
                      </a:r>
                      <a:r>
                        <a:rPr lang="en-US" sz="1000" b="0" i="0" u="none" strike="noStrike" dirty="0">
                          <a:solidFill>
                            <a:srgbClr val="000000"/>
                          </a:solidFill>
                          <a:effectLst/>
                          <a:latin typeface="Bookman Old Style" panose="02050604050505020204" pitchFamily="18" charset="0"/>
                        </a:rPr>
                        <a:t> (%)</a:t>
                      </a: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3307015"/>
                  </a:ext>
                </a:extLst>
              </a:tr>
              <a:tr h="305561">
                <a:tc vMerge="1">
                  <a:txBody>
                    <a:bodyPr/>
                    <a:lstStyle/>
                    <a:p>
                      <a:endParaRPr lang="en-ID"/>
                    </a:p>
                  </a:txBody>
                  <a:tcPr/>
                </a:tc>
                <a:tc vMerge="1">
                  <a:txBody>
                    <a:bodyPr/>
                    <a:lstStyle/>
                    <a:p>
                      <a:endParaRPr lang="en-ID"/>
                    </a:p>
                  </a:txBody>
                  <a:tcPr/>
                </a:tc>
                <a:tc vMerge="1">
                  <a:txBody>
                    <a:bodyPr/>
                    <a:lstStyle/>
                    <a:p>
                      <a:endParaRPr lang="en-ID"/>
                    </a:p>
                  </a:txBody>
                  <a:tcPr/>
                </a:tc>
                <a:tc rowSpan="2">
                  <a:txBody>
                    <a:bodyPr/>
                    <a:lstStyle/>
                    <a:p>
                      <a:pPr algn="l" fontAlgn="ctr"/>
                      <a:r>
                        <a:rPr lang="en-ID" sz="1000" b="0" i="0" u="none" strike="noStrike">
                          <a:solidFill>
                            <a:srgbClr val="000000"/>
                          </a:solidFill>
                          <a:effectLst/>
                          <a:latin typeface="Bookman Old Style" panose="02050604050505020204" pitchFamily="18" charset="0"/>
                        </a:rPr>
                        <a:t>S.7.1</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l" fontAlgn="ctr"/>
                      <a:r>
                        <a:rPr lang="en-ID" sz="1000" b="0" i="0" u="none" strike="noStrike">
                          <a:solidFill>
                            <a:srgbClr val="000000"/>
                          </a:solidFill>
                          <a:effectLst/>
                          <a:latin typeface="Bookman Old Style" panose="02050604050505020204" pitchFamily="18" charset="0"/>
                        </a:rPr>
                        <a:t>Meningkatnya kualitas penyediaan sarana dan prasarana dasar</a:t>
                      </a: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S.7.1.1</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it-IT" sz="1000" b="0" i="0" u="none" strike="noStrike">
                          <a:solidFill>
                            <a:srgbClr val="000000"/>
                          </a:solidFill>
                          <a:effectLst/>
                          <a:latin typeface="Bookman Old Style" panose="02050604050505020204" pitchFamily="18" charset="0"/>
                        </a:rPr>
                        <a:t>Persentase rumah tinggal bersanitasi (layak)</a:t>
                      </a: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88,90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94,80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4119601"/>
                  </a:ext>
                </a:extLst>
              </a:tr>
              <a:tr h="452539">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S.7.1.2</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Bookman Old Style" panose="02050604050505020204" pitchFamily="18" charset="0"/>
                        </a:rPr>
                        <a:t>Persentase penduduk berakses air minum</a:t>
                      </a: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5653522"/>
                  </a:ext>
                </a:extLst>
              </a:tr>
              <a:tr h="510557">
                <a:tc rowSpan="4">
                  <a:txBody>
                    <a:bodyPr/>
                    <a:lstStyle/>
                    <a:p>
                      <a:pPr algn="l" fontAlgn="t"/>
                      <a:r>
                        <a:rPr lang="en-ID" sz="1000" b="1" i="1" u="none" strike="noStrike" dirty="0">
                          <a:solidFill>
                            <a:srgbClr val="000000"/>
                          </a:solidFill>
                          <a:effectLst/>
                          <a:latin typeface="Bookman Old Style" panose="02050604050505020204" pitchFamily="18" charset="0"/>
                        </a:rPr>
                        <a:t>Misi 8 :</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Mewujudkan</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pembangunan</a:t>
                      </a:r>
                      <a:r>
                        <a:rPr lang="en-ID" sz="1000" b="1" i="0" u="none" strike="noStrike" dirty="0">
                          <a:solidFill>
                            <a:srgbClr val="000000"/>
                          </a:solidFill>
                          <a:effectLst/>
                          <a:latin typeface="Bookman Old Style" panose="02050604050505020204" pitchFamily="18" charset="0"/>
                        </a:rPr>
                        <a:t> yang </a:t>
                      </a:r>
                      <a:r>
                        <a:rPr lang="en-ID" sz="1000" b="1" i="0" u="none" strike="noStrike" dirty="0" err="1">
                          <a:solidFill>
                            <a:srgbClr val="000000"/>
                          </a:solidFill>
                          <a:effectLst/>
                          <a:latin typeface="Bookman Old Style" panose="02050604050505020204" pitchFamily="18" charset="0"/>
                        </a:rPr>
                        <a:t>berkesinambungan</a:t>
                      </a:r>
                      <a:endParaRPr lang="en-ID" sz="1000" b="1" i="1" u="none" strike="noStrike" dirty="0">
                        <a:solidFill>
                          <a:srgbClr val="000000"/>
                        </a:solidFill>
                        <a:effectLst/>
                        <a:latin typeface="Bookman Old Style" panose="02050604050505020204" pitchFamily="18" charset="0"/>
                      </a:endParaRPr>
                    </a:p>
                  </a:txBody>
                  <a:tcPr marL="72000" marR="36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algn="l" fontAlgn="t"/>
                      <a:r>
                        <a:rPr lang="en-ID" sz="1000" b="0" i="0" u="none" strike="noStrike">
                          <a:solidFill>
                            <a:srgbClr val="000000"/>
                          </a:solidFill>
                          <a:effectLst/>
                          <a:latin typeface="Bookman Old Style" panose="02050604050505020204" pitchFamily="18" charset="0"/>
                        </a:rPr>
                        <a:t>T.8 </a:t>
                      </a:r>
                    </a:p>
                  </a:txBody>
                  <a:tcPr marL="72000" marR="3600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algn="l" fontAlgn="t"/>
                      <a:r>
                        <a:rPr lang="en-ID" sz="1000" b="0" i="0" u="none" strike="noStrike">
                          <a:solidFill>
                            <a:srgbClr val="000000"/>
                          </a:solidFill>
                          <a:effectLst/>
                          <a:latin typeface="Bookman Old Style" panose="02050604050505020204" pitchFamily="18" charset="0"/>
                        </a:rPr>
                        <a:t>Terwujudnya pembangunan yang berkesinambungan</a:t>
                      </a:r>
                    </a:p>
                  </a:txBody>
                  <a:tcPr marL="72000" marR="3600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T.8</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Sinkronisasi substansi dokumen perencanaan anggaran sesuai ketentuan pusat dan daerah (%)</a:t>
                      </a: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80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80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80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80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80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80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820744"/>
                  </a:ext>
                </a:extLst>
              </a:tr>
              <a:tr h="204996">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ctr" fontAlgn="ctr"/>
                      <a:r>
                        <a:rPr lang="en-ID" sz="1000" b="0" i="0" u="none" strike="noStrike">
                          <a:solidFill>
                            <a:srgbClr val="000000"/>
                          </a:solidFill>
                          <a:effectLst/>
                          <a:latin typeface="Bookman Old Style" panose="02050604050505020204" pitchFamily="18" charset="0"/>
                        </a:rPr>
                        <a:t>S.8.1 </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rowSpan="3">
                  <a:txBody>
                    <a:bodyPr/>
                    <a:lstStyle/>
                    <a:p>
                      <a:pPr algn="l" fontAlgn="ctr"/>
                      <a:r>
                        <a:rPr lang="en-ID" sz="1000" b="0" i="0" u="none" strike="noStrike" dirty="0" err="1">
                          <a:solidFill>
                            <a:srgbClr val="000000"/>
                          </a:solidFill>
                          <a:effectLst/>
                          <a:latin typeface="Bookman Old Style" panose="02050604050505020204" pitchFamily="18" charset="0"/>
                        </a:rPr>
                        <a:t>Meningkatnya</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Pengelolaan</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Keuangan</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daerah</a:t>
                      </a:r>
                      <a:endParaRPr lang="en-ID" sz="1000" b="0" i="0" u="none" strike="noStrike" dirty="0">
                        <a:solidFill>
                          <a:srgbClr val="000000"/>
                        </a:solidFill>
                        <a:effectLst/>
                        <a:latin typeface="Bookman Old Style" panose="02050604050505020204" pitchFamily="18" charset="0"/>
                      </a:endParaRP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S.8.1.1</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Opini BPK terhadap Keuangan Daerah</a:t>
                      </a: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WTP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WTP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WTP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WTP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WTP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WTP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786011"/>
                  </a:ext>
                </a:extLst>
              </a:tr>
              <a:tr h="185657">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72000" marR="36000" marT="0" marB="0" anchor="ctr">
                    <a:lnL w="12700" cap="flat" cmpd="sng" algn="ctr">
                      <a:solidFill>
                        <a:srgbClr val="000000"/>
                      </a:solidFill>
                      <a:prstDash val="solid"/>
                      <a:round/>
                      <a:headEnd type="none" w="med" len="med"/>
                      <a:tailEnd type="none" w="med" len="med"/>
                    </a:lnL>
                    <a:lnR>
                      <a:noFill/>
                    </a:lnR>
                    <a:lnT>
                      <a:noFill/>
                    </a:lnT>
                    <a:lnB>
                      <a:noFill/>
                    </a:lnB>
                    <a:noFill/>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S.8.1.2</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Kemandiriasn Fiskal</a:t>
                      </a: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Sedang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Sedang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Sedang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Sedang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Sedang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Sedang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051236"/>
                  </a:ext>
                </a:extLst>
              </a:tr>
              <a:tr h="204996">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t"/>
                      <a:r>
                        <a:rPr lang="en-ID" sz="1000" b="0" i="0" u="none" strike="noStrike">
                          <a:solidFill>
                            <a:srgbClr val="000000"/>
                          </a:solidFill>
                          <a:effectLst/>
                          <a:latin typeface="Calibri" panose="020F0502020204030204" pitchFamily="34" charset="0"/>
                        </a:rPr>
                        <a:t> </a:t>
                      </a:r>
                    </a:p>
                  </a:txBody>
                  <a:tcPr marL="72000" marR="3600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S.8.1.3</a:t>
                      </a:r>
                    </a:p>
                  </a:txBody>
                  <a:tcPr marL="72000" marR="36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Indeks Pengelolaan Keuangan Daerah</a:t>
                      </a:r>
                    </a:p>
                  </a:txBody>
                  <a:tcPr marL="72000" marR="3600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B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B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A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A </a:t>
                      </a:r>
                    </a:p>
                  </a:txBody>
                  <a:tcPr marL="72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1161776"/>
                  </a:ext>
                </a:extLst>
              </a:tr>
            </a:tbl>
          </a:graphicData>
        </a:graphic>
      </p:graphicFrame>
      <p:sp>
        <p:nvSpPr>
          <p:cNvPr id="10" name="TextBox 59">
            <a:extLst>
              <a:ext uri="{FF2B5EF4-FFF2-40B4-BE49-F238E27FC236}">
                <a16:creationId xmlns:a16="http://schemas.microsoft.com/office/drawing/2014/main" id="{F6DC1FDB-933C-7BEA-9738-F421E2FFBD5F}"/>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Tree>
    <p:extLst>
      <p:ext uri="{BB962C8B-B14F-4D97-AF65-F5344CB8AC3E}">
        <p14:creationId xmlns:p14="http://schemas.microsoft.com/office/powerpoint/2010/main" val="2609379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ADDA-BC46-CAFE-4D35-3D43CAE240C7}"/>
            </a:ext>
          </a:extLst>
        </p:cNvPr>
        <p:cNvGrpSpPr/>
        <p:nvPr/>
      </p:nvGrpSpPr>
      <p:grpSpPr>
        <a:xfrm>
          <a:off x="0" y="0"/>
          <a:ext cx="0" cy="0"/>
          <a:chOff x="0" y="0"/>
          <a:chExt cx="0" cy="0"/>
        </a:xfrm>
      </p:grpSpPr>
      <p:pic>
        <p:nvPicPr>
          <p:cNvPr id="91" name="Picture 90">
            <a:extLst>
              <a:ext uri="{FF2B5EF4-FFF2-40B4-BE49-F238E27FC236}">
                <a16:creationId xmlns:a16="http://schemas.microsoft.com/office/drawing/2014/main" id="{869F9B68-890F-54E1-F76A-7B8A707BF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258"/>
            <a:ext cx="12257231" cy="7096539"/>
          </a:xfrm>
          <a:prstGeom prst="rect">
            <a:avLst/>
          </a:prstGeom>
        </p:spPr>
      </p:pic>
      <p:sp>
        <p:nvSpPr>
          <p:cNvPr id="36" name="Rectangle 35">
            <a:extLst>
              <a:ext uri="{FF2B5EF4-FFF2-40B4-BE49-F238E27FC236}">
                <a16:creationId xmlns:a16="http://schemas.microsoft.com/office/drawing/2014/main" id="{EB2D8A02-EE15-D2DA-F0DB-5E62EBD99B7B}"/>
              </a:ext>
            </a:extLst>
          </p:cNvPr>
          <p:cNvSpPr/>
          <p:nvPr/>
        </p:nvSpPr>
        <p:spPr>
          <a:xfrm>
            <a:off x="1888363" y="340244"/>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chemeClr val="bg1"/>
                </a:solidFill>
                <a:effectLst/>
                <a:uLnTx/>
                <a:uFillTx/>
                <a:latin typeface="Arial Rounded MT Bold" panose="020F0704030504030204" pitchFamily="34" charset="0"/>
              </a:rPr>
              <a:t>NILAI STRATEGIS RPJMD</a:t>
            </a:r>
            <a:endParaRPr kumimoji="0" lang="fi-FI" sz="2600" i="0" u="none" strike="noStrike" kern="1200" cap="none" spc="0" normalizeH="0" baseline="0" noProof="0" dirty="0">
              <a:ln>
                <a:noFill/>
              </a:ln>
              <a:solidFill>
                <a:schemeClr val="bg1"/>
              </a:solidFill>
              <a:effectLst/>
              <a:uLnTx/>
              <a:uFillTx/>
              <a:latin typeface="Arial Rounded MT Bold" panose="020F0704030504030204" pitchFamily="34" charset="0"/>
            </a:endParaRPr>
          </a:p>
        </p:txBody>
      </p:sp>
      <p:sp>
        <p:nvSpPr>
          <p:cNvPr id="6" name="TextBox 59">
            <a:extLst>
              <a:ext uri="{FF2B5EF4-FFF2-40B4-BE49-F238E27FC236}">
                <a16:creationId xmlns:a16="http://schemas.microsoft.com/office/drawing/2014/main" id="{3C8D3FE2-4CE7-8DD5-6E3A-0B8B30FCFB79}"/>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7" name="TextBox 59">
            <a:extLst>
              <a:ext uri="{FF2B5EF4-FFF2-40B4-BE49-F238E27FC236}">
                <a16:creationId xmlns:a16="http://schemas.microsoft.com/office/drawing/2014/main" id="{967D896D-CFE3-0A22-B1BB-C4D886279F02}"/>
              </a:ext>
            </a:extLst>
          </p:cNvPr>
          <p:cNvSpPr txBox="1"/>
          <p:nvPr/>
        </p:nvSpPr>
        <p:spPr>
          <a:xfrm>
            <a:off x="14888" y="381390"/>
            <a:ext cx="12155484" cy="384721"/>
          </a:xfrm>
          <a:prstGeom prst="rect">
            <a:avLst/>
          </a:prstGeom>
        </p:spPr>
        <p:txBody>
          <a:bodyPr wrap="square" lIns="0" tIns="0" rIns="0" bIns="0" rtlCol="0" anchor="t">
            <a:spAutoFit/>
          </a:bodyPr>
          <a:lstStyle/>
          <a:p>
            <a:pPr algn="ctr"/>
            <a:r>
              <a:rPr lang="en-US" sz="2500" b="1" dirty="0">
                <a:solidFill>
                  <a:srgbClr val="68604D"/>
                </a:solidFill>
                <a:latin typeface="Roboto Bold"/>
                <a:ea typeface="Roboto Bold"/>
                <a:cs typeface="Roboto Bold"/>
                <a:sym typeface="Roboto Bold"/>
              </a:rPr>
              <a:t>PROGRAM PRIORITAS DAERAH</a:t>
            </a:r>
          </a:p>
        </p:txBody>
      </p:sp>
      <p:sp>
        <p:nvSpPr>
          <p:cNvPr id="10" name="Freeform 3">
            <a:extLst>
              <a:ext uri="{FF2B5EF4-FFF2-40B4-BE49-F238E27FC236}">
                <a16:creationId xmlns:a16="http://schemas.microsoft.com/office/drawing/2014/main" id="{3AF9120C-0F22-AC4A-4B7A-E9965F1FEC87}"/>
              </a:ext>
            </a:extLst>
          </p:cNvPr>
          <p:cNvSpPr/>
          <p:nvPr/>
        </p:nvSpPr>
        <p:spPr>
          <a:xfrm rot="-10800000">
            <a:off x="3481497" y="2946252"/>
            <a:ext cx="5149691" cy="2331922"/>
          </a:xfrm>
          <a:custGeom>
            <a:avLst/>
            <a:gdLst/>
            <a:ahLst/>
            <a:cxnLst/>
            <a:rect l="l" t="t" r="r" b="b"/>
            <a:pathLst>
              <a:path w="7724537" h="3497883">
                <a:moveTo>
                  <a:pt x="0" y="0"/>
                </a:moveTo>
                <a:lnTo>
                  <a:pt x="7724537" y="0"/>
                </a:lnTo>
                <a:lnTo>
                  <a:pt x="7724537" y="3497883"/>
                </a:lnTo>
                <a:lnTo>
                  <a:pt x="0" y="3497883"/>
                </a:lnTo>
                <a:lnTo>
                  <a:pt x="0" y="0"/>
                </a:lnTo>
                <a:close/>
              </a:path>
            </a:pathLst>
          </a:custGeom>
          <a:blipFill>
            <a:blip r:embed="rId3">
              <a:extLst>
                <a:ext uri="{96DAC541-7B7A-43D3-8B79-37D633B846F1}">
                  <asvg:svgBlip xmlns:asvg="http://schemas.microsoft.com/office/drawing/2016/SVG/main" r:embed="rId4"/>
                </a:ext>
              </a:extLst>
            </a:blip>
            <a:stretch>
              <a:fillRect t="-120834"/>
            </a:stretch>
          </a:blipFill>
        </p:spPr>
      </p:sp>
      <p:sp>
        <p:nvSpPr>
          <p:cNvPr id="11" name="Freeform 4">
            <a:extLst>
              <a:ext uri="{FF2B5EF4-FFF2-40B4-BE49-F238E27FC236}">
                <a16:creationId xmlns:a16="http://schemas.microsoft.com/office/drawing/2014/main" id="{00540CA2-9F99-19E8-3304-A881BC21DD16}"/>
              </a:ext>
            </a:extLst>
          </p:cNvPr>
          <p:cNvSpPr/>
          <p:nvPr/>
        </p:nvSpPr>
        <p:spPr>
          <a:xfrm rot="-10103619">
            <a:off x="3200158" y="4785050"/>
            <a:ext cx="694947" cy="706427"/>
          </a:xfrm>
          <a:custGeom>
            <a:avLst/>
            <a:gdLst/>
            <a:ahLst/>
            <a:cxnLst/>
            <a:rect l="l" t="t" r="r" b="b"/>
            <a:pathLst>
              <a:path w="1042421" h="1059640">
                <a:moveTo>
                  <a:pt x="0" y="0"/>
                </a:moveTo>
                <a:lnTo>
                  <a:pt x="1042421" y="0"/>
                </a:lnTo>
                <a:lnTo>
                  <a:pt x="1042421" y="1059640"/>
                </a:lnTo>
                <a:lnTo>
                  <a:pt x="0" y="10596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5">
            <a:extLst>
              <a:ext uri="{FF2B5EF4-FFF2-40B4-BE49-F238E27FC236}">
                <a16:creationId xmlns:a16="http://schemas.microsoft.com/office/drawing/2014/main" id="{0FD0DBA4-FEA0-9672-23A1-A6B5C15FE64B}"/>
              </a:ext>
            </a:extLst>
          </p:cNvPr>
          <p:cNvSpPr/>
          <p:nvPr/>
        </p:nvSpPr>
        <p:spPr>
          <a:xfrm rot="-866875">
            <a:off x="8283715" y="4785050"/>
            <a:ext cx="694947" cy="706427"/>
          </a:xfrm>
          <a:custGeom>
            <a:avLst/>
            <a:gdLst/>
            <a:ahLst/>
            <a:cxnLst/>
            <a:rect l="l" t="t" r="r" b="b"/>
            <a:pathLst>
              <a:path w="1042421" h="1059640">
                <a:moveTo>
                  <a:pt x="0" y="0"/>
                </a:moveTo>
                <a:lnTo>
                  <a:pt x="1042421" y="0"/>
                </a:lnTo>
                <a:lnTo>
                  <a:pt x="1042421" y="1059640"/>
                </a:lnTo>
                <a:lnTo>
                  <a:pt x="0" y="105964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13" name="Freeform 6">
            <a:extLst>
              <a:ext uri="{FF2B5EF4-FFF2-40B4-BE49-F238E27FC236}">
                <a16:creationId xmlns:a16="http://schemas.microsoft.com/office/drawing/2014/main" id="{6E5E7F78-8E6E-963D-7AB7-9DBC9C703543}"/>
              </a:ext>
            </a:extLst>
          </p:cNvPr>
          <p:cNvSpPr/>
          <p:nvPr/>
        </p:nvSpPr>
        <p:spPr>
          <a:xfrm rot="-8281828">
            <a:off x="3764953" y="3525092"/>
            <a:ext cx="694947" cy="706427"/>
          </a:xfrm>
          <a:custGeom>
            <a:avLst/>
            <a:gdLst/>
            <a:ahLst/>
            <a:cxnLst/>
            <a:rect l="l" t="t" r="r" b="b"/>
            <a:pathLst>
              <a:path w="1042421" h="1059640">
                <a:moveTo>
                  <a:pt x="0" y="0"/>
                </a:moveTo>
                <a:lnTo>
                  <a:pt x="1042421" y="0"/>
                </a:lnTo>
                <a:lnTo>
                  <a:pt x="1042421" y="1059640"/>
                </a:lnTo>
                <a:lnTo>
                  <a:pt x="0" y="105964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14" name="Freeform 7">
            <a:extLst>
              <a:ext uri="{FF2B5EF4-FFF2-40B4-BE49-F238E27FC236}">
                <a16:creationId xmlns:a16="http://schemas.microsoft.com/office/drawing/2014/main" id="{8CA1B78D-F2D9-F068-3716-693B33968616}"/>
              </a:ext>
            </a:extLst>
          </p:cNvPr>
          <p:cNvSpPr/>
          <p:nvPr/>
        </p:nvSpPr>
        <p:spPr>
          <a:xfrm rot="-2155900">
            <a:off x="7662991" y="3559022"/>
            <a:ext cx="694947" cy="706427"/>
          </a:xfrm>
          <a:custGeom>
            <a:avLst/>
            <a:gdLst/>
            <a:ahLst/>
            <a:cxnLst/>
            <a:rect l="l" t="t" r="r" b="b"/>
            <a:pathLst>
              <a:path w="1042421" h="1059640">
                <a:moveTo>
                  <a:pt x="0" y="0"/>
                </a:moveTo>
                <a:lnTo>
                  <a:pt x="1042421" y="0"/>
                </a:lnTo>
                <a:lnTo>
                  <a:pt x="1042421" y="1059640"/>
                </a:lnTo>
                <a:lnTo>
                  <a:pt x="0" y="1059640"/>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sp>
        <p:nvSpPr>
          <p:cNvPr id="15" name="Freeform 8">
            <a:extLst>
              <a:ext uri="{FF2B5EF4-FFF2-40B4-BE49-F238E27FC236}">
                <a16:creationId xmlns:a16="http://schemas.microsoft.com/office/drawing/2014/main" id="{F7AEBF37-CC8B-7A62-F353-3780394212AF}"/>
              </a:ext>
            </a:extLst>
          </p:cNvPr>
          <p:cNvSpPr/>
          <p:nvPr/>
        </p:nvSpPr>
        <p:spPr>
          <a:xfrm rot="-6621415">
            <a:off x="4841322" y="2776449"/>
            <a:ext cx="694947" cy="706427"/>
          </a:xfrm>
          <a:custGeom>
            <a:avLst/>
            <a:gdLst/>
            <a:ahLst/>
            <a:cxnLst/>
            <a:rect l="l" t="t" r="r" b="b"/>
            <a:pathLst>
              <a:path w="1042421" h="1059640">
                <a:moveTo>
                  <a:pt x="0" y="0"/>
                </a:moveTo>
                <a:lnTo>
                  <a:pt x="1042421" y="0"/>
                </a:lnTo>
                <a:lnTo>
                  <a:pt x="1042421" y="1059640"/>
                </a:lnTo>
                <a:lnTo>
                  <a:pt x="0" y="1059640"/>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sp>
      <p:sp>
        <p:nvSpPr>
          <p:cNvPr id="16" name="Freeform 9">
            <a:extLst>
              <a:ext uri="{FF2B5EF4-FFF2-40B4-BE49-F238E27FC236}">
                <a16:creationId xmlns:a16="http://schemas.microsoft.com/office/drawing/2014/main" id="{B5FA256B-75ED-C5A0-10A1-778E7AB92B24}"/>
              </a:ext>
            </a:extLst>
          </p:cNvPr>
          <p:cNvSpPr/>
          <p:nvPr/>
        </p:nvSpPr>
        <p:spPr>
          <a:xfrm rot="-4187141">
            <a:off x="6589479" y="2784931"/>
            <a:ext cx="694947" cy="706427"/>
          </a:xfrm>
          <a:custGeom>
            <a:avLst/>
            <a:gdLst/>
            <a:ahLst/>
            <a:cxnLst/>
            <a:rect l="l" t="t" r="r" b="b"/>
            <a:pathLst>
              <a:path w="1042421" h="1059640">
                <a:moveTo>
                  <a:pt x="0" y="0"/>
                </a:moveTo>
                <a:lnTo>
                  <a:pt x="1042421" y="0"/>
                </a:lnTo>
                <a:lnTo>
                  <a:pt x="1042421" y="1059640"/>
                </a:lnTo>
                <a:lnTo>
                  <a:pt x="0" y="1059640"/>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17" name="Freeform 10">
            <a:extLst>
              <a:ext uri="{FF2B5EF4-FFF2-40B4-BE49-F238E27FC236}">
                <a16:creationId xmlns:a16="http://schemas.microsoft.com/office/drawing/2014/main" id="{0E78D95F-EC76-C02A-2FBD-4857346DE055}"/>
              </a:ext>
            </a:extLst>
          </p:cNvPr>
          <p:cNvSpPr/>
          <p:nvPr/>
        </p:nvSpPr>
        <p:spPr>
          <a:xfrm>
            <a:off x="4212912" y="3634712"/>
            <a:ext cx="3686862" cy="1843431"/>
          </a:xfrm>
          <a:custGeom>
            <a:avLst/>
            <a:gdLst/>
            <a:ahLst/>
            <a:cxnLst/>
            <a:rect l="l" t="t" r="r" b="b"/>
            <a:pathLst>
              <a:path w="5530293" h="2765146">
                <a:moveTo>
                  <a:pt x="0" y="0"/>
                </a:moveTo>
                <a:lnTo>
                  <a:pt x="5530293" y="0"/>
                </a:lnTo>
                <a:lnTo>
                  <a:pt x="5530293" y="2765147"/>
                </a:lnTo>
                <a:lnTo>
                  <a:pt x="0" y="276514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6" name="Freeform 17">
            <a:extLst>
              <a:ext uri="{FF2B5EF4-FFF2-40B4-BE49-F238E27FC236}">
                <a16:creationId xmlns:a16="http://schemas.microsoft.com/office/drawing/2014/main" id="{486BB819-9ADA-FF4A-D116-D1E140223E2C}"/>
              </a:ext>
            </a:extLst>
          </p:cNvPr>
          <p:cNvSpPr/>
          <p:nvPr/>
        </p:nvSpPr>
        <p:spPr>
          <a:xfrm>
            <a:off x="5137538" y="3605313"/>
            <a:ext cx="1853739" cy="1853739"/>
          </a:xfrm>
          <a:custGeom>
            <a:avLst/>
            <a:gdLst/>
            <a:ahLst/>
            <a:cxnLst/>
            <a:rect l="l" t="t" r="r" b="b"/>
            <a:pathLst>
              <a:path w="2780608" h="2780608">
                <a:moveTo>
                  <a:pt x="0" y="0"/>
                </a:moveTo>
                <a:lnTo>
                  <a:pt x="2780608" y="0"/>
                </a:lnTo>
                <a:lnTo>
                  <a:pt x="2780608" y="2780607"/>
                </a:lnTo>
                <a:lnTo>
                  <a:pt x="0" y="278060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49" name="TextBox 21">
            <a:extLst>
              <a:ext uri="{FF2B5EF4-FFF2-40B4-BE49-F238E27FC236}">
                <a16:creationId xmlns:a16="http://schemas.microsoft.com/office/drawing/2014/main" id="{C94D098B-0744-A819-3D1C-753604EC7DEB}"/>
              </a:ext>
            </a:extLst>
          </p:cNvPr>
          <p:cNvSpPr txBox="1"/>
          <p:nvPr/>
        </p:nvSpPr>
        <p:spPr>
          <a:xfrm>
            <a:off x="221068" y="3757481"/>
            <a:ext cx="3898790" cy="498919"/>
          </a:xfrm>
          <a:prstGeom prst="rect">
            <a:avLst/>
          </a:prstGeom>
        </p:spPr>
        <p:txBody>
          <a:bodyPr wrap="square" lIns="0" tIns="0" rIns="0" bIns="0" rtlCol="0" anchor="t">
            <a:spAutoFit/>
          </a:bodyPr>
          <a:lstStyle/>
          <a:p>
            <a:pPr marL="285750" indent="-285750">
              <a:lnSpc>
                <a:spcPts val="1999"/>
              </a:lnSpc>
              <a:buFont typeface="Wingdings" panose="05000000000000000000" pitchFamily="2" charset="2"/>
              <a:buChar char="q"/>
            </a:pPr>
            <a:r>
              <a:rPr lang="en-US" sz="1500" b="1" dirty="0">
                <a:solidFill>
                  <a:srgbClr val="7030A0"/>
                </a:solidFill>
                <a:latin typeface="Abadi" panose="020B0604020104020204" pitchFamily="34" charset="0"/>
                <a:ea typeface="Roboto Bold"/>
                <a:cs typeface="Roboto Bold"/>
                <a:sym typeface="Roboto Bold"/>
              </a:rPr>
              <a:t>PENGUATAN SUMBER DAYA MANUSIA (PENDIDIKAN DAN KESEHATAN)</a:t>
            </a:r>
          </a:p>
        </p:txBody>
      </p:sp>
      <p:sp>
        <p:nvSpPr>
          <p:cNvPr id="51" name="TextBox 22">
            <a:extLst>
              <a:ext uri="{FF2B5EF4-FFF2-40B4-BE49-F238E27FC236}">
                <a16:creationId xmlns:a16="http://schemas.microsoft.com/office/drawing/2014/main" id="{A41C199A-08FE-ACAA-2C7F-6E4EE5D4D2B0}"/>
              </a:ext>
            </a:extLst>
          </p:cNvPr>
          <p:cNvSpPr txBox="1"/>
          <p:nvPr/>
        </p:nvSpPr>
        <p:spPr>
          <a:xfrm>
            <a:off x="827157" y="4969479"/>
            <a:ext cx="2793141" cy="242439"/>
          </a:xfrm>
          <a:prstGeom prst="rect">
            <a:avLst/>
          </a:prstGeom>
        </p:spPr>
        <p:txBody>
          <a:bodyPr lIns="0" tIns="0" rIns="0" bIns="0" rtlCol="0" anchor="t">
            <a:spAutoFit/>
          </a:bodyPr>
          <a:lstStyle/>
          <a:p>
            <a:pPr marL="285750" indent="-285750">
              <a:lnSpc>
                <a:spcPts val="1999"/>
              </a:lnSpc>
              <a:buFont typeface="Wingdings" panose="05000000000000000000" pitchFamily="2" charset="2"/>
              <a:buChar char="q"/>
            </a:pPr>
            <a:r>
              <a:rPr lang="en-US" sz="1500" b="1" dirty="0">
                <a:solidFill>
                  <a:srgbClr val="7030A0"/>
                </a:solidFill>
                <a:latin typeface="Abadi" panose="020B0604020104020204" pitchFamily="34" charset="0"/>
                <a:ea typeface="Roboto Bold"/>
                <a:cs typeface="Roboto Bold"/>
                <a:sym typeface="Roboto Bold"/>
              </a:rPr>
              <a:t>PENCEGAHAN </a:t>
            </a:r>
            <a:r>
              <a:rPr lang="en-US" sz="1500" b="1" dirty="0" err="1">
                <a:solidFill>
                  <a:srgbClr val="7030A0"/>
                </a:solidFill>
                <a:latin typeface="Abadi" panose="020B0604020104020204" pitchFamily="34" charset="0"/>
                <a:ea typeface="Roboto Bold"/>
                <a:cs typeface="Roboto Bold"/>
                <a:sym typeface="Roboto Bold"/>
              </a:rPr>
              <a:t>STUNTlNG</a:t>
            </a:r>
            <a:r>
              <a:rPr lang="en-US" sz="1500" b="1" dirty="0">
                <a:solidFill>
                  <a:srgbClr val="7030A0"/>
                </a:solidFill>
                <a:latin typeface="Abadi" panose="020B0604020104020204" pitchFamily="34" charset="0"/>
                <a:ea typeface="Roboto Bold"/>
                <a:cs typeface="Roboto Bold"/>
                <a:sym typeface="Roboto Bold"/>
              </a:rPr>
              <a:t> </a:t>
            </a:r>
          </a:p>
        </p:txBody>
      </p:sp>
      <p:sp>
        <p:nvSpPr>
          <p:cNvPr id="79" name="TextBox 78">
            <a:extLst>
              <a:ext uri="{FF2B5EF4-FFF2-40B4-BE49-F238E27FC236}">
                <a16:creationId xmlns:a16="http://schemas.microsoft.com/office/drawing/2014/main" id="{DF50A397-CDDC-507D-FD27-0C9EAA4C756F}"/>
              </a:ext>
            </a:extLst>
          </p:cNvPr>
          <p:cNvSpPr txBox="1"/>
          <p:nvPr/>
        </p:nvSpPr>
        <p:spPr>
          <a:xfrm>
            <a:off x="125212" y="4424281"/>
            <a:ext cx="6096000" cy="323165"/>
          </a:xfrm>
          <a:prstGeom prst="rect">
            <a:avLst/>
          </a:prstGeom>
          <a:noFill/>
        </p:spPr>
        <p:txBody>
          <a:bodyPr wrap="square">
            <a:spAutoFit/>
          </a:bodyPr>
          <a:lstStyle/>
          <a:p>
            <a:pPr marL="285750" indent="-285750">
              <a:buFont typeface="Wingdings" panose="05000000000000000000" pitchFamily="2" charset="2"/>
              <a:buChar char="q"/>
            </a:pPr>
            <a:r>
              <a:rPr lang="en-ID" sz="1500" b="1" dirty="0">
                <a:solidFill>
                  <a:srgbClr val="7030A0"/>
                </a:solidFill>
                <a:latin typeface="Abadi" panose="020B0604020104020204" pitchFamily="34" charset="0"/>
              </a:rPr>
              <a:t>PENDIDIKAN GRATIS SAMPAI SMP</a:t>
            </a:r>
          </a:p>
        </p:txBody>
      </p:sp>
      <p:sp>
        <p:nvSpPr>
          <p:cNvPr id="81" name="TextBox 22">
            <a:extLst>
              <a:ext uri="{FF2B5EF4-FFF2-40B4-BE49-F238E27FC236}">
                <a16:creationId xmlns:a16="http://schemas.microsoft.com/office/drawing/2014/main" id="{D27E53A1-FBD6-8D2B-53B2-AF1234032E88}"/>
              </a:ext>
            </a:extLst>
          </p:cNvPr>
          <p:cNvSpPr txBox="1"/>
          <p:nvPr/>
        </p:nvSpPr>
        <p:spPr>
          <a:xfrm>
            <a:off x="545689" y="3089360"/>
            <a:ext cx="3940388" cy="242439"/>
          </a:xfrm>
          <a:prstGeom prst="rect">
            <a:avLst/>
          </a:prstGeom>
        </p:spPr>
        <p:txBody>
          <a:bodyPr wrap="square" lIns="0" tIns="0" rIns="0" bIns="0" rtlCol="0" anchor="t">
            <a:spAutoFit/>
          </a:bodyPr>
          <a:lstStyle/>
          <a:p>
            <a:pPr marL="285750" indent="-285750">
              <a:lnSpc>
                <a:spcPts val="1999"/>
              </a:lnSpc>
              <a:buFont typeface="Wingdings" panose="05000000000000000000" pitchFamily="2" charset="2"/>
              <a:buChar char="q"/>
            </a:pPr>
            <a:r>
              <a:rPr lang="sv-SE" sz="1500" b="1" dirty="0">
                <a:solidFill>
                  <a:srgbClr val="7030A0"/>
                </a:solidFill>
                <a:latin typeface="Abadi" panose="020B0604020104020204" pitchFamily="34" charset="0"/>
                <a:ea typeface="Roboto Bold"/>
                <a:cs typeface="Roboto Bold"/>
                <a:sym typeface="Roboto Bold"/>
              </a:rPr>
              <a:t>PROGRAM MAKAN BERGIZI GRATIS (MBG)</a:t>
            </a:r>
            <a:endParaRPr lang="en-US" sz="1500" b="1" dirty="0">
              <a:solidFill>
                <a:srgbClr val="7030A0"/>
              </a:solidFill>
              <a:latin typeface="Abadi" panose="020B0604020104020204" pitchFamily="34" charset="0"/>
              <a:ea typeface="Roboto Bold"/>
              <a:cs typeface="Roboto Bold"/>
              <a:sym typeface="Roboto Bold"/>
            </a:endParaRPr>
          </a:p>
        </p:txBody>
      </p:sp>
      <p:sp>
        <p:nvSpPr>
          <p:cNvPr id="82" name="TextBox 22">
            <a:extLst>
              <a:ext uri="{FF2B5EF4-FFF2-40B4-BE49-F238E27FC236}">
                <a16:creationId xmlns:a16="http://schemas.microsoft.com/office/drawing/2014/main" id="{E9FF35DC-15BE-B842-5489-7931A47B3D7B}"/>
              </a:ext>
            </a:extLst>
          </p:cNvPr>
          <p:cNvSpPr txBox="1"/>
          <p:nvPr/>
        </p:nvSpPr>
        <p:spPr>
          <a:xfrm>
            <a:off x="1549418" y="1886090"/>
            <a:ext cx="3462420" cy="242439"/>
          </a:xfrm>
          <a:prstGeom prst="rect">
            <a:avLst/>
          </a:prstGeom>
        </p:spPr>
        <p:txBody>
          <a:bodyPr wrap="square" lIns="0" tIns="0" rIns="0" bIns="0" rtlCol="0" anchor="t">
            <a:spAutoFit/>
          </a:bodyPr>
          <a:lstStyle/>
          <a:p>
            <a:pPr marL="285750" indent="-285750">
              <a:lnSpc>
                <a:spcPts val="1999"/>
              </a:lnSpc>
              <a:buFont typeface="Wingdings" panose="05000000000000000000" pitchFamily="2" charset="2"/>
              <a:buChar char="q"/>
            </a:pPr>
            <a:r>
              <a:rPr lang="en-US" sz="1500" b="1" dirty="0">
                <a:solidFill>
                  <a:srgbClr val="7030A0"/>
                </a:solidFill>
                <a:latin typeface="Abadi" panose="020B0604020104020204" pitchFamily="34" charset="0"/>
                <a:ea typeface="Roboto Bold"/>
                <a:cs typeface="Roboto Bold"/>
                <a:sym typeface="Roboto Bold"/>
              </a:rPr>
              <a:t>PENCEGAHAN KEMISKINAN EKSTRIM</a:t>
            </a:r>
          </a:p>
        </p:txBody>
      </p:sp>
      <p:sp>
        <p:nvSpPr>
          <p:cNvPr id="83" name="TextBox 22">
            <a:extLst>
              <a:ext uri="{FF2B5EF4-FFF2-40B4-BE49-F238E27FC236}">
                <a16:creationId xmlns:a16="http://schemas.microsoft.com/office/drawing/2014/main" id="{F45FCF08-8FD3-F9BA-87AD-FCDAB6EC3DDB}"/>
              </a:ext>
            </a:extLst>
          </p:cNvPr>
          <p:cNvSpPr txBox="1"/>
          <p:nvPr/>
        </p:nvSpPr>
        <p:spPr>
          <a:xfrm>
            <a:off x="2033681" y="1008307"/>
            <a:ext cx="7715665" cy="498919"/>
          </a:xfrm>
          <a:prstGeom prst="rect">
            <a:avLst/>
          </a:prstGeom>
        </p:spPr>
        <p:txBody>
          <a:bodyPr wrap="square" lIns="0" tIns="0" rIns="0" bIns="0" rtlCol="0" anchor="t">
            <a:spAutoFit/>
          </a:bodyPr>
          <a:lstStyle/>
          <a:p>
            <a:pPr marL="285750" indent="-285750">
              <a:lnSpc>
                <a:spcPts val="1999"/>
              </a:lnSpc>
              <a:buFont typeface="Wingdings" panose="05000000000000000000" pitchFamily="2" charset="2"/>
              <a:buChar char="q"/>
            </a:pPr>
            <a:r>
              <a:rPr lang="en-US" sz="1500" b="1" dirty="0">
                <a:solidFill>
                  <a:srgbClr val="7030A0"/>
                </a:solidFill>
                <a:latin typeface="Abadi" panose="020B0604020104020204" pitchFamily="34" charset="0"/>
                <a:ea typeface="Roboto Bold"/>
                <a:cs typeface="Roboto Bold"/>
                <a:sym typeface="Roboto Bold"/>
              </a:rPr>
              <a:t>PENGEMBANGAN </a:t>
            </a:r>
            <a:r>
              <a:rPr lang="en-US" sz="1500" b="1" dirty="0" err="1">
                <a:solidFill>
                  <a:srgbClr val="7030A0"/>
                </a:solidFill>
                <a:latin typeface="Abadi" panose="020B0604020104020204" pitchFamily="34" charset="0"/>
                <a:ea typeface="Roboto Bold"/>
                <a:cs typeface="Roboto Bold"/>
                <a:sym typeface="Roboto Bold"/>
              </a:rPr>
              <a:t>lNDUSTRl</a:t>
            </a:r>
            <a:r>
              <a:rPr lang="en-US" sz="1500" b="1" dirty="0">
                <a:solidFill>
                  <a:srgbClr val="7030A0"/>
                </a:solidFill>
                <a:latin typeface="Abadi" panose="020B0604020104020204" pitchFamily="34" charset="0"/>
                <a:ea typeface="Roboto Bold"/>
                <a:cs typeface="Roboto Bold"/>
                <a:sym typeface="Roboto Bold"/>
              </a:rPr>
              <a:t> KERAJINAN DAN MEMFASILITASI DAN MEMPROMOSIKAN DAN MEMASARKAN HASIL </a:t>
            </a:r>
            <a:r>
              <a:rPr lang="en-US" sz="1500" b="1" dirty="0" err="1">
                <a:solidFill>
                  <a:srgbClr val="7030A0"/>
                </a:solidFill>
                <a:latin typeface="Abadi" panose="020B0604020104020204" pitchFamily="34" charset="0"/>
                <a:ea typeface="Roboto Bold"/>
                <a:cs typeface="Roboto Bold"/>
                <a:sym typeface="Roboto Bold"/>
              </a:rPr>
              <a:t>lNDUSTRl</a:t>
            </a:r>
            <a:r>
              <a:rPr lang="en-US" sz="1500" b="1" dirty="0">
                <a:solidFill>
                  <a:srgbClr val="7030A0"/>
                </a:solidFill>
                <a:latin typeface="Abadi" panose="020B0604020104020204" pitchFamily="34" charset="0"/>
                <a:ea typeface="Roboto Bold"/>
                <a:cs typeface="Roboto Bold"/>
                <a:sym typeface="Roboto Bold"/>
              </a:rPr>
              <a:t> KERAJIAN USAHA MIKRO, KECIL, DAN MENENGAH (UMKM)</a:t>
            </a:r>
          </a:p>
        </p:txBody>
      </p:sp>
      <p:sp>
        <p:nvSpPr>
          <p:cNvPr id="84" name="TextBox 22">
            <a:extLst>
              <a:ext uri="{FF2B5EF4-FFF2-40B4-BE49-F238E27FC236}">
                <a16:creationId xmlns:a16="http://schemas.microsoft.com/office/drawing/2014/main" id="{B4E2772D-0E31-8079-38D5-915C381B0A40}"/>
              </a:ext>
            </a:extLst>
          </p:cNvPr>
          <p:cNvSpPr txBox="1"/>
          <p:nvPr/>
        </p:nvSpPr>
        <p:spPr>
          <a:xfrm>
            <a:off x="6113884" y="1707050"/>
            <a:ext cx="3635461" cy="242439"/>
          </a:xfrm>
          <a:prstGeom prst="rect">
            <a:avLst/>
          </a:prstGeom>
        </p:spPr>
        <p:txBody>
          <a:bodyPr wrap="square" lIns="0" tIns="0" rIns="0" bIns="0" rtlCol="0" anchor="t">
            <a:spAutoFit/>
          </a:bodyPr>
          <a:lstStyle/>
          <a:p>
            <a:pPr marL="285750" indent="-285750">
              <a:lnSpc>
                <a:spcPts val="1999"/>
              </a:lnSpc>
              <a:buFont typeface="Wingdings" panose="05000000000000000000" pitchFamily="2" charset="2"/>
              <a:buChar char="q"/>
            </a:pPr>
            <a:r>
              <a:rPr lang="en-US" sz="1500" b="1" dirty="0">
                <a:solidFill>
                  <a:srgbClr val="7030A0"/>
                </a:solidFill>
                <a:latin typeface="Abadi" panose="020B0604020104020204" pitchFamily="34" charset="0"/>
                <a:ea typeface="Roboto Bold"/>
                <a:cs typeface="Roboto Bold"/>
                <a:sym typeface="Roboto Bold"/>
              </a:rPr>
              <a:t>DUKUNGAN SWASEMBADA PANGAN </a:t>
            </a:r>
          </a:p>
        </p:txBody>
      </p:sp>
      <p:sp>
        <p:nvSpPr>
          <p:cNvPr id="85" name="TextBox 22">
            <a:extLst>
              <a:ext uri="{FF2B5EF4-FFF2-40B4-BE49-F238E27FC236}">
                <a16:creationId xmlns:a16="http://schemas.microsoft.com/office/drawing/2014/main" id="{E4A1F760-2C28-6881-4B32-765B8442C864}"/>
              </a:ext>
            </a:extLst>
          </p:cNvPr>
          <p:cNvSpPr txBox="1"/>
          <p:nvPr/>
        </p:nvSpPr>
        <p:spPr>
          <a:xfrm>
            <a:off x="886967" y="2468284"/>
            <a:ext cx="5004547" cy="242439"/>
          </a:xfrm>
          <a:prstGeom prst="rect">
            <a:avLst/>
          </a:prstGeom>
        </p:spPr>
        <p:txBody>
          <a:bodyPr wrap="square" lIns="0" tIns="0" rIns="0" bIns="0" rtlCol="0" anchor="t">
            <a:spAutoFit/>
          </a:bodyPr>
          <a:lstStyle/>
          <a:p>
            <a:pPr marL="285750" indent="-285750">
              <a:lnSpc>
                <a:spcPts val="1999"/>
              </a:lnSpc>
              <a:buFont typeface="Wingdings" panose="05000000000000000000" pitchFamily="2" charset="2"/>
              <a:buChar char="q"/>
            </a:pPr>
            <a:r>
              <a:rPr lang="en-US" sz="1500" b="1" dirty="0">
                <a:solidFill>
                  <a:srgbClr val="7030A0"/>
                </a:solidFill>
                <a:latin typeface="Abadi" panose="020B0604020104020204" pitchFamily="34" charset="0"/>
                <a:ea typeface="Roboto Bold"/>
                <a:cs typeface="Roboto Bold"/>
                <a:sym typeface="Roboto Bold"/>
              </a:rPr>
              <a:t>PENINGKATAN PERTUMBUHAN PEREKONOMIAN DAERAH</a:t>
            </a:r>
          </a:p>
        </p:txBody>
      </p:sp>
      <p:sp>
        <p:nvSpPr>
          <p:cNvPr id="86" name="TextBox 22">
            <a:extLst>
              <a:ext uri="{FF2B5EF4-FFF2-40B4-BE49-F238E27FC236}">
                <a16:creationId xmlns:a16="http://schemas.microsoft.com/office/drawing/2014/main" id="{8CF7EECC-02FB-3909-21A7-44CBF265E21A}"/>
              </a:ext>
            </a:extLst>
          </p:cNvPr>
          <p:cNvSpPr txBox="1"/>
          <p:nvPr/>
        </p:nvSpPr>
        <p:spPr>
          <a:xfrm>
            <a:off x="7659229" y="2068839"/>
            <a:ext cx="4328244" cy="242439"/>
          </a:xfrm>
          <a:prstGeom prst="rect">
            <a:avLst/>
          </a:prstGeom>
        </p:spPr>
        <p:txBody>
          <a:bodyPr wrap="square" lIns="0" tIns="0" rIns="0" bIns="0" rtlCol="0" anchor="t">
            <a:spAutoFit/>
          </a:bodyPr>
          <a:lstStyle/>
          <a:p>
            <a:pPr marL="285750" indent="-285750">
              <a:lnSpc>
                <a:spcPts val="1999"/>
              </a:lnSpc>
              <a:buFont typeface="Wingdings" panose="05000000000000000000" pitchFamily="2" charset="2"/>
              <a:buChar char="q"/>
            </a:pPr>
            <a:r>
              <a:rPr lang="en-US" sz="1500" b="1" dirty="0">
                <a:solidFill>
                  <a:srgbClr val="7030A0"/>
                </a:solidFill>
                <a:latin typeface="Abadi" panose="020B0604020104020204" pitchFamily="34" charset="0"/>
                <a:ea typeface="Roboto Bold"/>
                <a:cs typeface="Roboto Bold"/>
                <a:sym typeface="Roboto Bold"/>
              </a:rPr>
              <a:t>NFRASTRUKTUR IRIGASI (JALAN DAN IRIGASI) </a:t>
            </a:r>
          </a:p>
        </p:txBody>
      </p:sp>
      <p:sp>
        <p:nvSpPr>
          <p:cNvPr id="87" name="TextBox 22">
            <a:extLst>
              <a:ext uri="{FF2B5EF4-FFF2-40B4-BE49-F238E27FC236}">
                <a16:creationId xmlns:a16="http://schemas.microsoft.com/office/drawing/2014/main" id="{59D3027D-6C5A-84DE-0780-284CF389B6E5}"/>
              </a:ext>
            </a:extLst>
          </p:cNvPr>
          <p:cNvSpPr txBox="1"/>
          <p:nvPr/>
        </p:nvSpPr>
        <p:spPr>
          <a:xfrm>
            <a:off x="8335877" y="2491066"/>
            <a:ext cx="3700994" cy="755400"/>
          </a:xfrm>
          <a:prstGeom prst="rect">
            <a:avLst/>
          </a:prstGeom>
        </p:spPr>
        <p:txBody>
          <a:bodyPr wrap="square" lIns="0" tIns="0" rIns="0" bIns="0" rtlCol="0" anchor="t">
            <a:spAutoFit/>
          </a:bodyPr>
          <a:lstStyle/>
          <a:p>
            <a:pPr marL="285750" indent="-285750">
              <a:lnSpc>
                <a:spcPts val="1999"/>
              </a:lnSpc>
              <a:buFont typeface="Wingdings" panose="05000000000000000000" pitchFamily="2" charset="2"/>
              <a:buChar char="q"/>
            </a:pPr>
            <a:r>
              <a:rPr lang="en-US" sz="1500" b="1" dirty="0">
                <a:solidFill>
                  <a:srgbClr val="7030A0"/>
                </a:solidFill>
                <a:latin typeface="Abadi" panose="020B0604020104020204" pitchFamily="34" charset="0"/>
                <a:ea typeface="Roboto Bold"/>
                <a:cs typeface="Roboto Bold"/>
                <a:sym typeface="Roboto Bold"/>
              </a:rPr>
              <a:t>KOTIM BERSIH, PEMBANGUNAN GEDUNG SERBA GUNA DAN REVITALISASI GEDUNG PERKANTORAN</a:t>
            </a:r>
          </a:p>
        </p:txBody>
      </p:sp>
      <p:sp>
        <p:nvSpPr>
          <p:cNvPr id="88" name="TextBox 22">
            <a:extLst>
              <a:ext uri="{FF2B5EF4-FFF2-40B4-BE49-F238E27FC236}">
                <a16:creationId xmlns:a16="http://schemas.microsoft.com/office/drawing/2014/main" id="{53DDE4E2-2854-A332-92DA-90654DA4D16E}"/>
              </a:ext>
            </a:extLst>
          </p:cNvPr>
          <p:cNvSpPr txBox="1"/>
          <p:nvPr/>
        </p:nvSpPr>
        <p:spPr>
          <a:xfrm>
            <a:off x="9098476" y="3364546"/>
            <a:ext cx="2793141" cy="498919"/>
          </a:xfrm>
          <a:prstGeom prst="rect">
            <a:avLst/>
          </a:prstGeom>
        </p:spPr>
        <p:txBody>
          <a:bodyPr lIns="0" tIns="0" rIns="0" bIns="0" rtlCol="0" anchor="t">
            <a:spAutoFit/>
          </a:bodyPr>
          <a:lstStyle/>
          <a:p>
            <a:pPr marL="285750" indent="-285750">
              <a:lnSpc>
                <a:spcPts val="1999"/>
              </a:lnSpc>
              <a:buFont typeface="Wingdings" panose="05000000000000000000" pitchFamily="2" charset="2"/>
              <a:buChar char="q"/>
            </a:pPr>
            <a:r>
              <a:rPr lang="en-US" sz="1500" b="1" dirty="0">
                <a:solidFill>
                  <a:srgbClr val="7030A0"/>
                </a:solidFill>
                <a:latin typeface="Abadi" panose="020B0604020104020204" pitchFamily="34" charset="0"/>
                <a:ea typeface="Roboto Bold"/>
                <a:cs typeface="Roboto Bold"/>
                <a:sym typeface="Roboto Bold"/>
              </a:rPr>
              <a:t>PENGENDALIAN INFLASI </a:t>
            </a:r>
          </a:p>
          <a:p>
            <a:pPr>
              <a:lnSpc>
                <a:spcPts val="1999"/>
              </a:lnSpc>
            </a:pPr>
            <a:r>
              <a:rPr lang="en-US" sz="1500" b="1" dirty="0">
                <a:solidFill>
                  <a:srgbClr val="7030A0"/>
                </a:solidFill>
                <a:latin typeface="Abadi" panose="020B0604020104020204" pitchFamily="34" charset="0"/>
                <a:ea typeface="Roboto Bold"/>
                <a:cs typeface="Roboto Bold"/>
                <a:sym typeface="Roboto Bold"/>
              </a:rPr>
              <a:t>       DI DAERAH</a:t>
            </a:r>
          </a:p>
        </p:txBody>
      </p:sp>
      <p:sp>
        <p:nvSpPr>
          <p:cNvPr id="89" name="TextBox 22">
            <a:extLst>
              <a:ext uri="{FF2B5EF4-FFF2-40B4-BE49-F238E27FC236}">
                <a16:creationId xmlns:a16="http://schemas.microsoft.com/office/drawing/2014/main" id="{3AF3B27A-8B4C-AAB7-7AFD-18D9C890A505}"/>
              </a:ext>
            </a:extLst>
          </p:cNvPr>
          <p:cNvSpPr txBox="1"/>
          <p:nvPr/>
        </p:nvSpPr>
        <p:spPr>
          <a:xfrm>
            <a:off x="9469977" y="4017911"/>
            <a:ext cx="2793141" cy="498919"/>
          </a:xfrm>
          <a:prstGeom prst="rect">
            <a:avLst/>
          </a:prstGeom>
        </p:spPr>
        <p:txBody>
          <a:bodyPr lIns="0" tIns="0" rIns="0" bIns="0" rtlCol="0" anchor="t">
            <a:spAutoFit/>
          </a:bodyPr>
          <a:lstStyle/>
          <a:p>
            <a:pPr marL="285750" indent="-285750">
              <a:lnSpc>
                <a:spcPts val="1999"/>
              </a:lnSpc>
              <a:buFont typeface="Wingdings" panose="05000000000000000000" pitchFamily="2" charset="2"/>
              <a:buChar char="q"/>
            </a:pPr>
            <a:r>
              <a:rPr lang="en-US" sz="1500" b="1" dirty="0">
                <a:solidFill>
                  <a:srgbClr val="7030A0"/>
                </a:solidFill>
                <a:latin typeface="Abadi" panose="020B0604020104020204" pitchFamily="34" charset="0"/>
                <a:ea typeface="Roboto Bold"/>
                <a:cs typeface="Roboto Bold"/>
                <a:sym typeface="Roboto Bold"/>
              </a:rPr>
              <a:t>PENGEMBANGAN KONSERVASI (PULAU HANIBUNG)</a:t>
            </a:r>
          </a:p>
        </p:txBody>
      </p:sp>
      <p:sp>
        <p:nvSpPr>
          <p:cNvPr id="90" name="TextBox 22">
            <a:extLst>
              <a:ext uri="{FF2B5EF4-FFF2-40B4-BE49-F238E27FC236}">
                <a16:creationId xmlns:a16="http://schemas.microsoft.com/office/drawing/2014/main" id="{F803A521-4661-1995-30C5-41C7A10A819E}"/>
              </a:ext>
            </a:extLst>
          </p:cNvPr>
          <p:cNvSpPr txBox="1"/>
          <p:nvPr/>
        </p:nvSpPr>
        <p:spPr>
          <a:xfrm>
            <a:off x="9161746" y="4834218"/>
            <a:ext cx="2793141" cy="755400"/>
          </a:xfrm>
          <a:prstGeom prst="rect">
            <a:avLst/>
          </a:prstGeom>
        </p:spPr>
        <p:txBody>
          <a:bodyPr lIns="0" tIns="0" rIns="0" bIns="0" rtlCol="0" anchor="t">
            <a:spAutoFit/>
          </a:bodyPr>
          <a:lstStyle/>
          <a:p>
            <a:pPr marL="285750" indent="-285750">
              <a:lnSpc>
                <a:spcPts val="1999"/>
              </a:lnSpc>
              <a:buFont typeface="Wingdings" panose="05000000000000000000" pitchFamily="2" charset="2"/>
              <a:buChar char="q"/>
            </a:pPr>
            <a:r>
              <a:rPr lang="en-US" sz="1500" b="1" dirty="0">
                <a:solidFill>
                  <a:srgbClr val="7030A0"/>
                </a:solidFill>
                <a:latin typeface="Abadi" panose="020B0604020104020204" pitchFamily="34" charset="0"/>
                <a:ea typeface="Roboto Bold"/>
                <a:cs typeface="Roboto Bold"/>
                <a:sym typeface="Roboto Bold"/>
              </a:rPr>
              <a:t> PERPANJANGAN BANDARA</a:t>
            </a:r>
          </a:p>
          <a:p>
            <a:pPr>
              <a:lnSpc>
                <a:spcPts val="1999"/>
              </a:lnSpc>
            </a:pPr>
            <a:r>
              <a:rPr lang="en-US" sz="1500" b="1" dirty="0">
                <a:solidFill>
                  <a:srgbClr val="7030A0"/>
                </a:solidFill>
                <a:latin typeface="Abadi" panose="020B0604020104020204" pitchFamily="34" charset="0"/>
                <a:ea typeface="Roboto Bold"/>
                <a:cs typeface="Roboto Bold"/>
                <a:sym typeface="Roboto Bold"/>
              </a:rPr>
              <a:t>      DAN </a:t>
            </a:r>
            <a:r>
              <a:rPr lang="en-US" sz="1500" b="1" dirty="0" err="1">
                <a:solidFill>
                  <a:srgbClr val="7030A0"/>
                </a:solidFill>
                <a:latin typeface="Abadi" panose="020B0604020104020204" pitchFamily="34" charset="0"/>
                <a:ea typeface="Roboto Bold"/>
                <a:cs typeface="Roboto Bold"/>
                <a:sym typeface="Roboto Bold"/>
              </a:rPr>
              <a:t>DAN</a:t>
            </a:r>
            <a:r>
              <a:rPr lang="en-US" sz="1500" b="1" dirty="0">
                <a:solidFill>
                  <a:srgbClr val="7030A0"/>
                </a:solidFill>
                <a:latin typeface="Abadi" panose="020B0604020104020204" pitchFamily="34" charset="0"/>
                <a:ea typeface="Roboto Bold"/>
                <a:cs typeface="Roboto Bold"/>
                <a:sym typeface="Roboto Bold"/>
              </a:rPr>
              <a:t> PEMBANGUNAN </a:t>
            </a:r>
          </a:p>
          <a:p>
            <a:pPr>
              <a:lnSpc>
                <a:spcPts val="1999"/>
              </a:lnSpc>
            </a:pPr>
            <a:r>
              <a:rPr lang="en-US" sz="1500" b="1" dirty="0">
                <a:solidFill>
                  <a:srgbClr val="7030A0"/>
                </a:solidFill>
                <a:latin typeface="Abadi" panose="020B0604020104020204" pitchFamily="34" charset="0"/>
                <a:ea typeface="Roboto Bold"/>
                <a:cs typeface="Roboto Bold"/>
                <a:sym typeface="Roboto Bold"/>
              </a:rPr>
              <a:t>      PELABUHAN</a:t>
            </a:r>
          </a:p>
        </p:txBody>
      </p:sp>
      <p:sp>
        <p:nvSpPr>
          <p:cNvPr id="31" name="TextBox 59">
            <a:extLst>
              <a:ext uri="{FF2B5EF4-FFF2-40B4-BE49-F238E27FC236}">
                <a16:creationId xmlns:a16="http://schemas.microsoft.com/office/drawing/2014/main" id="{F6DC1FDB-933C-7BEA-9738-F421E2FFBD5F}"/>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Tree>
    <p:extLst>
      <p:ext uri="{BB962C8B-B14F-4D97-AF65-F5344CB8AC3E}">
        <p14:creationId xmlns:p14="http://schemas.microsoft.com/office/powerpoint/2010/main" val="131146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ADDA-BC46-CAFE-4D35-3D43CAE240C7}"/>
            </a:ext>
          </a:extLst>
        </p:cNvPr>
        <p:cNvGrpSpPr/>
        <p:nvPr/>
      </p:nvGrpSpPr>
      <p:grpSpPr>
        <a:xfrm>
          <a:off x="0" y="0"/>
          <a:ext cx="0" cy="0"/>
          <a:chOff x="0" y="0"/>
          <a:chExt cx="0" cy="0"/>
        </a:xfrm>
      </p:grpSpPr>
      <p:pic>
        <p:nvPicPr>
          <p:cNvPr id="91" name="Picture 90">
            <a:extLst>
              <a:ext uri="{FF2B5EF4-FFF2-40B4-BE49-F238E27FC236}">
                <a16:creationId xmlns:a16="http://schemas.microsoft.com/office/drawing/2014/main" id="{869F9B68-890F-54E1-F76A-7B8A707BF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258"/>
            <a:ext cx="12257231" cy="7096539"/>
          </a:xfrm>
          <a:prstGeom prst="rect">
            <a:avLst/>
          </a:prstGeom>
        </p:spPr>
      </p:pic>
      <p:sp>
        <p:nvSpPr>
          <p:cNvPr id="36" name="Rectangle 35">
            <a:extLst>
              <a:ext uri="{FF2B5EF4-FFF2-40B4-BE49-F238E27FC236}">
                <a16:creationId xmlns:a16="http://schemas.microsoft.com/office/drawing/2014/main" id="{EB2D8A02-EE15-D2DA-F0DB-5E62EBD99B7B}"/>
              </a:ext>
            </a:extLst>
          </p:cNvPr>
          <p:cNvSpPr/>
          <p:nvPr/>
        </p:nvSpPr>
        <p:spPr>
          <a:xfrm>
            <a:off x="1888363" y="340244"/>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chemeClr val="bg1"/>
                </a:solidFill>
                <a:effectLst/>
                <a:uLnTx/>
                <a:uFillTx/>
                <a:latin typeface="Arial Rounded MT Bold" panose="020F0704030504030204" pitchFamily="34" charset="0"/>
              </a:rPr>
              <a:t>NILAI STRATEGIS RPJMD</a:t>
            </a:r>
            <a:endParaRPr kumimoji="0" lang="fi-FI" sz="2600" i="0" u="none" strike="noStrike" kern="1200" cap="none" spc="0" normalizeH="0" baseline="0" noProof="0" dirty="0">
              <a:ln>
                <a:noFill/>
              </a:ln>
              <a:solidFill>
                <a:schemeClr val="bg1"/>
              </a:solidFill>
              <a:effectLst/>
              <a:uLnTx/>
              <a:uFillTx/>
              <a:latin typeface="Arial Rounded MT Bold" panose="020F0704030504030204" pitchFamily="34" charset="0"/>
            </a:endParaRPr>
          </a:p>
        </p:txBody>
      </p:sp>
      <p:sp>
        <p:nvSpPr>
          <p:cNvPr id="6" name="TextBox 59">
            <a:extLst>
              <a:ext uri="{FF2B5EF4-FFF2-40B4-BE49-F238E27FC236}">
                <a16:creationId xmlns:a16="http://schemas.microsoft.com/office/drawing/2014/main" id="{3C8D3FE2-4CE7-8DD5-6E3A-0B8B30FCFB79}"/>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7" name="TextBox 59">
            <a:extLst>
              <a:ext uri="{FF2B5EF4-FFF2-40B4-BE49-F238E27FC236}">
                <a16:creationId xmlns:a16="http://schemas.microsoft.com/office/drawing/2014/main" id="{967D896D-CFE3-0A22-B1BB-C4D886279F02}"/>
              </a:ext>
            </a:extLst>
          </p:cNvPr>
          <p:cNvSpPr txBox="1"/>
          <p:nvPr/>
        </p:nvSpPr>
        <p:spPr>
          <a:xfrm>
            <a:off x="14888" y="381390"/>
            <a:ext cx="12155484" cy="384721"/>
          </a:xfrm>
          <a:prstGeom prst="rect">
            <a:avLst/>
          </a:prstGeom>
        </p:spPr>
        <p:txBody>
          <a:bodyPr wrap="square" lIns="0" tIns="0" rIns="0" bIns="0" rtlCol="0" anchor="t">
            <a:spAutoFit/>
          </a:bodyPr>
          <a:lstStyle/>
          <a:p>
            <a:pPr algn="ctr"/>
            <a:r>
              <a:rPr lang="en-US" sz="2500" b="1" dirty="0">
                <a:solidFill>
                  <a:srgbClr val="68604D"/>
                </a:solidFill>
                <a:latin typeface="Roboto Bold"/>
                <a:ea typeface="Roboto Bold"/>
                <a:cs typeface="Roboto Bold"/>
                <a:sym typeface="Roboto Bold"/>
              </a:rPr>
              <a:t>ISU KLHS RPJMD</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964"/>
          <a:stretch/>
        </p:blipFill>
        <p:spPr bwMode="auto">
          <a:xfrm>
            <a:off x="462668" y="766111"/>
            <a:ext cx="11250613" cy="369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59">
            <a:extLst>
              <a:ext uri="{FF2B5EF4-FFF2-40B4-BE49-F238E27FC236}">
                <a16:creationId xmlns:a16="http://schemas.microsoft.com/office/drawing/2014/main" id="{F4A19B82-68A4-2FE6-A480-7EE1FE32A3BC}"/>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Tree>
    <p:extLst>
      <p:ext uri="{BB962C8B-B14F-4D97-AF65-F5344CB8AC3E}">
        <p14:creationId xmlns:p14="http://schemas.microsoft.com/office/powerpoint/2010/main" val="1124446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ADDA-BC46-CAFE-4D35-3D43CAE240C7}"/>
            </a:ext>
          </a:extLst>
        </p:cNvPr>
        <p:cNvGrpSpPr/>
        <p:nvPr/>
      </p:nvGrpSpPr>
      <p:grpSpPr>
        <a:xfrm>
          <a:off x="0" y="0"/>
          <a:ext cx="0" cy="0"/>
          <a:chOff x="0" y="0"/>
          <a:chExt cx="0" cy="0"/>
        </a:xfrm>
      </p:grpSpPr>
      <p:pic>
        <p:nvPicPr>
          <p:cNvPr id="91" name="Picture 90">
            <a:extLst>
              <a:ext uri="{FF2B5EF4-FFF2-40B4-BE49-F238E27FC236}">
                <a16:creationId xmlns:a16="http://schemas.microsoft.com/office/drawing/2014/main" id="{869F9B68-890F-54E1-F76A-7B8A707BF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258"/>
            <a:ext cx="12257231" cy="7096539"/>
          </a:xfrm>
          <a:prstGeom prst="rect">
            <a:avLst/>
          </a:prstGeom>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087"/>
          <a:stretch>
            <a:fillRect/>
          </a:stretch>
        </p:blipFill>
        <p:spPr bwMode="auto">
          <a:xfrm>
            <a:off x="6087974" y="287251"/>
            <a:ext cx="5856155" cy="6652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a:extLst>
              <a:ext uri="{FF2B5EF4-FFF2-40B4-BE49-F238E27FC236}">
                <a16:creationId xmlns:a16="http://schemas.microsoft.com/office/drawing/2014/main" id="{EB2D8A02-EE15-D2DA-F0DB-5E62EBD99B7B}"/>
              </a:ext>
            </a:extLst>
          </p:cNvPr>
          <p:cNvSpPr/>
          <p:nvPr/>
        </p:nvSpPr>
        <p:spPr>
          <a:xfrm>
            <a:off x="1888363" y="340244"/>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chemeClr val="bg1"/>
                </a:solidFill>
                <a:effectLst/>
                <a:uLnTx/>
                <a:uFillTx/>
                <a:latin typeface="Arial Rounded MT Bold" panose="020F0704030504030204" pitchFamily="34" charset="0"/>
              </a:rPr>
              <a:t>NILAI SIS</a:t>
            </a:r>
            <a:endParaRPr kumimoji="0" lang="fi-FI" sz="2600" i="0" u="none" strike="noStrike" kern="1200" cap="none" spc="0" normalizeH="0" baseline="0" noProof="0" dirty="0">
              <a:ln>
                <a:noFill/>
              </a:ln>
              <a:solidFill>
                <a:schemeClr val="bg1"/>
              </a:solidFill>
              <a:effectLst/>
              <a:uLnTx/>
              <a:uFillTx/>
              <a:latin typeface="Arial Rounded MT Bold" panose="020F0704030504030204" pitchFamily="34" charset="0"/>
            </a:endParaRPr>
          </a:p>
        </p:txBody>
      </p:sp>
      <p:sp>
        <p:nvSpPr>
          <p:cNvPr id="6" name="TextBox 59">
            <a:extLst>
              <a:ext uri="{FF2B5EF4-FFF2-40B4-BE49-F238E27FC236}">
                <a16:creationId xmlns:a16="http://schemas.microsoft.com/office/drawing/2014/main" id="{3C8D3FE2-4CE7-8DD5-6E3A-0B8B30FCFB79}"/>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7" name="TextBox 59">
            <a:extLst>
              <a:ext uri="{FF2B5EF4-FFF2-40B4-BE49-F238E27FC236}">
                <a16:creationId xmlns:a16="http://schemas.microsoft.com/office/drawing/2014/main" id="{967D896D-CFE3-0A22-B1BB-C4D886279F02}"/>
              </a:ext>
            </a:extLst>
          </p:cNvPr>
          <p:cNvSpPr txBox="1"/>
          <p:nvPr/>
        </p:nvSpPr>
        <p:spPr>
          <a:xfrm>
            <a:off x="14888" y="381390"/>
            <a:ext cx="6077742" cy="769441"/>
          </a:xfrm>
          <a:prstGeom prst="rect">
            <a:avLst/>
          </a:prstGeom>
        </p:spPr>
        <p:txBody>
          <a:bodyPr wrap="square" lIns="0" tIns="0" rIns="0" bIns="0" rtlCol="0" anchor="t">
            <a:spAutoFit/>
          </a:bodyPr>
          <a:lstStyle/>
          <a:p>
            <a:pPr algn="ctr"/>
            <a:r>
              <a:rPr lang="en-US" sz="2500" b="1" dirty="0">
                <a:solidFill>
                  <a:srgbClr val="68604D"/>
                </a:solidFill>
                <a:latin typeface="Roboto Bold"/>
                <a:ea typeface="Roboto Bold"/>
                <a:cs typeface="Roboto Bold"/>
                <a:sym typeface="Roboto Bold"/>
              </a:rPr>
              <a:t>SISTEMATIKA PENYUSUNAN RENSTRA</a:t>
            </a:r>
          </a:p>
          <a:p>
            <a:pPr algn="ctr"/>
            <a:r>
              <a:rPr lang="en-US" sz="2500" b="1" dirty="0">
                <a:solidFill>
                  <a:srgbClr val="68604D"/>
                </a:solidFill>
                <a:latin typeface="Roboto Bold"/>
                <a:ea typeface="Roboto Bold"/>
                <a:cs typeface="Roboto Bold"/>
                <a:sym typeface="Roboto Bold"/>
              </a:rPr>
              <a:t>(INMENDAGRI NO 2 TAHUN 2025)</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807" y="1247792"/>
            <a:ext cx="5620802"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59">
            <a:extLst>
              <a:ext uri="{FF2B5EF4-FFF2-40B4-BE49-F238E27FC236}">
                <a16:creationId xmlns:a16="http://schemas.microsoft.com/office/drawing/2014/main" id="{F6DC1FDB-933C-7BEA-9738-F421E2FFBD5F}"/>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Tree>
    <p:extLst>
      <p:ext uri="{BB962C8B-B14F-4D97-AF65-F5344CB8AC3E}">
        <p14:creationId xmlns:p14="http://schemas.microsoft.com/office/powerpoint/2010/main" val="3456438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ADDA-BC46-CAFE-4D35-3D43CAE240C7}"/>
            </a:ext>
          </a:extLst>
        </p:cNvPr>
        <p:cNvGrpSpPr/>
        <p:nvPr/>
      </p:nvGrpSpPr>
      <p:grpSpPr>
        <a:xfrm>
          <a:off x="0" y="0"/>
          <a:ext cx="0" cy="0"/>
          <a:chOff x="0" y="0"/>
          <a:chExt cx="0" cy="0"/>
        </a:xfrm>
      </p:grpSpPr>
      <p:pic>
        <p:nvPicPr>
          <p:cNvPr id="91" name="Picture 90">
            <a:extLst>
              <a:ext uri="{FF2B5EF4-FFF2-40B4-BE49-F238E27FC236}">
                <a16:creationId xmlns:a16="http://schemas.microsoft.com/office/drawing/2014/main" id="{869F9B68-890F-54E1-F76A-7B8A707BF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257"/>
            <a:ext cx="12257231" cy="6859258"/>
          </a:xfrm>
          <a:prstGeom prst="rect">
            <a:avLst/>
          </a:prstGeom>
        </p:spPr>
      </p:pic>
      <p:sp>
        <p:nvSpPr>
          <p:cNvPr id="36" name="Rectangle 35">
            <a:extLst>
              <a:ext uri="{FF2B5EF4-FFF2-40B4-BE49-F238E27FC236}">
                <a16:creationId xmlns:a16="http://schemas.microsoft.com/office/drawing/2014/main" id="{EB2D8A02-EE15-D2DA-F0DB-5E62EBD99B7B}"/>
              </a:ext>
            </a:extLst>
          </p:cNvPr>
          <p:cNvSpPr/>
          <p:nvPr/>
        </p:nvSpPr>
        <p:spPr>
          <a:xfrm>
            <a:off x="1888363" y="340244"/>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chemeClr val="bg1"/>
                </a:solidFill>
                <a:effectLst/>
                <a:uLnTx/>
                <a:uFillTx/>
                <a:latin typeface="Arial Rounded MT Bold" panose="020F0704030504030204" pitchFamily="34" charset="0"/>
              </a:rPr>
              <a:t>NILAI SIS</a:t>
            </a:r>
            <a:endParaRPr kumimoji="0" lang="fi-FI" sz="2600" i="0" u="none" strike="noStrike" kern="1200" cap="none" spc="0" normalizeH="0" baseline="0" noProof="0" dirty="0">
              <a:ln>
                <a:noFill/>
              </a:ln>
              <a:solidFill>
                <a:schemeClr val="bg1"/>
              </a:solidFill>
              <a:effectLst/>
              <a:uLnTx/>
              <a:uFillTx/>
              <a:latin typeface="Arial Rounded MT Bold" panose="020F0704030504030204" pitchFamily="34" charset="0"/>
            </a:endParaRPr>
          </a:p>
        </p:txBody>
      </p:sp>
      <p:sp>
        <p:nvSpPr>
          <p:cNvPr id="6" name="TextBox 59">
            <a:extLst>
              <a:ext uri="{FF2B5EF4-FFF2-40B4-BE49-F238E27FC236}">
                <a16:creationId xmlns:a16="http://schemas.microsoft.com/office/drawing/2014/main" id="{3C8D3FE2-4CE7-8DD5-6E3A-0B8B30FCFB79}"/>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7" name="TextBox 59">
            <a:extLst>
              <a:ext uri="{FF2B5EF4-FFF2-40B4-BE49-F238E27FC236}">
                <a16:creationId xmlns:a16="http://schemas.microsoft.com/office/drawing/2014/main" id="{967D896D-CFE3-0A22-B1BB-C4D886279F02}"/>
              </a:ext>
            </a:extLst>
          </p:cNvPr>
          <p:cNvSpPr txBox="1"/>
          <p:nvPr/>
        </p:nvSpPr>
        <p:spPr>
          <a:xfrm>
            <a:off x="14888" y="381390"/>
            <a:ext cx="6077742" cy="769441"/>
          </a:xfrm>
          <a:prstGeom prst="rect">
            <a:avLst/>
          </a:prstGeom>
        </p:spPr>
        <p:txBody>
          <a:bodyPr wrap="square" lIns="0" tIns="0" rIns="0" bIns="0" rtlCol="0" anchor="t">
            <a:spAutoFit/>
          </a:bodyPr>
          <a:lstStyle/>
          <a:p>
            <a:pPr algn="ctr"/>
            <a:r>
              <a:rPr lang="en-US" sz="2500" b="1" dirty="0">
                <a:solidFill>
                  <a:srgbClr val="68604D"/>
                </a:solidFill>
                <a:latin typeface="Roboto Bold"/>
                <a:ea typeface="Roboto Bold"/>
                <a:cs typeface="Roboto Bold"/>
                <a:sym typeface="Roboto Bold"/>
              </a:rPr>
              <a:t>SISTEMATIKA PENYUSUNAN RENSTRA</a:t>
            </a:r>
          </a:p>
          <a:p>
            <a:pPr algn="ctr"/>
            <a:r>
              <a:rPr lang="en-US" sz="2500" b="1" dirty="0">
                <a:solidFill>
                  <a:srgbClr val="68604D"/>
                </a:solidFill>
                <a:latin typeface="Roboto Bold"/>
                <a:ea typeface="Roboto Bold"/>
                <a:cs typeface="Roboto Bold"/>
                <a:sym typeface="Roboto Bold"/>
              </a:rPr>
              <a:t>(INMENDAGRI NO 2 TAHUN 2025)</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292" y="1245636"/>
            <a:ext cx="75342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59">
            <a:extLst>
              <a:ext uri="{FF2B5EF4-FFF2-40B4-BE49-F238E27FC236}">
                <a16:creationId xmlns:a16="http://schemas.microsoft.com/office/drawing/2014/main" id="{9AE85601-FE4E-1EE9-E904-31F224976AF2}"/>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
        <p:nvSpPr>
          <p:cNvPr id="3" name="TextBox 2">
            <a:extLst>
              <a:ext uri="{FF2B5EF4-FFF2-40B4-BE49-F238E27FC236}">
                <a16:creationId xmlns:a16="http://schemas.microsoft.com/office/drawing/2014/main" id="{CF9DFEE8-75AE-1F9E-47DD-6873A7F815B6}"/>
              </a:ext>
            </a:extLst>
          </p:cNvPr>
          <p:cNvSpPr txBox="1"/>
          <p:nvPr/>
        </p:nvSpPr>
        <p:spPr>
          <a:xfrm>
            <a:off x="-40640" y="6458188"/>
            <a:ext cx="15220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a:solidFill>
                  <a:srgbClr val="68604D"/>
                </a:solidFill>
                <a:highlight>
                  <a:srgbClr val="FAB403"/>
                </a:highlight>
                <a:latin typeface="Aptos" panose="02110004020202020204"/>
              </a:rPr>
              <a:t>LANJUTAN 1</a:t>
            </a:r>
            <a:endParaRPr kumimoji="0" lang="en-ID" sz="1800" b="1" i="1" u="none" strike="noStrike" kern="1200" cap="none" spc="0" normalizeH="0" baseline="0" noProof="0" dirty="0">
              <a:ln>
                <a:noFill/>
              </a:ln>
              <a:solidFill>
                <a:srgbClr val="68604D"/>
              </a:solidFill>
              <a:effectLst/>
              <a:highlight>
                <a:srgbClr val="FAB403"/>
              </a:highlight>
              <a:uLnTx/>
              <a:uFillTx/>
              <a:latin typeface="Aptos" panose="02110004020202020204"/>
              <a:ea typeface="+mn-ea"/>
              <a:cs typeface="+mn-cs"/>
            </a:endParaRPr>
          </a:p>
        </p:txBody>
      </p:sp>
    </p:spTree>
    <p:extLst>
      <p:ext uri="{BB962C8B-B14F-4D97-AF65-F5344CB8AC3E}">
        <p14:creationId xmlns:p14="http://schemas.microsoft.com/office/powerpoint/2010/main" val="318173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ADDA-BC46-CAFE-4D35-3D43CAE240C7}"/>
            </a:ext>
          </a:extLst>
        </p:cNvPr>
        <p:cNvGrpSpPr/>
        <p:nvPr/>
      </p:nvGrpSpPr>
      <p:grpSpPr>
        <a:xfrm>
          <a:off x="0" y="0"/>
          <a:ext cx="0" cy="0"/>
          <a:chOff x="0" y="0"/>
          <a:chExt cx="0" cy="0"/>
        </a:xfrm>
      </p:grpSpPr>
      <p:pic>
        <p:nvPicPr>
          <p:cNvPr id="91" name="Picture 90">
            <a:extLst>
              <a:ext uri="{FF2B5EF4-FFF2-40B4-BE49-F238E27FC236}">
                <a16:creationId xmlns:a16="http://schemas.microsoft.com/office/drawing/2014/main" id="{869F9B68-890F-54E1-F76A-7B8A707BF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257"/>
            <a:ext cx="12257231" cy="6859258"/>
          </a:xfrm>
          <a:prstGeom prst="rect">
            <a:avLst/>
          </a:prstGeom>
        </p:spPr>
      </p:pic>
      <p:sp>
        <p:nvSpPr>
          <p:cNvPr id="36" name="Rectangle 35">
            <a:extLst>
              <a:ext uri="{FF2B5EF4-FFF2-40B4-BE49-F238E27FC236}">
                <a16:creationId xmlns:a16="http://schemas.microsoft.com/office/drawing/2014/main" id="{EB2D8A02-EE15-D2DA-F0DB-5E62EBD99B7B}"/>
              </a:ext>
            </a:extLst>
          </p:cNvPr>
          <p:cNvSpPr/>
          <p:nvPr/>
        </p:nvSpPr>
        <p:spPr>
          <a:xfrm>
            <a:off x="1888363" y="340244"/>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chemeClr val="bg1"/>
                </a:solidFill>
                <a:effectLst/>
                <a:uLnTx/>
                <a:uFillTx/>
                <a:latin typeface="Arial Rounded MT Bold" panose="020F0704030504030204" pitchFamily="34" charset="0"/>
              </a:rPr>
              <a:t>NILAI SIS</a:t>
            </a:r>
            <a:endParaRPr kumimoji="0" lang="fi-FI" sz="2600" i="0" u="none" strike="noStrike" kern="1200" cap="none" spc="0" normalizeH="0" baseline="0" noProof="0" dirty="0">
              <a:ln>
                <a:noFill/>
              </a:ln>
              <a:solidFill>
                <a:schemeClr val="bg1"/>
              </a:solidFill>
              <a:effectLst/>
              <a:uLnTx/>
              <a:uFillTx/>
              <a:latin typeface="Arial Rounded MT Bold" panose="020F0704030504030204" pitchFamily="34" charset="0"/>
            </a:endParaRPr>
          </a:p>
        </p:txBody>
      </p:sp>
      <p:sp>
        <p:nvSpPr>
          <p:cNvPr id="6" name="TextBox 59">
            <a:extLst>
              <a:ext uri="{FF2B5EF4-FFF2-40B4-BE49-F238E27FC236}">
                <a16:creationId xmlns:a16="http://schemas.microsoft.com/office/drawing/2014/main" id="{3C8D3FE2-4CE7-8DD5-6E3A-0B8B30FCFB79}"/>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7" name="TextBox 59">
            <a:extLst>
              <a:ext uri="{FF2B5EF4-FFF2-40B4-BE49-F238E27FC236}">
                <a16:creationId xmlns:a16="http://schemas.microsoft.com/office/drawing/2014/main" id="{967D896D-CFE3-0A22-B1BB-C4D886279F02}"/>
              </a:ext>
            </a:extLst>
          </p:cNvPr>
          <p:cNvSpPr txBox="1"/>
          <p:nvPr/>
        </p:nvSpPr>
        <p:spPr>
          <a:xfrm>
            <a:off x="14888" y="381390"/>
            <a:ext cx="6077742" cy="769441"/>
          </a:xfrm>
          <a:prstGeom prst="rect">
            <a:avLst/>
          </a:prstGeom>
        </p:spPr>
        <p:txBody>
          <a:bodyPr wrap="square" lIns="0" tIns="0" rIns="0" bIns="0" rtlCol="0" anchor="t">
            <a:spAutoFit/>
          </a:bodyPr>
          <a:lstStyle/>
          <a:p>
            <a:pPr algn="ctr"/>
            <a:r>
              <a:rPr lang="en-US" sz="2500" b="1" dirty="0">
                <a:solidFill>
                  <a:srgbClr val="68604D"/>
                </a:solidFill>
                <a:latin typeface="Roboto Bold"/>
                <a:ea typeface="Roboto Bold"/>
                <a:cs typeface="Roboto Bold"/>
                <a:sym typeface="Roboto Bold"/>
              </a:rPr>
              <a:t>SISTEMATIKA PENYUSUNAN RENSTRA</a:t>
            </a:r>
          </a:p>
          <a:p>
            <a:pPr algn="ctr"/>
            <a:r>
              <a:rPr lang="en-US" sz="2500" b="1" dirty="0">
                <a:solidFill>
                  <a:srgbClr val="68604D"/>
                </a:solidFill>
                <a:latin typeface="Roboto Bold"/>
                <a:ea typeface="Roboto Bold"/>
                <a:cs typeface="Roboto Bold"/>
                <a:sym typeface="Roboto Bold"/>
              </a:rPr>
              <a:t>(INMENDAGRI NO 2 TAHUN 2025)</a:t>
            </a:r>
          </a:p>
        </p:txBody>
      </p:sp>
      <p:sp>
        <p:nvSpPr>
          <p:cNvPr id="8" name="TextBox 7">
            <a:extLst>
              <a:ext uri="{FF2B5EF4-FFF2-40B4-BE49-F238E27FC236}">
                <a16:creationId xmlns:a16="http://schemas.microsoft.com/office/drawing/2014/main" id="{B0D4E6BA-C284-0578-6B45-E4A5FC04DC5B}"/>
              </a:ext>
            </a:extLst>
          </p:cNvPr>
          <p:cNvSpPr txBox="1"/>
          <p:nvPr/>
        </p:nvSpPr>
        <p:spPr>
          <a:xfrm>
            <a:off x="11542206" y="284867"/>
            <a:ext cx="4946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8604D"/>
                </a:solidFill>
                <a:effectLst/>
                <a:uLnTx/>
                <a:uFillTx/>
                <a:latin typeface="Aptos" panose="02110004020202020204"/>
                <a:ea typeface="+mn-ea"/>
                <a:cs typeface="+mn-cs"/>
              </a:rPr>
              <a:t>19</a:t>
            </a:r>
            <a:endParaRPr kumimoji="0" lang="en-ID" sz="1800" b="1" i="0" u="none" strike="noStrike" kern="1200" cap="none" spc="0" normalizeH="0" baseline="0" noProof="0" dirty="0">
              <a:ln>
                <a:noFill/>
              </a:ln>
              <a:solidFill>
                <a:srgbClr val="68604D"/>
              </a:solidFill>
              <a:effectLst/>
              <a:uLnTx/>
              <a:uFillTx/>
              <a:latin typeface="Aptos" panose="02110004020202020204"/>
              <a:ea typeface="+mn-ea"/>
              <a:cs typeface="+mn-cs"/>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25" y="1150831"/>
            <a:ext cx="6040182" cy="5458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627" b="1051"/>
          <a:stretch>
            <a:fillRect/>
          </a:stretch>
        </p:blipFill>
        <p:spPr bwMode="auto">
          <a:xfrm>
            <a:off x="6248334" y="340244"/>
            <a:ext cx="5788537" cy="658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59">
            <a:extLst>
              <a:ext uri="{FF2B5EF4-FFF2-40B4-BE49-F238E27FC236}">
                <a16:creationId xmlns:a16="http://schemas.microsoft.com/office/drawing/2014/main" id="{437B76E2-7DC4-D8D5-3F28-0FEBE7E17223}"/>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
        <p:nvSpPr>
          <p:cNvPr id="3" name="TextBox 2">
            <a:extLst>
              <a:ext uri="{FF2B5EF4-FFF2-40B4-BE49-F238E27FC236}">
                <a16:creationId xmlns:a16="http://schemas.microsoft.com/office/drawing/2014/main" id="{53DEFC26-2274-4A46-58EB-20B2D093DD93}"/>
              </a:ext>
            </a:extLst>
          </p:cNvPr>
          <p:cNvSpPr txBox="1"/>
          <p:nvPr/>
        </p:nvSpPr>
        <p:spPr>
          <a:xfrm>
            <a:off x="-40640" y="6427708"/>
            <a:ext cx="15220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a:solidFill>
                  <a:srgbClr val="68604D"/>
                </a:solidFill>
                <a:highlight>
                  <a:srgbClr val="FAB403"/>
                </a:highlight>
                <a:latin typeface="Aptos" panose="02110004020202020204"/>
              </a:rPr>
              <a:t>LANJUTAN 2</a:t>
            </a:r>
            <a:endParaRPr kumimoji="0" lang="en-ID" sz="1800" b="1" i="1" u="none" strike="noStrike" kern="1200" cap="none" spc="0" normalizeH="0" baseline="0" noProof="0" dirty="0">
              <a:ln>
                <a:noFill/>
              </a:ln>
              <a:solidFill>
                <a:srgbClr val="68604D"/>
              </a:solidFill>
              <a:effectLst/>
              <a:highlight>
                <a:srgbClr val="FAB403"/>
              </a:highlight>
              <a:uLnTx/>
              <a:uFillTx/>
              <a:latin typeface="Aptos" panose="02110004020202020204"/>
              <a:ea typeface="+mn-ea"/>
              <a:cs typeface="+mn-cs"/>
            </a:endParaRPr>
          </a:p>
        </p:txBody>
      </p:sp>
    </p:spTree>
    <p:extLst>
      <p:ext uri="{BB962C8B-B14F-4D97-AF65-F5344CB8AC3E}">
        <p14:creationId xmlns:p14="http://schemas.microsoft.com/office/powerpoint/2010/main" val="166099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ADDA-BC46-CAFE-4D35-3D43CAE240C7}"/>
            </a:ext>
          </a:extLst>
        </p:cNvPr>
        <p:cNvGrpSpPr/>
        <p:nvPr/>
      </p:nvGrpSpPr>
      <p:grpSpPr>
        <a:xfrm>
          <a:off x="0" y="0"/>
          <a:ext cx="0" cy="0"/>
          <a:chOff x="0" y="0"/>
          <a:chExt cx="0" cy="0"/>
        </a:xfrm>
      </p:grpSpPr>
      <p:pic>
        <p:nvPicPr>
          <p:cNvPr id="91" name="Picture 90">
            <a:extLst>
              <a:ext uri="{FF2B5EF4-FFF2-40B4-BE49-F238E27FC236}">
                <a16:creationId xmlns:a16="http://schemas.microsoft.com/office/drawing/2014/main" id="{869F9B68-890F-54E1-F76A-7B8A707BF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257"/>
            <a:ext cx="12257231" cy="6826940"/>
          </a:xfrm>
          <a:prstGeom prst="rect">
            <a:avLst/>
          </a:prstGeom>
        </p:spPr>
      </p:pic>
      <p:sp>
        <p:nvSpPr>
          <p:cNvPr id="36" name="Rectangle 35">
            <a:extLst>
              <a:ext uri="{FF2B5EF4-FFF2-40B4-BE49-F238E27FC236}">
                <a16:creationId xmlns:a16="http://schemas.microsoft.com/office/drawing/2014/main" id="{EB2D8A02-EE15-D2DA-F0DB-5E62EBD99B7B}"/>
              </a:ext>
            </a:extLst>
          </p:cNvPr>
          <p:cNvSpPr/>
          <p:nvPr/>
        </p:nvSpPr>
        <p:spPr>
          <a:xfrm>
            <a:off x="1888363" y="340244"/>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chemeClr val="bg1"/>
                </a:solidFill>
                <a:effectLst/>
                <a:uLnTx/>
                <a:uFillTx/>
                <a:latin typeface="Arial Rounded MT Bold" panose="020F0704030504030204" pitchFamily="34" charset="0"/>
              </a:rPr>
              <a:t>NILAI SIS</a:t>
            </a:r>
            <a:endParaRPr kumimoji="0" lang="fi-FI" sz="2600" i="0" u="none" strike="noStrike" kern="1200" cap="none" spc="0" normalizeH="0" baseline="0" noProof="0" dirty="0">
              <a:ln>
                <a:noFill/>
              </a:ln>
              <a:solidFill>
                <a:schemeClr val="bg1"/>
              </a:solidFill>
              <a:effectLst/>
              <a:uLnTx/>
              <a:uFillTx/>
              <a:latin typeface="Arial Rounded MT Bold" panose="020F0704030504030204" pitchFamily="34" charset="0"/>
            </a:endParaRPr>
          </a:p>
        </p:txBody>
      </p:sp>
      <p:sp>
        <p:nvSpPr>
          <p:cNvPr id="6" name="TextBox 59">
            <a:extLst>
              <a:ext uri="{FF2B5EF4-FFF2-40B4-BE49-F238E27FC236}">
                <a16:creationId xmlns:a16="http://schemas.microsoft.com/office/drawing/2014/main" id="{3C8D3FE2-4CE7-8DD5-6E3A-0B8B30FCFB79}"/>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7" name="TextBox 59">
            <a:extLst>
              <a:ext uri="{FF2B5EF4-FFF2-40B4-BE49-F238E27FC236}">
                <a16:creationId xmlns:a16="http://schemas.microsoft.com/office/drawing/2014/main" id="{967D896D-CFE3-0A22-B1BB-C4D886279F02}"/>
              </a:ext>
            </a:extLst>
          </p:cNvPr>
          <p:cNvSpPr txBox="1"/>
          <p:nvPr/>
        </p:nvSpPr>
        <p:spPr>
          <a:xfrm>
            <a:off x="14888" y="503310"/>
            <a:ext cx="6077742" cy="769441"/>
          </a:xfrm>
          <a:prstGeom prst="rect">
            <a:avLst/>
          </a:prstGeom>
        </p:spPr>
        <p:txBody>
          <a:bodyPr wrap="square" lIns="0" tIns="0" rIns="0" bIns="0" rtlCol="0" anchor="t">
            <a:spAutoFit/>
          </a:bodyPr>
          <a:lstStyle/>
          <a:p>
            <a:pPr algn="ctr"/>
            <a:r>
              <a:rPr lang="en-US" sz="2500" b="1" dirty="0">
                <a:solidFill>
                  <a:srgbClr val="68604D"/>
                </a:solidFill>
                <a:latin typeface="Roboto Bold"/>
                <a:ea typeface="Roboto Bold"/>
                <a:cs typeface="Roboto Bold"/>
                <a:sym typeface="Roboto Bold"/>
              </a:rPr>
              <a:t>SISTEMATIKA PENYUSUNAN RENSTRA</a:t>
            </a:r>
          </a:p>
          <a:p>
            <a:pPr algn="ctr"/>
            <a:r>
              <a:rPr lang="en-US" sz="2500" b="1" dirty="0">
                <a:solidFill>
                  <a:srgbClr val="68604D"/>
                </a:solidFill>
                <a:latin typeface="Roboto Bold"/>
                <a:ea typeface="Roboto Bold"/>
                <a:cs typeface="Roboto Bold"/>
                <a:sym typeface="Roboto Bold"/>
              </a:rPr>
              <a:t>(INMENDAGRI NO 2 TAHUN 2025)</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247" y="1455090"/>
            <a:ext cx="10086975"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59">
            <a:extLst>
              <a:ext uri="{FF2B5EF4-FFF2-40B4-BE49-F238E27FC236}">
                <a16:creationId xmlns:a16="http://schemas.microsoft.com/office/drawing/2014/main" id="{D0B3A0F2-D922-CDF3-6B68-A4A56291801D}"/>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
        <p:nvSpPr>
          <p:cNvPr id="3" name="TextBox 2">
            <a:extLst>
              <a:ext uri="{FF2B5EF4-FFF2-40B4-BE49-F238E27FC236}">
                <a16:creationId xmlns:a16="http://schemas.microsoft.com/office/drawing/2014/main" id="{6718989E-181F-DE54-7DD8-2739C63347ED}"/>
              </a:ext>
            </a:extLst>
          </p:cNvPr>
          <p:cNvSpPr txBox="1"/>
          <p:nvPr/>
        </p:nvSpPr>
        <p:spPr>
          <a:xfrm>
            <a:off x="-40640" y="6448028"/>
            <a:ext cx="15220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a:solidFill>
                  <a:srgbClr val="68604D"/>
                </a:solidFill>
                <a:highlight>
                  <a:srgbClr val="FAB403"/>
                </a:highlight>
                <a:latin typeface="Aptos" panose="02110004020202020204"/>
              </a:rPr>
              <a:t>LANJUTAN 3</a:t>
            </a:r>
            <a:endParaRPr kumimoji="0" lang="en-ID" sz="1800" b="1" i="1" u="none" strike="noStrike" kern="1200" cap="none" spc="0" normalizeH="0" baseline="0" noProof="0" dirty="0">
              <a:ln>
                <a:noFill/>
              </a:ln>
              <a:solidFill>
                <a:srgbClr val="68604D"/>
              </a:solidFill>
              <a:effectLst/>
              <a:highlight>
                <a:srgbClr val="FAB403"/>
              </a:highlight>
              <a:uLnTx/>
              <a:uFillTx/>
              <a:latin typeface="Aptos" panose="02110004020202020204"/>
              <a:ea typeface="+mn-ea"/>
              <a:cs typeface="+mn-cs"/>
            </a:endParaRPr>
          </a:p>
        </p:txBody>
      </p:sp>
    </p:spTree>
    <p:extLst>
      <p:ext uri="{BB962C8B-B14F-4D97-AF65-F5344CB8AC3E}">
        <p14:creationId xmlns:p14="http://schemas.microsoft.com/office/powerpoint/2010/main" val="3322270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62B5A3-6FCF-19A7-A4AB-F6CE9A774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258"/>
            <a:ext cx="12257231" cy="6859258"/>
          </a:xfrm>
          <a:prstGeom prst="rect">
            <a:avLst/>
          </a:prstGeom>
        </p:spPr>
      </p:pic>
      <p:sp>
        <p:nvSpPr>
          <p:cNvPr id="2" name="Title 1">
            <a:extLst>
              <a:ext uri="{FF2B5EF4-FFF2-40B4-BE49-F238E27FC236}">
                <a16:creationId xmlns:a16="http://schemas.microsoft.com/office/drawing/2014/main" id="{3C8B4739-6DEF-9EA6-830F-2677A3B3577E}"/>
              </a:ext>
            </a:extLst>
          </p:cNvPr>
          <p:cNvSpPr>
            <a:spLocks noGrp="1"/>
          </p:cNvSpPr>
          <p:nvPr>
            <p:ph type="title"/>
          </p:nvPr>
        </p:nvSpPr>
        <p:spPr>
          <a:xfrm>
            <a:off x="83891" y="1684344"/>
            <a:ext cx="2498903" cy="1784667"/>
          </a:xfrm>
        </p:spPr>
        <p:txBody>
          <a:bodyPr>
            <a:normAutofit/>
          </a:bodyPr>
          <a:lstStyle/>
          <a:p>
            <a:pPr algn="ctr"/>
            <a:r>
              <a:rPr lang="en-US" sz="2800" b="1" dirty="0">
                <a:solidFill>
                  <a:srgbClr val="68604D"/>
                </a:solidFill>
                <a:latin typeface="Montserrat" panose="00000500000000000000" pitchFamily="2" charset="0"/>
              </a:rPr>
              <a:t>HUBUNGAN</a:t>
            </a:r>
            <a:br>
              <a:rPr lang="en-US" sz="2800" b="1" dirty="0">
                <a:solidFill>
                  <a:srgbClr val="68604D"/>
                </a:solidFill>
                <a:latin typeface="Montserrat" panose="00000500000000000000" pitchFamily="2" charset="0"/>
              </a:rPr>
            </a:br>
            <a:r>
              <a:rPr lang="en-US" sz="2800" b="1" dirty="0">
                <a:solidFill>
                  <a:srgbClr val="68604D"/>
                </a:solidFill>
                <a:latin typeface="Montserrat" panose="00000500000000000000" pitchFamily="2" charset="0"/>
              </a:rPr>
              <a:t>ANTAR</a:t>
            </a:r>
            <a:br>
              <a:rPr lang="en-US" sz="2800" b="1" dirty="0">
                <a:solidFill>
                  <a:srgbClr val="68604D"/>
                </a:solidFill>
                <a:latin typeface="Montserrat" panose="00000500000000000000" pitchFamily="2" charset="0"/>
              </a:rPr>
            </a:br>
            <a:r>
              <a:rPr lang="en-US" sz="2800" b="1" dirty="0">
                <a:solidFill>
                  <a:srgbClr val="68604D"/>
                </a:solidFill>
                <a:latin typeface="Montserrat" panose="00000500000000000000" pitchFamily="2" charset="0"/>
              </a:rPr>
              <a:t>DOKUMEN</a:t>
            </a:r>
            <a:endParaRPr lang="en-ID" sz="2800" dirty="0">
              <a:solidFill>
                <a:srgbClr val="68604D"/>
              </a:solidFill>
            </a:endParaRPr>
          </a:p>
        </p:txBody>
      </p:sp>
      <p:sp>
        <p:nvSpPr>
          <p:cNvPr id="4" name="TextBox 59">
            <a:extLst>
              <a:ext uri="{FF2B5EF4-FFF2-40B4-BE49-F238E27FC236}">
                <a16:creationId xmlns:a16="http://schemas.microsoft.com/office/drawing/2014/main" id="{046ED294-DC46-0128-B51C-EB00FA4A71EA}"/>
              </a:ext>
            </a:extLst>
          </p:cNvPr>
          <p:cNvSpPr txBox="1"/>
          <p:nvPr/>
        </p:nvSpPr>
        <p:spPr>
          <a:xfrm>
            <a:off x="4975733" y="91300"/>
            <a:ext cx="7250625" cy="369332"/>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5" name="TextBox 59">
            <a:extLst>
              <a:ext uri="{FF2B5EF4-FFF2-40B4-BE49-F238E27FC236}">
                <a16:creationId xmlns:a16="http://schemas.microsoft.com/office/drawing/2014/main" id="{F6DC1FDB-933C-7BEA-9738-F421E2FFBD5F}"/>
              </a:ext>
            </a:extLst>
          </p:cNvPr>
          <p:cNvSpPr txBox="1"/>
          <p:nvPr/>
        </p:nvSpPr>
        <p:spPr>
          <a:xfrm>
            <a:off x="-21605" y="41649"/>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pic>
        <p:nvPicPr>
          <p:cNvPr id="12" name="Picture 11">
            <a:extLst>
              <a:ext uri="{FF2B5EF4-FFF2-40B4-BE49-F238E27FC236}">
                <a16:creationId xmlns:a16="http://schemas.microsoft.com/office/drawing/2014/main" id="{D7409354-DFBC-5165-7812-6C3A990344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5291" y="699277"/>
            <a:ext cx="9521538" cy="4898883"/>
          </a:xfrm>
          <a:prstGeom prst="rect">
            <a:avLst/>
          </a:prstGeom>
          <a:noFill/>
        </p:spPr>
      </p:pic>
    </p:spTree>
    <p:extLst>
      <p:ext uri="{BB962C8B-B14F-4D97-AF65-F5344CB8AC3E}">
        <p14:creationId xmlns:p14="http://schemas.microsoft.com/office/powerpoint/2010/main" val="2571239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ADDA-BC46-CAFE-4D35-3D43CAE240C7}"/>
            </a:ext>
          </a:extLst>
        </p:cNvPr>
        <p:cNvGrpSpPr/>
        <p:nvPr/>
      </p:nvGrpSpPr>
      <p:grpSpPr>
        <a:xfrm>
          <a:off x="0" y="0"/>
          <a:ext cx="0" cy="0"/>
          <a:chOff x="0" y="0"/>
          <a:chExt cx="0" cy="0"/>
        </a:xfrm>
      </p:grpSpPr>
      <p:pic>
        <p:nvPicPr>
          <p:cNvPr id="91" name="Picture 90">
            <a:extLst>
              <a:ext uri="{FF2B5EF4-FFF2-40B4-BE49-F238E27FC236}">
                <a16:creationId xmlns:a16="http://schemas.microsoft.com/office/drawing/2014/main" id="{869F9B68-890F-54E1-F76A-7B8A707BF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257"/>
            <a:ext cx="12257231" cy="6859258"/>
          </a:xfrm>
          <a:prstGeom prst="rect">
            <a:avLst/>
          </a:prstGeom>
        </p:spPr>
      </p:pic>
      <p:sp>
        <p:nvSpPr>
          <p:cNvPr id="36" name="Rectangle 35">
            <a:extLst>
              <a:ext uri="{FF2B5EF4-FFF2-40B4-BE49-F238E27FC236}">
                <a16:creationId xmlns:a16="http://schemas.microsoft.com/office/drawing/2014/main" id="{EB2D8A02-EE15-D2DA-F0DB-5E62EBD99B7B}"/>
              </a:ext>
            </a:extLst>
          </p:cNvPr>
          <p:cNvSpPr/>
          <p:nvPr/>
        </p:nvSpPr>
        <p:spPr>
          <a:xfrm>
            <a:off x="1888363" y="340244"/>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chemeClr val="bg1"/>
                </a:solidFill>
                <a:effectLst/>
                <a:uLnTx/>
                <a:uFillTx/>
                <a:latin typeface="Arial Rounded MT Bold" panose="020F0704030504030204" pitchFamily="34" charset="0"/>
              </a:rPr>
              <a:t>NILAI SIS</a:t>
            </a:r>
            <a:endParaRPr kumimoji="0" lang="fi-FI" sz="2600" i="0" u="none" strike="noStrike" kern="1200" cap="none" spc="0" normalizeH="0" baseline="0" noProof="0" dirty="0">
              <a:ln>
                <a:noFill/>
              </a:ln>
              <a:solidFill>
                <a:schemeClr val="bg1"/>
              </a:solidFill>
              <a:effectLst/>
              <a:uLnTx/>
              <a:uFillTx/>
              <a:latin typeface="Arial Rounded MT Bold" panose="020F0704030504030204" pitchFamily="34" charset="0"/>
            </a:endParaRPr>
          </a:p>
        </p:txBody>
      </p:sp>
      <p:sp>
        <p:nvSpPr>
          <p:cNvPr id="6" name="TextBox 59">
            <a:extLst>
              <a:ext uri="{FF2B5EF4-FFF2-40B4-BE49-F238E27FC236}">
                <a16:creationId xmlns:a16="http://schemas.microsoft.com/office/drawing/2014/main" id="{3C8D3FE2-4CE7-8DD5-6E3A-0B8B30FCFB79}"/>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7" name="TextBox 59">
            <a:extLst>
              <a:ext uri="{FF2B5EF4-FFF2-40B4-BE49-F238E27FC236}">
                <a16:creationId xmlns:a16="http://schemas.microsoft.com/office/drawing/2014/main" id="{967D896D-CFE3-0A22-B1BB-C4D886279F02}"/>
              </a:ext>
            </a:extLst>
          </p:cNvPr>
          <p:cNvSpPr txBox="1"/>
          <p:nvPr/>
        </p:nvSpPr>
        <p:spPr>
          <a:xfrm>
            <a:off x="14888" y="381390"/>
            <a:ext cx="6077742" cy="769441"/>
          </a:xfrm>
          <a:prstGeom prst="rect">
            <a:avLst/>
          </a:prstGeom>
        </p:spPr>
        <p:txBody>
          <a:bodyPr wrap="square" lIns="0" tIns="0" rIns="0" bIns="0" rtlCol="0" anchor="t">
            <a:spAutoFit/>
          </a:bodyPr>
          <a:lstStyle/>
          <a:p>
            <a:pPr algn="ctr"/>
            <a:r>
              <a:rPr lang="en-US" sz="2500" b="1" dirty="0">
                <a:solidFill>
                  <a:srgbClr val="68604D"/>
                </a:solidFill>
                <a:latin typeface="Roboto Bold"/>
                <a:ea typeface="Roboto Bold"/>
                <a:cs typeface="Roboto Bold"/>
                <a:sym typeface="Roboto Bold"/>
              </a:rPr>
              <a:t>SISTEMATIKA PENYUSUNAN RENSTRA</a:t>
            </a:r>
          </a:p>
          <a:p>
            <a:pPr algn="ctr"/>
            <a:r>
              <a:rPr lang="en-US" sz="2500" b="1" dirty="0">
                <a:solidFill>
                  <a:srgbClr val="68604D"/>
                </a:solidFill>
                <a:latin typeface="Roboto Bold"/>
                <a:ea typeface="Roboto Bold"/>
                <a:cs typeface="Roboto Bold"/>
                <a:sym typeface="Roboto Bold"/>
              </a:rPr>
              <a:t>(INMENDAGRI NO 2 TAHUN 2025)</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73" y="1155950"/>
            <a:ext cx="5122507" cy="578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695" b="1615"/>
          <a:stretch>
            <a:fillRect/>
          </a:stretch>
        </p:blipFill>
        <p:spPr bwMode="auto">
          <a:xfrm>
            <a:off x="6185968" y="340244"/>
            <a:ext cx="4964113" cy="6407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59">
            <a:extLst>
              <a:ext uri="{FF2B5EF4-FFF2-40B4-BE49-F238E27FC236}">
                <a16:creationId xmlns:a16="http://schemas.microsoft.com/office/drawing/2014/main" id="{861E564A-DEB7-2FB6-2A4B-7A6D8CDD56FE}"/>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
        <p:nvSpPr>
          <p:cNvPr id="3" name="TextBox 2">
            <a:extLst>
              <a:ext uri="{FF2B5EF4-FFF2-40B4-BE49-F238E27FC236}">
                <a16:creationId xmlns:a16="http://schemas.microsoft.com/office/drawing/2014/main" id="{E89167C2-DBD3-996C-EEB1-8B447FD089B4}"/>
              </a:ext>
            </a:extLst>
          </p:cNvPr>
          <p:cNvSpPr txBox="1"/>
          <p:nvPr/>
        </p:nvSpPr>
        <p:spPr>
          <a:xfrm>
            <a:off x="-40640" y="6491229"/>
            <a:ext cx="15220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a:solidFill>
                  <a:srgbClr val="68604D"/>
                </a:solidFill>
                <a:highlight>
                  <a:srgbClr val="FAB403"/>
                </a:highlight>
                <a:latin typeface="Aptos" panose="02110004020202020204"/>
              </a:rPr>
              <a:t>LANJUTAN 4</a:t>
            </a:r>
            <a:endParaRPr kumimoji="0" lang="en-ID" sz="1800" b="1" i="1" u="none" strike="noStrike" kern="1200" cap="none" spc="0" normalizeH="0" baseline="0" noProof="0" dirty="0">
              <a:ln>
                <a:noFill/>
              </a:ln>
              <a:solidFill>
                <a:srgbClr val="68604D"/>
              </a:solidFill>
              <a:effectLst/>
              <a:highlight>
                <a:srgbClr val="FAB403"/>
              </a:highlight>
              <a:uLnTx/>
              <a:uFillTx/>
              <a:latin typeface="Aptos" panose="02110004020202020204"/>
              <a:ea typeface="+mn-ea"/>
              <a:cs typeface="+mn-cs"/>
            </a:endParaRPr>
          </a:p>
        </p:txBody>
      </p:sp>
    </p:spTree>
    <p:extLst>
      <p:ext uri="{BB962C8B-B14F-4D97-AF65-F5344CB8AC3E}">
        <p14:creationId xmlns:p14="http://schemas.microsoft.com/office/powerpoint/2010/main" val="569184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ADDA-BC46-CAFE-4D35-3D43CAE240C7}"/>
            </a:ext>
          </a:extLst>
        </p:cNvPr>
        <p:cNvGrpSpPr/>
        <p:nvPr/>
      </p:nvGrpSpPr>
      <p:grpSpPr>
        <a:xfrm>
          <a:off x="0" y="0"/>
          <a:ext cx="0" cy="0"/>
          <a:chOff x="0" y="0"/>
          <a:chExt cx="0" cy="0"/>
        </a:xfrm>
      </p:grpSpPr>
      <p:pic>
        <p:nvPicPr>
          <p:cNvPr id="91" name="Picture 90">
            <a:extLst>
              <a:ext uri="{FF2B5EF4-FFF2-40B4-BE49-F238E27FC236}">
                <a16:creationId xmlns:a16="http://schemas.microsoft.com/office/drawing/2014/main" id="{869F9B68-890F-54E1-F76A-7B8A707BF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257"/>
            <a:ext cx="12257231" cy="6826940"/>
          </a:xfrm>
          <a:prstGeom prst="rect">
            <a:avLst/>
          </a:prstGeom>
        </p:spPr>
      </p:pic>
      <p:sp>
        <p:nvSpPr>
          <p:cNvPr id="36" name="Rectangle 35">
            <a:extLst>
              <a:ext uri="{FF2B5EF4-FFF2-40B4-BE49-F238E27FC236}">
                <a16:creationId xmlns:a16="http://schemas.microsoft.com/office/drawing/2014/main" id="{EB2D8A02-EE15-D2DA-F0DB-5E62EBD99B7B}"/>
              </a:ext>
            </a:extLst>
          </p:cNvPr>
          <p:cNvSpPr/>
          <p:nvPr/>
        </p:nvSpPr>
        <p:spPr>
          <a:xfrm>
            <a:off x="1888363" y="340244"/>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chemeClr val="bg1"/>
                </a:solidFill>
                <a:effectLst/>
                <a:uLnTx/>
                <a:uFillTx/>
                <a:latin typeface="Arial Rounded MT Bold" panose="020F0704030504030204" pitchFamily="34" charset="0"/>
              </a:rPr>
              <a:t>NILAI SIS</a:t>
            </a:r>
            <a:endParaRPr kumimoji="0" lang="fi-FI" sz="2600" i="0" u="none" strike="noStrike" kern="1200" cap="none" spc="0" normalizeH="0" baseline="0" noProof="0" dirty="0">
              <a:ln>
                <a:noFill/>
              </a:ln>
              <a:solidFill>
                <a:schemeClr val="bg1"/>
              </a:solidFill>
              <a:effectLst/>
              <a:uLnTx/>
              <a:uFillTx/>
              <a:latin typeface="Arial Rounded MT Bold" panose="020F0704030504030204" pitchFamily="34" charset="0"/>
            </a:endParaRPr>
          </a:p>
        </p:txBody>
      </p:sp>
      <p:sp>
        <p:nvSpPr>
          <p:cNvPr id="6" name="TextBox 59">
            <a:extLst>
              <a:ext uri="{FF2B5EF4-FFF2-40B4-BE49-F238E27FC236}">
                <a16:creationId xmlns:a16="http://schemas.microsoft.com/office/drawing/2014/main" id="{3C8D3FE2-4CE7-8DD5-6E3A-0B8B30FCFB79}"/>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7" name="TextBox 59">
            <a:extLst>
              <a:ext uri="{FF2B5EF4-FFF2-40B4-BE49-F238E27FC236}">
                <a16:creationId xmlns:a16="http://schemas.microsoft.com/office/drawing/2014/main" id="{967D896D-CFE3-0A22-B1BB-C4D886279F02}"/>
              </a:ext>
            </a:extLst>
          </p:cNvPr>
          <p:cNvSpPr txBox="1"/>
          <p:nvPr/>
        </p:nvSpPr>
        <p:spPr>
          <a:xfrm>
            <a:off x="14888" y="381390"/>
            <a:ext cx="5308952" cy="615553"/>
          </a:xfrm>
          <a:prstGeom prst="rect">
            <a:avLst/>
          </a:prstGeom>
        </p:spPr>
        <p:txBody>
          <a:bodyPr wrap="square" lIns="0" tIns="0" rIns="0" bIns="0" rtlCol="0" anchor="t">
            <a:spAutoFit/>
          </a:bodyPr>
          <a:lstStyle/>
          <a:p>
            <a:pPr algn="ctr"/>
            <a:r>
              <a:rPr lang="en-US" sz="2000" b="1" dirty="0">
                <a:solidFill>
                  <a:srgbClr val="68604D"/>
                </a:solidFill>
                <a:latin typeface="Roboto Bold"/>
                <a:ea typeface="Roboto Bold"/>
                <a:cs typeface="Roboto Bold"/>
                <a:sym typeface="Roboto Bold"/>
              </a:rPr>
              <a:t>SISTEMATIKA PENYUSUNAN RENSTRA</a:t>
            </a:r>
          </a:p>
          <a:p>
            <a:pPr algn="ctr"/>
            <a:r>
              <a:rPr lang="en-US" sz="2000" b="1" dirty="0">
                <a:solidFill>
                  <a:srgbClr val="68604D"/>
                </a:solidFill>
                <a:latin typeface="Roboto Bold"/>
                <a:ea typeface="Roboto Bold"/>
                <a:cs typeface="Roboto Bold"/>
                <a:sym typeface="Roboto Bold"/>
              </a:rPr>
              <a:t>(INMENDAGRI NO 2 TAHUN 2025)</a:t>
            </a:r>
          </a:p>
        </p:txBody>
      </p:sp>
      <p:sp>
        <p:nvSpPr>
          <p:cNvPr id="8" name="TextBox 7">
            <a:extLst>
              <a:ext uri="{FF2B5EF4-FFF2-40B4-BE49-F238E27FC236}">
                <a16:creationId xmlns:a16="http://schemas.microsoft.com/office/drawing/2014/main" id="{B0D4E6BA-C284-0578-6B45-E4A5FC04DC5B}"/>
              </a:ext>
            </a:extLst>
          </p:cNvPr>
          <p:cNvSpPr txBox="1"/>
          <p:nvPr/>
        </p:nvSpPr>
        <p:spPr>
          <a:xfrm>
            <a:off x="11542206" y="284867"/>
            <a:ext cx="4946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8604D"/>
                </a:solidFill>
                <a:effectLst/>
                <a:uLnTx/>
                <a:uFillTx/>
                <a:latin typeface="Aptos" panose="02110004020202020204"/>
                <a:ea typeface="+mn-ea"/>
                <a:cs typeface="+mn-cs"/>
              </a:rPr>
              <a:t>19</a:t>
            </a:r>
            <a:endParaRPr kumimoji="0" lang="en-ID" sz="1800" b="1" i="0" u="none" strike="noStrike" kern="1200" cap="none" spc="0" normalizeH="0" baseline="0" noProof="0" dirty="0">
              <a:ln>
                <a:noFill/>
              </a:ln>
              <a:solidFill>
                <a:srgbClr val="68604D"/>
              </a:solidFill>
              <a:effectLst/>
              <a:uLnTx/>
              <a:uFillTx/>
              <a:latin typeface="Aptos" panose="02110004020202020204"/>
              <a:ea typeface="+mn-ea"/>
              <a:cs typeface="+mn-cs"/>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75" y="996943"/>
            <a:ext cx="5016078" cy="544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2053" y="350934"/>
            <a:ext cx="6914817" cy="3967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3786" y="4392645"/>
            <a:ext cx="6843085" cy="2500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59">
            <a:extLst>
              <a:ext uri="{FF2B5EF4-FFF2-40B4-BE49-F238E27FC236}">
                <a16:creationId xmlns:a16="http://schemas.microsoft.com/office/drawing/2014/main" id="{25EBBA13-DB99-503B-BC6D-59C17235A016}"/>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
        <p:nvSpPr>
          <p:cNvPr id="3" name="TextBox 2">
            <a:extLst>
              <a:ext uri="{FF2B5EF4-FFF2-40B4-BE49-F238E27FC236}">
                <a16:creationId xmlns:a16="http://schemas.microsoft.com/office/drawing/2014/main" id="{689D0625-EFCE-4293-B2F0-726DBB51585A}"/>
              </a:ext>
            </a:extLst>
          </p:cNvPr>
          <p:cNvSpPr txBox="1"/>
          <p:nvPr/>
        </p:nvSpPr>
        <p:spPr>
          <a:xfrm>
            <a:off x="-40640" y="6437868"/>
            <a:ext cx="15220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a:solidFill>
                  <a:srgbClr val="68604D"/>
                </a:solidFill>
                <a:highlight>
                  <a:srgbClr val="FAB403"/>
                </a:highlight>
                <a:latin typeface="Aptos" panose="02110004020202020204"/>
              </a:rPr>
              <a:t>LANJUTAN 5</a:t>
            </a:r>
            <a:endParaRPr kumimoji="0" lang="en-ID" sz="1800" b="1" i="1" u="none" strike="noStrike" kern="1200" cap="none" spc="0" normalizeH="0" baseline="0" noProof="0" dirty="0">
              <a:ln>
                <a:noFill/>
              </a:ln>
              <a:solidFill>
                <a:srgbClr val="68604D"/>
              </a:solidFill>
              <a:effectLst/>
              <a:highlight>
                <a:srgbClr val="FAB403"/>
              </a:highlight>
              <a:uLnTx/>
              <a:uFillTx/>
              <a:latin typeface="Aptos" panose="02110004020202020204"/>
              <a:ea typeface="+mn-ea"/>
              <a:cs typeface="+mn-cs"/>
            </a:endParaRPr>
          </a:p>
        </p:txBody>
      </p:sp>
    </p:spTree>
    <p:extLst>
      <p:ext uri="{BB962C8B-B14F-4D97-AF65-F5344CB8AC3E}">
        <p14:creationId xmlns:p14="http://schemas.microsoft.com/office/powerpoint/2010/main" val="1506764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ADDA-BC46-CAFE-4D35-3D43CAE240C7}"/>
            </a:ext>
          </a:extLst>
        </p:cNvPr>
        <p:cNvGrpSpPr/>
        <p:nvPr/>
      </p:nvGrpSpPr>
      <p:grpSpPr>
        <a:xfrm>
          <a:off x="0" y="0"/>
          <a:ext cx="0" cy="0"/>
          <a:chOff x="0" y="0"/>
          <a:chExt cx="0" cy="0"/>
        </a:xfrm>
      </p:grpSpPr>
      <p:pic>
        <p:nvPicPr>
          <p:cNvPr id="91" name="Picture 90">
            <a:extLst>
              <a:ext uri="{FF2B5EF4-FFF2-40B4-BE49-F238E27FC236}">
                <a16:creationId xmlns:a16="http://schemas.microsoft.com/office/drawing/2014/main" id="{869F9B68-890F-54E1-F76A-7B8A707BF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257"/>
            <a:ext cx="12257231" cy="6826940"/>
          </a:xfrm>
          <a:prstGeom prst="rect">
            <a:avLst/>
          </a:prstGeom>
        </p:spPr>
      </p:pic>
      <p:sp>
        <p:nvSpPr>
          <p:cNvPr id="36" name="Rectangle 35">
            <a:extLst>
              <a:ext uri="{FF2B5EF4-FFF2-40B4-BE49-F238E27FC236}">
                <a16:creationId xmlns:a16="http://schemas.microsoft.com/office/drawing/2014/main" id="{EB2D8A02-EE15-D2DA-F0DB-5E62EBD99B7B}"/>
              </a:ext>
            </a:extLst>
          </p:cNvPr>
          <p:cNvSpPr/>
          <p:nvPr/>
        </p:nvSpPr>
        <p:spPr>
          <a:xfrm>
            <a:off x="1888363" y="340244"/>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chemeClr val="bg1"/>
                </a:solidFill>
                <a:effectLst/>
                <a:uLnTx/>
                <a:uFillTx/>
                <a:latin typeface="Arial Rounded MT Bold" panose="020F0704030504030204" pitchFamily="34" charset="0"/>
              </a:rPr>
              <a:t>NILAI SIS</a:t>
            </a:r>
            <a:endParaRPr kumimoji="0" lang="fi-FI" sz="2600" i="0" u="none" strike="noStrike" kern="1200" cap="none" spc="0" normalizeH="0" baseline="0" noProof="0" dirty="0">
              <a:ln>
                <a:noFill/>
              </a:ln>
              <a:solidFill>
                <a:schemeClr val="bg1"/>
              </a:solidFill>
              <a:effectLst/>
              <a:uLnTx/>
              <a:uFillTx/>
              <a:latin typeface="Arial Rounded MT Bold" panose="020F0704030504030204" pitchFamily="34" charset="0"/>
            </a:endParaRPr>
          </a:p>
        </p:txBody>
      </p:sp>
      <p:sp>
        <p:nvSpPr>
          <p:cNvPr id="6" name="TextBox 59">
            <a:extLst>
              <a:ext uri="{FF2B5EF4-FFF2-40B4-BE49-F238E27FC236}">
                <a16:creationId xmlns:a16="http://schemas.microsoft.com/office/drawing/2014/main" id="{3C8D3FE2-4CE7-8DD5-6E3A-0B8B30FCFB79}"/>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7" name="TextBox 59">
            <a:extLst>
              <a:ext uri="{FF2B5EF4-FFF2-40B4-BE49-F238E27FC236}">
                <a16:creationId xmlns:a16="http://schemas.microsoft.com/office/drawing/2014/main" id="{967D896D-CFE3-0A22-B1BB-C4D886279F02}"/>
              </a:ext>
            </a:extLst>
          </p:cNvPr>
          <p:cNvSpPr txBox="1"/>
          <p:nvPr/>
        </p:nvSpPr>
        <p:spPr>
          <a:xfrm>
            <a:off x="14888" y="594750"/>
            <a:ext cx="6077742" cy="615553"/>
          </a:xfrm>
          <a:prstGeom prst="rect">
            <a:avLst/>
          </a:prstGeom>
        </p:spPr>
        <p:txBody>
          <a:bodyPr wrap="square" lIns="0" tIns="0" rIns="0" bIns="0" rtlCol="0" anchor="t">
            <a:spAutoFit/>
          </a:bodyPr>
          <a:lstStyle/>
          <a:p>
            <a:pPr algn="ctr"/>
            <a:r>
              <a:rPr lang="en-US" sz="2000" b="1" dirty="0">
                <a:solidFill>
                  <a:srgbClr val="68604D"/>
                </a:solidFill>
                <a:latin typeface="Roboto Bold"/>
                <a:ea typeface="Roboto Bold"/>
                <a:cs typeface="Roboto Bold"/>
                <a:sym typeface="Roboto Bold"/>
              </a:rPr>
              <a:t>SISTEMATIKA PENYUSUNAN RENSTRA</a:t>
            </a:r>
          </a:p>
          <a:p>
            <a:pPr algn="ctr"/>
            <a:r>
              <a:rPr lang="en-US" sz="2000" b="1" dirty="0">
                <a:solidFill>
                  <a:srgbClr val="68604D"/>
                </a:solidFill>
                <a:latin typeface="Roboto Bold"/>
                <a:ea typeface="Roboto Bold"/>
                <a:cs typeface="Roboto Bold"/>
                <a:sym typeface="Roboto Bold"/>
              </a:rPr>
              <a:t>(INMENDAGRI NO 2 TAHUN 2025)</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34" y="1513892"/>
            <a:ext cx="1001077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59">
            <a:extLst>
              <a:ext uri="{FF2B5EF4-FFF2-40B4-BE49-F238E27FC236}">
                <a16:creationId xmlns:a16="http://schemas.microsoft.com/office/drawing/2014/main" id="{E5758A1B-77F0-E0D9-8E2F-6171C96C3026}"/>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
        <p:nvSpPr>
          <p:cNvPr id="3" name="TextBox 2">
            <a:extLst>
              <a:ext uri="{FF2B5EF4-FFF2-40B4-BE49-F238E27FC236}">
                <a16:creationId xmlns:a16="http://schemas.microsoft.com/office/drawing/2014/main" id="{5DEBE9D9-045E-4F80-7A1C-6025994523B9}"/>
              </a:ext>
            </a:extLst>
          </p:cNvPr>
          <p:cNvSpPr txBox="1"/>
          <p:nvPr/>
        </p:nvSpPr>
        <p:spPr>
          <a:xfrm>
            <a:off x="-40640" y="6376908"/>
            <a:ext cx="15220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a:solidFill>
                  <a:srgbClr val="68604D"/>
                </a:solidFill>
                <a:highlight>
                  <a:srgbClr val="FAB403"/>
                </a:highlight>
                <a:latin typeface="Aptos" panose="02110004020202020204"/>
              </a:rPr>
              <a:t>LANJUTAN 6</a:t>
            </a:r>
            <a:endParaRPr kumimoji="0" lang="en-ID" sz="1800" b="1" i="1" u="none" strike="noStrike" kern="1200" cap="none" spc="0" normalizeH="0" baseline="0" noProof="0" dirty="0">
              <a:ln>
                <a:noFill/>
              </a:ln>
              <a:solidFill>
                <a:srgbClr val="68604D"/>
              </a:solidFill>
              <a:effectLst/>
              <a:highlight>
                <a:srgbClr val="FAB403"/>
              </a:highlight>
              <a:uLnTx/>
              <a:uFillTx/>
              <a:latin typeface="Aptos" panose="02110004020202020204"/>
              <a:ea typeface="+mn-ea"/>
              <a:cs typeface="+mn-cs"/>
            </a:endParaRPr>
          </a:p>
        </p:txBody>
      </p:sp>
    </p:spTree>
    <p:extLst>
      <p:ext uri="{BB962C8B-B14F-4D97-AF65-F5344CB8AC3E}">
        <p14:creationId xmlns:p14="http://schemas.microsoft.com/office/powerpoint/2010/main" val="4042019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ADDA-BC46-CAFE-4D35-3D43CAE240C7}"/>
            </a:ext>
          </a:extLst>
        </p:cNvPr>
        <p:cNvGrpSpPr/>
        <p:nvPr/>
      </p:nvGrpSpPr>
      <p:grpSpPr>
        <a:xfrm>
          <a:off x="0" y="0"/>
          <a:ext cx="0" cy="0"/>
          <a:chOff x="0" y="0"/>
          <a:chExt cx="0" cy="0"/>
        </a:xfrm>
      </p:grpSpPr>
      <p:pic>
        <p:nvPicPr>
          <p:cNvPr id="91" name="Picture 90">
            <a:extLst>
              <a:ext uri="{FF2B5EF4-FFF2-40B4-BE49-F238E27FC236}">
                <a16:creationId xmlns:a16="http://schemas.microsoft.com/office/drawing/2014/main" id="{869F9B68-890F-54E1-F76A-7B8A707BF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499"/>
            <a:ext cx="12257231" cy="6871181"/>
          </a:xfrm>
          <a:prstGeom prst="rect">
            <a:avLst/>
          </a:prstGeom>
        </p:spPr>
      </p:pic>
      <p:sp>
        <p:nvSpPr>
          <p:cNvPr id="36" name="Rectangle 35">
            <a:extLst>
              <a:ext uri="{FF2B5EF4-FFF2-40B4-BE49-F238E27FC236}">
                <a16:creationId xmlns:a16="http://schemas.microsoft.com/office/drawing/2014/main" id="{EB2D8A02-EE15-D2DA-F0DB-5E62EBD99B7B}"/>
              </a:ext>
            </a:extLst>
          </p:cNvPr>
          <p:cNvSpPr/>
          <p:nvPr/>
        </p:nvSpPr>
        <p:spPr>
          <a:xfrm>
            <a:off x="1888363" y="340244"/>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chemeClr val="bg1"/>
                </a:solidFill>
                <a:effectLst/>
                <a:uLnTx/>
                <a:uFillTx/>
                <a:latin typeface="Arial Rounded MT Bold" panose="020F0704030504030204" pitchFamily="34" charset="0"/>
              </a:rPr>
              <a:t>NILAI SIS</a:t>
            </a:r>
            <a:endParaRPr kumimoji="0" lang="fi-FI" sz="2600" i="0" u="none" strike="noStrike" kern="1200" cap="none" spc="0" normalizeH="0" baseline="0" noProof="0" dirty="0">
              <a:ln>
                <a:noFill/>
              </a:ln>
              <a:solidFill>
                <a:schemeClr val="bg1"/>
              </a:solidFill>
              <a:effectLst/>
              <a:uLnTx/>
              <a:uFillTx/>
              <a:latin typeface="Arial Rounded MT Bold" panose="020F0704030504030204" pitchFamily="34" charset="0"/>
            </a:endParaRPr>
          </a:p>
        </p:txBody>
      </p:sp>
      <p:sp>
        <p:nvSpPr>
          <p:cNvPr id="6" name="TextBox 59">
            <a:extLst>
              <a:ext uri="{FF2B5EF4-FFF2-40B4-BE49-F238E27FC236}">
                <a16:creationId xmlns:a16="http://schemas.microsoft.com/office/drawing/2014/main" id="{3C8D3FE2-4CE7-8DD5-6E3A-0B8B30FCFB79}"/>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7" name="TextBox 59">
            <a:extLst>
              <a:ext uri="{FF2B5EF4-FFF2-40B4-BE49-F238E27FC236}">
                <a16:creationId xmlns:a16="http://schemas.microsoft.com/office/drawing/2014/main" id="{967D896D-CFE3-0A22-B1BB-C4D886279F02}"/>
              </a:ext>
            </a:extLst>
          </p:cNvPr>
          <p:cNvSpPr txBox="1"/>
          <p:nvPr/>
        </p:nvSpPr>
        <p:spPr>
          <a:xfrm>
            <a:off x="14888" y="381390"/>
            <a:ext cx="6077742" cy="615553"/>
          </a:xfrm>
          <a:prstGeom prst="rect">
            <a:avLst/>
          </a:prstGeom>
        </p:spPr>
        <p:txBody>
          <a:bodyPr wrap="square" lIns="0" tIns="0" rIns="0" bIns="0" rtlCol="0" anchor="t">
            <a:spAutoFit/>
          </a:bodyPr>
          <a:lstStyle/>
          <a:p>
            <a:pPr algn="ctr"/>
            <a:r>
              <a:rPr lang="en-US" sz="2000" b="1" dirty="0">
                <a:solidFill>
                  <a:srgbClr val="68604D"/>
                </a:solidFill>
                <a:latin typeface="Roboto Bold"/>
                <a:ea typeface="Roboto Bold"/>
                <a:cs typeface="Roboto Bold"/>
                <a:sym typeface="Roboto Bold"/>
              </a:rPr>
              <a:t>SISTEMATIKA PENYUSUNAN RENSTRA</a:t>
            </a:r>
          </a:p>
          <a:p>
            <a:pPr algn="ctr"/>
            <a:r>
              <a:rPr lang="en-US" sz="2000" b="1" dirty="0">
                <a:solidFill>
                  <a:srgbClr val="68604D"/>
                </a:solidFill>
                <a:latin typeface="Roboto Bold"/>
                <a:ea typeface="Roboto Bold"/>
                <a:cs typeface="Roboto Bold"/>
                <a:sym typeface="Roboto Bold"/>
              </a:rPr>
              <a:t>(INMENDAGRI NO 2 TAHUN 2025)</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460" y="381390"/>
            <a:ext cx="5525323" cy="6476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59">
            <a:extLst>
              <a:ext uri="{FF2B5EF4-FFF2-40B4-BE49-F238E27FC236}">
                <a16:creationId xmlns:a16="http://schemas.microsoft.com/office/drawing/2014/main" id="{27C3C822-444A-BC99-A73A-24C1D84D5605}"/>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
        <p:nvSpPr>
          <p:cNvPr id="3" name="TextBox 2">
            <a:extLst>
              <a:ext uri="{FF2B5EF4-FFF2-40B4-BE49-F238E27FC236}">
                <a16:creationId xmlns:a16="http://schemas.microsoft.com/office/drawing/2014/main" id="{A545D187-2581-E5B4-ADCD-693EF4FF433D}"/>
              </a:ext>
            </a:extLst>
          </p:cNvPr>
          <p:cNvSpPr txBox="1"/>
          <p:nvPr/>
        </p:nvSpPr>
        <p:spPr>
          <a:xfrm>
            <a:off x="-40640" y="6417548"/>
            <a:ext cx="15220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i="1" dirty="0">
                <a:solidFill>
                  <a:srgbClr val="68604D"/>
                </a:solidFill>
                <a:highlight>
                  <a:srgbClr val="FAB403"/>
                </a:highlight>
                <a:latin typeface="Aptos" panose="02110004020202020204"/>
              </a:rPr>
              <a:t>LANJUTAN 7</a:t>
            </a:r>
            <a:endParaRPr kumimoji="0" lang="en-ID" sz="1800" b="1" i="1" u="none" strike="noStrike" kern="1200" cap="none" spc="0" normalizeH="0" baseline="0" noProof="0" dirty="0">
              <a:ln>
                <a:noFill/>
              </a:ln>
              <a:solidFill>
                <a:srgbClr val="68604D"/>
              </a:solidFill>
              <a:effectLst/>
              <a:highlight>
                <a:srgbClr val="FAB403"/>
              </a:highlight>
              <a:uLnTx/>
              <a:uFillTx/>
              <a:latin typeface="Aptos" panose="02110004020202020204"/>
              <a:ea typeface="+mn-ea"/>
              <a:cs typeface="+mn-cs"/>
            </a:endParaRPr>
          </a:p>
        </p:txBody>
      </p:sp>
    </p:spTree>
    <p:extLst>
      <p:ext uri="{BB962C8B-B14F-4D97-AF65-F5344CB8AC3E}">
        <p14:creationId xmlns:p14="http://schemas.microsoft.com/office/powerpoint/2010/main" val="2235297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B99E2-756A-F299-797F-AA4758E85075}"/>
            </a:ext>
          </a:extLst>
        </p:cNvPr>
        <p:cNvGrpSpPr/>
        <p:nvPr/>
      </p:nvGrpSpPr>
      <p:grpSpPr>
        <a:xfrm>
          <a:off x="0" y="0"/>
          <a:ext cx="0" cy="0"/>
          <a:chOff x="0" y="0"/>
          <a:chExt cx="0" cy="0"/>
        </a:xfrm>
      </p:grpSpPr>
      <p:pic>
        <p:nvPicPr>
          <p:cNvPr id="91" name="Picture 90">
            <a:extLst>
              <a:ext uri="{FF2B5EF4-FFF2-40B4-BE49-F238E27FC236}">
                <a16:creationId xmlns:a16="http://schemas.microsoft.com/office/drawing/2014/main" id="{664142C9-CD54-178D-5F6B-E413663CF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258"/>
            <a:ext cx="12257231" cy="7096539"/>
          </a:xfrm>
          <a:prstGeom prst="rect">
            <a:avLst/>
          </a:prstGeom>
        </p:spPr>
      </p:pic>
      <p:sp>
        <p:nvSpPr>
          <p:cNvPr id="36" name="Rectangle 35">
            <a:extLst>
              <a:ext uri="{FF2B5EF4-FFF2-40B4-BE49-F238E27FC236}">
                <a16:creationId xmlns:a16="http://schemas.microsoft.com/office/drawing/2014/main" id="{C54669E2-8710-08F5-4958-69C7E122EFAF}"/>
              </a:ext>
            </a:extLst>
          </p:cNvPr>
          <p:cNvSpPr/>
          <p:nvPr/>
        </p:nvSpPr>
        <p:spPr>
          <a:xfrm>
            <a:off x="1888363" y="340244"/>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chemeClr val="bg1"/>
                </a:solidFill>
                <a:effectLst/>
                <a:uLnTx/>
                <a:uFillTx/>
                <a:latin typeface="Arial Rounded MT Bold" panose="020F0704030504030204" pitchFamily="34" charset="0"/>
              </a:rPr>
              <a:t>NILAI SIS</a:t>
            </a:r>
            <a:endParaRPr kumimoji="0" lang="fi-FI" sz="2600" i="0" u="none" strike="noStrike" kern="1200" cap="none" spc="0" normalizeH="0" baseline="0" noProof="0" dirty="0">
              <a:ln>
                <a:noFill/>
              </a:ln>
              <a:solidFill>
                <a:schemeClr val="bg1"/>
              </a:solidFill>
              <a:effectLst/>
              <a:uLnTx/>
              <a:uFillTx/>
              <a:latin typeface="Arial Rounded MT Bold" panose="020F0704030504030204" pitchFamily="34" charset="0"/>
            </a:endParaRPr>
          </a:p>
        </p:txBody>
      </p:sp>
      <p:sp>
        <p:nvSpPr>
          <p:cNvPr id="6" name="TextBox 59">
            <a:extLst>
              <a:ext uri="{FF2B5EF4-FFF2-40B4-BE49-F238E27FC236}">
                <a16:creationId xmlns:a16="http://schemas.microsoft.com/office/drawing/2014/main" id="{20BAC280-EBA7-9561-3D88-3668D6B00D1A}"/>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7" name="TextBox 59">
            <a:extLst>
              <a:ext uri="{FF2B5EF4-FFF2-40B4-BE49-F238E27FC236}">
                <a16:creationId xmlns:a16="http://schemas.microsoft.com/office/drawing/2014/main" id="{E9467661-383E-7978-4786-BEC2DF2CD366}"/>
              </a:ext>
            </a:extLst>
          </p:cNvPr>
          <p:cNvSpPr txBox="1"/>
          <p:nvPr/>
        </p:nvSpPr>
        <p:spPr>
          <a:xfrm>
            <a:off x="2082800" y="594976"/>
            <a:ext cx="8010350" cy="307777"/>
          </a:xfrm>
          <a:prstGeom prst="rect">
            <a:avLst/>
          </a:prstGeom>
        </p:spPr>
        <p:txBody>
          <a:bodyPr wrap="square" lIns="0" tIns="0" rIns="0" bIns="0" rtlCol="0" anchor="t">
            <a:spAutoFit/>
          </a:bodyPr>
          <a:lstStyle/>
          <a:p>
            <a:pPr algn="ctr"/>
            <a:r>
              <a:rPr lang="en-US" sz="2000" b="1" dirty="0">
                <a:solidFill>
                  <a:srgbClr val="68604D"/>
                </a:solidFill>
                <a:latin typeface="Roboto Bold"/>
                <a:ea typeface="Roboto Bold"/>
                <a:cs typeface="Roboto Bold"/>
                <a:sym typeface="Roboto Bold"/>
              </a:rPr>
              <a:t>PAGU INDIKATIF KELOMPOK KERJA EKONOMI</a:t>
            </a:r>
          </a:p>
        </p:txBody>
      </p:sp>
      <p:sp>
        <p:nvSpPr>
          <p:cNvPr id="2" name="TextBox 59">
            <a:extLst>
              <a:ext uri="{FF2B5EF4-FFF2-40B4-BE49-F238E27FC236}">
                <a16:creationId xmlns:a16="http://schemas.microsoft.com/office/drawing/2014/main" id="{FFC1BA50-444C-1E81-2C7B-D15F7EA81451}"/>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pic>
        <p:nvPicPr>
          <p:cNvPr id="9" name="Picture 8">
            <a:extLst>
              <a:ext uri="{FF2B5EF4-FFF2-40B4-BE49-F238E27FC236}">
                <a16:creationId xmlns:a16="http://schemas.microsoft.com/office/drawing/2014/main" id="{2448EB69-34F4-8AAF-73B0-6BA3E4AF9B3B}"/>
              </a:ext>
            </a:extLst>
          </p:cNvPr>
          <p:cNvPicPr>
            <a:picLocks noChangeAspect="1"/>
          </p:cNvPicPr>
          <p:nvPr/>
        </p:nvPicPr>
        <p:blipFill>
          <a:blip r:embed="rId3"/>
          <a:stretch>
            <a:fillRect/>
          </a:stretch>
        </p:blipFill>
        <p:spPr>
          <a:xfrm>
            <a:off x="120000" y="1370051"/>
            <a:ext cx="11952000" cy="2628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0263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ADDA-BC46-CAFE-4D35-3D43CAE240C7}"/>
            </a:ext>
          </a:extLst>
        </p:cNvPr>
        <p:cNvGrpSpPr/>
        <p:nvPr/>
      </p:nvGrpSpPr>
      <p:grpSpPr>
        <a:xfrm>
          <a:off x="0" y="0"/>
          <a:ext cx="0" cy="0"/>
          <a:chOff x="0" y="0"/>
          <a:chExt cx="0" cy="0"/>
        </a:xfrm>
      </p:grpSpPr>
      <p:pic>
        <p:nvPicPr>
          <p:cNvPr id="91" name="Picture 90">
            <a:extLst>
              <a:ext uri="{FF2B5EF4-FFF2-40B4-BE49-F238E27FC236}">
                <a16:creationId xmlns:a16="http://schemas.microsoft.com/office/drawing/2014/main" id="{869F9B68-890F-54E1-F76A-7B8A707BF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258"/>
            <a:ext cx="12257231" cy="7096539"/>
          </a:xfrm>
          <a:prstGeom prst="rect">
            <a:avLst/>
          </a:prstGeom>
        </p:spPr>
      </p:pic>
      <p:sp>
        <p:nvSpPr>
          <p:cNvPr id="36" name="Rectangle 35">
            <a:extLst>
              <a:ext uri="{FF2B5EF4-FFF2-40B4-BE49-F238E27FC236}">
                <a16:creationId xmlns:a16="http://schemas.microsoft.com/office/drawing/2014/main" id="{EB2D8A02-EE15-D2DA-F0DB-5E62EBD99B7B}"/>
              </a:ext>
            </a:extLst>
          </p:cNvPr>
          <p:cNvSpPr/>
          <p:nvPr/>
        </p:nvSpPr>
        <p:spPr>
          <a:xfrm>
            <a:off x="1888363" y="340244"/>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chemeClr val="bg1"/>
                </a:solidFill>
                <a:effectLst/>
                <a:uLnTx/>
                <a:uFillTx/>
                <a:latin typeface="Arial Rounded MT Bold" panose="020F0704030504030204" pitchFamily="34" charset="0"/>
              </a:rPr>
              <a:t>NILAI SIS</a:t>
            </a:r>
            <a:endParaRPr kumimoji="0" lang="fi-FI" sz="2600" i="0" u="none" strike="noStrike" kern="1200" cap="none" spc="0" normalizeH="0" baseline="0" noProof="0" dirty="0">
              <a:ln>
                <a:noFill/>
              </a:ln>
              <a:solidFill>
                <a:schemeClr val="bg1"/>
              </a:solidFill>
              <a:effectLst/>
              <a:uLnTx/>
              <a:uFillTx/>
              <a:latin typeface="Arial Rounded MT Bold" panose="020F0704030504030204" pitchFamily="34" charset="0"/>
            </a:endParaRPr>
          </a:p>
        </p:txBody>
      </p:sp>
      <p:sp>
        <p:nvSpPr>
          <p:cNvPr id="6" name="TextBox 59">
            <a:extLst>
              <a:ext uri="{FF2B5EF4-FFF2-40B4-BE49-F238E27FC236}">
                <a16:creationId xmlns:a16="http://schemas.microsoft.com/office/drawing/2014/main" id="{3C8D3FE2-4CE7-8DD5-6E3A-0B8B30FCFB79}"/>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7" name="TextBox 59">
            <a:extLst>
              <a:ext uri="{FF2B5EF4-FFF2-40B4-BE49-F238E27FC236}">
                <a16:creationId xmlns:a16="http://schemas.microsoft.com/office/drawing/2014/main" id="{967D896D-CFE3-0A22-B1BB-C4D886279F02}"/>
              </a:ext>
            </a:extLst>
          </p:cNvPr>
          <p:cNvSpPr txBox="1"/>
          <p:nvPr/>
        </p:nvSpPr>
        <p:spPr>
          <a:xfrm>
            <a:off x="5003032" y="989479"/>
            <a:ext cx="6077742" cy="615553"/>
          </a:xfrm>
          <a:prstGeom prst="rect">
            <a:avLst/>
          </a:prstGeom>
        </p:spPr>
        <p:txBody>
          <a:bodyPr wrap="square" lIns="0" tIns="0" rIns="0" bIns="0" rtlCol="0" anchor="t">
            <a:spAutoFit/>
          </a:bodyPr>
          <a:lstStyle/>
          <a:p>
            <a:pPr algn="ctr"/>
            <a:r>
              <a:rPr lang="en-US" sz="2000" b="1" dirty="0">
                <a:latin typeface="Roboto Bold"/>
                <a:ea typeface="Roboto Bold"/>
                <a:cs typeface="Roboto Bold"/>
                <a:sym typeface="Roboto Bold"/>
              </a:rPr>
              <a:t>PERMINTAAN DATA UNTUK RKPD 2026 DAN RPJMD 2025-2029</a:t>
            </a:r>
          </a:p>
        </p:txBody>
      </p:sp>
      <p:pic>
        <p:nvPicPr>
          <p:cNvPr id="10242" name="Picture 2" descr="C:\Users\ACER\Downloads\WhatsApp Image 2025-06-05 at 12.57.25.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8"/>
          <a:stretch/>
        </p:blipFill>
        <p:spPr bwMode="auto">
          <a:xfrm>
            <a:off x="500236" y="381536"/>
            <a:ext cx="4419511" cy="63309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1C36AD0-A887-1FBB-2C29-4DFB81F8F8B7}"/>
              </a:ext>
            </a:extLst>
          </p:cNvPr>
          <p:cNvSpPr txBox="1"/>
          <p:nvPr/>
        </p:nvSpPr>
        <p:spPr>
          <a:xfrm>
            <a:off x="5547004" y="1925363"/>
            <a:ext cx="5230201" cy="1477328"/>
          </a:xfrm>
          <a:prstGeom prst="rect">
            <a:avLst/>
          </a:prstGeom>
          <a:noFill/>
        </p:spPr>
        <p:txBody>
          <a:bodyPr wrap="square" lIns="0" rIns="0" rtlCol="0" anchor="ctr">
            <a:spAutoFit/>
          </a:bodyPr>
          <a:lstStyle/>
          <a:p>
            <a:pPr marL="285750" indent="-285750">
              <a:buFont typeface="Wingdings" pitchFamily="2" charset="2"/>
              <a:buChar char="q"/>
            </a:pPr>
            <a:r>
              <a:rPr lang="fi-FI" altLang="id-ID" dirty="0">
                <a:latin typeface="Abadi" panose="020B0604020104020204" pitchFamily="34" charset="0"/>
              </a:rPr>
              <a:t>Data paling lambat disampaikan Tanggal 13 Juni 2025 ke BAPPERIDA Kab. Kotim Cq. Bidang Riset dan Inovasi</a:t>
            </a:r>
          </a:p>
          <a:p>
            <a:pPr marL="285750" indent="-285750">
              <a:buFont typeface="Wingdings" pitchFamily="2" charset="2"/>
              <a:buChar char="q"/>
            </a:pPr>
            <a:r>
              <a:rPr lang="fi-FI" altLang="id-ID" dirty="0">
                <a:latin typeface="Abadi" panose="020B0604020104020204" pitchFamily="34" charset="0"/>
              </a:rPr>
              <a:t>Data yang dibutuhkan terdapat pada lampiran surat</a:t>
            </a:r>
          </a:p>
        </p:txBody>
      </p:sp>
      <p:sp>
        <p:nvSpPr>
          <p:cNvPr id="2" name="TextBox 59">
            <a:extLst>
              <a:ext uri="{FF2B5EF4-FFF2-40B4-BE49-F238E27FC236}">
                <a16:creationId xmlns:a16="http://schemas.microsoft.com/office/drawing/2014/main" id="{E7CEEB16-3119-E587-5047-C2DD7F2995EA}"/>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Tree>
    <p:extLst>
      <p:ext uri="{BB962C8B-B14F-4D97-AF65-F5344CB8AC3E}">
        <p14:creationId xmlns:p14="http://schemas.microsoft.com/office/powerpoint/2010/main" val="975933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ADDA-BC46-CAFE-4D35-3D43CAE240C7}"/>
            </a:ext>
          </a:extLst>
        </p:cNvPr>
        <p:cNvGrpSpPr/>
        <p:nvPr/>
      </p:nvGrpSpPr>
      <p:grpSpPr>
        <a:xfrm>
          <a:off x="0" y="0"/>
          <a:ext cx="0" cy="0"/>
          <a:chOff x="0" y="0"/>
          <a:chExt cx="0" cy="0"/>
        </a:xfrm>
      </p:grpSpPr>
      <p:pic>
        <p:nvPicPr>
          <p:cNvPr id="91" name="Picture 90">
            <a:extLst>
              <a:ext uri="{FF2B5EF4-FFF2-40B4-BE49-F238E27FC236}">
                <a16:creationId xmlns:a16="http://schemas.microsoft.com/office/drawing/2014/main" id="{869F9B68-890F-54E1-F76A-7B8A707BF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58"/>
            <a:ext cx="12192000" cy="7096539"/>
          </a:xfrm>
          <a:prstGeom prst="rect">
            <a:avLst/>
          </a:prstGeom>
        </p:spPr>
      </p:pic>
      <p:sp>
        <p:nvSpPr>
          <p:cNvPr id="36" name="Rectangle 35">
            <a:extLst>
              <a:ext uri="{FF2B5EF4-FFF2-40B4-BE49-F238E27FC236}">
                <a16:creationId xmlns:a16="http://schemas.microsoft.com/office/drawing/2014/main" id="{EB2D8A02-EE15-D2DA-F0DB-5E62EBD99B7B}"/>
              </a:ext>
            </a:extLst>
          </p:cNvPr>
          <p:cNvSpPr/>
          <p:nvPr/>
        </p:nvSpPr>
        <p:spPr>
          <a:xfrm>
            <a:off x="1888363" y="340244"/>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NILAI SIS</a:t>
            </a:r>
            <a:endParaRPr kumimoji="0" lang="fi-FI" sz="26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endParaRPr>
          </a:p>
        </p:txBody>
      </p:sp>
      <p:sp>
        <p:nvSpPr>
          <p:cNvPr id="6" name="TextBox 59">
            <a:extLst>
              <a:ext uri="{FF2B5EF4-FFF2-40B4-BE49-F238E27FC236}">
                <a16:creationId xmlns:a16="http://schemas.microsoft.com/office/drawing/2014/main" id="{3C8D3FE2-4CE7-8DD5-6E3A-0B8B30FCFB79}"/>
              </a:ext>
            </a:extLst>
          </p:cNvPr>
          <p:cNvSpPr txBox="1"/>
          <p:nvPr/>
        </p:nvSpPr>
        <p:spPr>
          <a:xfrm>
            <a:off x="4919747" y="109962"/>
            <a:ext cx="7250625" cy="18466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Roboto Bold"/>
                <a:ea typeface="Roboto Bold"/>
                <a:cs typeface="Roboto Bold"/>
                <a:sym typeface="Roboto Bold"/>
              </a:rPr>
              <a:t>BADAN PERENCANAAN PEMBANGUNAN RISET DAN INOVASI DAERAH KAB. KOTAWARINGIN TIMUR </a:t>
            </a:r>
          </a:p>
        </p:txBody>
      </p:sp>
      <p:sp>
        <p:nvSpPr>
          <p:cNvPr id="7" name="TextBox 59">
            <a:extLst>
              <a:ext uri="{FF2B5EF4-FFF2-40B4-BE49-F238E27FC236}">
                <a16:creationId xmlns:a16="http://schemas.microsoft.com/office/drawing/2014/main" id="{967D896D-CFE3-0A22-B1BB-C4D886279F02}"/>
              </a:ext>
            </a:extLst>
          </p:cNvPr>
          <p:cNvSpPr txBox="1"/>
          <p:nvPr/>
        </p:nvSpPr>
        <p:spPr>
          <a:xfrm>
            <a:off x="234453" y="352829"/>
            <a:ext cx="4820969" cy="61555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Bold"/>
                <a:ea typeface="Roboto Bold"/>
                <a:cs typeface="Roboto Bold"/>
                <a:sym typeface="Roboto Bold"/>
              </a:rPr>
              <a:t>SEKILAS TENTANG CARA INPUT RENSTRA PERANGKAT DAERAH</a:t>
            </a:r>
          </a:p>
        </p:txBody>
      </p:sp>
      <p:sp>
        <p:nvSpPr>
          <p:cNvPr id="2" name="TextBox 59">
            <a:extLst>
              <a:ext uri="{FF2B5EF4-FFF2-40B4-BE49-F238E27FC236}">
                <a16:creationId xmlns:a16="http://schemas.microsoft.com/office/drawing/2014/main" id="{E7CEEB16-3119-E587-5047-C2DD7F2995EA}"/>
              </a:ext>
            </a:extLst>
          </p:cNvPr>
          <p:cNvSpPr txBox="1"/>
          <p:nvPr/>
        </p:nvSpPr>
        <p:spPr>
          <a:xfrm>
            <a:off x="6388" y="32318"/>
            <a:ext cx="4820969" cy="21544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Bold"/>
                <a:ea typeface="Roboto Bold"/>
                <a:cs typeface="Roboto Bold"/>
                <a:sym typeface="Roboto Bold"/>
              </a:rPr>
              <a:t>PANDUAN RENSTRA PD KAB. KOTIM TAHUN 2025-2029</a:t>
            </a:r>
          </a:p>
        </p:txBody>
      </p:sp>
      <p:sp>
        <p:nvSpPr>
          <p:cNvPr id="9" name="TextBox 59">
            <a:extLst>
              <a:ext uri="{FF2B5EF4-FFF2-40B4-BE49-F238E27FC236}">
                <a16:creationId xmlns:a16="http://schemas.microsoft.com/office/drawing/2014/main" id="{B5BF464B-0EEF-4117-88AF-5B3237F6E69C}"/>
              </a:ext>
            </a:extLst>
          </p:cNvPr>
          <p:cNvSpPr txBox="1"/>
          <p:nvPr/>
        </p:nvSpPr>
        <p:spPr>
          <a:xfrm>
            <a:off x="234452" y="2824760"/>
            <a:ext cx="4820969" cy="64633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Roboto Bold"/>
                <a:ea typeface="Roboto Bold"/>
                <a:cs typeface="Roboto Bold"/>
                <a:sym typeface="Roboto Bold"/>
              </a:rPr>
              <a:t>RENSTRA PERANGKAT DAERAH DIINPUT DALAM APLIKASI SIPD-RI DENGAN ALAMAT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Roboto Bold"/>
                <a:ea typeface="Roboto Bold"/>
                <a:cs typeface="Roboto Bold"/>
                <a:sym typeface="Roboto Bold"/>
                <a:hlinkClick r:id="rId3"/>
              </a:rPr>
              <a:t>Https://sipd-ri.kemendagri.go.id/renstra</a:t>
            </a:r>
            <a:r>
              <a:rPr kumimoji="0" lang="en-US" sz="1400" b="1" i="0" u="none" strike="noStrike" kern="1200" cap="none" spc="0" normalizeH="0" baseline="0" noProof="0" dirty="0">
                <a:ln>
                  <a:noFill/>
                </a:ln>
                <a:solidFill>
                  <a:prstClr val="black"/>
                </a:solidFill>
                <a:effectLst/>
                <a:uLnTx/>
                <a:uFillTx/>
                <a:latin typeface="Roboto Bold"/>
                <a:ea typeface="Roboto Bold"/>
                <a:cs typeface="Roboto Bold"/>
                <a:sym typeface="Roboto Bold"/>
              </a:rPr>
              <a:t> </a:t>
            </a:r>
          </a:p>
        </p:txBody>
      </p:sp>
      <p:pic>
        <p:nvPicPr>
          <p:cNvPr id="5" name="Picture 4">
            <a:extLst>
              <a:ext uri="{FF2B5EF4-FFF2-40B4-BE49-F238E27FC236}">
                <a16:creationId xmlns:a16="http://schemas.microsoft.com/office/drawing/2014/main" id="{969469F8-F2DF-4178-9B4C-04B99DC70B08}"/>
              </a:ext>
            </a:extLst>
          </p:cNvPr>
          <p:cNvPicPr>
            <a:picLocks noChangeAspect="1"/>
          </p:cNvPicPr>
          <p:nvPr/>
        </p:nvPicPr>
        <p:blipFill>
          <a:blip r:embed="rId4"/>
          <a:stretch>
            <a:fillRect/>
          </a:stretch>
        </p:blipFill>
        <p:spPr>
          <a:xfrm>
            <a:off x="4690196" y="691296"/>
            <a:ext cx="4588458" cy="5338023"/>
          </a:xfrm>
          <a:prstGeom prst="rect">
            <a:avLst/>
          </a:prstGeom>
        </p:spPr>
      </p:pic>
      <p:sp>
        <p:nvSpPr>
          <p:cNvPr id="13" name="TextBox 59">
            <a:extLst>
              <a:ext uri="{FF2B5EF4-FFF2-40B4-BE49-F238E27FC236}">
                <a16:creationId xmlns:a16="http://schemas.microsoft.com/office/drawing/2014/main" id="{CC0794CC-CB93-4673-A492-924409C89EDA}"/>
              </a:ext>
            </a:extLst>
          </p:cNvPr>
          <p:cNvSpPr txBox="1"/>
          <p:nvPr/>
        </p:nvSpPr>
        <p:spPr>
          <a:xfrm>
            <a:off x="9377916" y="2191891"/>
            <a:ext cx="2628000" cy="503590"/>
          </a:xfrm>
          <a:prstGeom prst="rect">
            <a:avLst/>
          </a:prstGeom>
          <a:ln>
            <a:solidFill>
              <a:schemeClr val="tx1"/>
            </a:solidFill>
          </a:ln>
        </p:spPr>
        <p:txBody>
          <a:bodyPr wrap="square" lIns="36000" tIns="36000" rIns="3600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Roboto Bold"/>
                <a:ea typeface="Roboto Bold"/>
                <a:cs typeface="Roboto Bold"/>
                <a:sym typeface="Roboto Bold"/>
              </a:rPr>
              <a:t>Pilih</a:t>
            </a:r>
            <a:r>
              <a:rPr kumimoji="0" lang="en-US" sz="1400" b="1" i="0" u="none" strike="noStrike" kern="1200" cap="none" spc="0" normalizeH="0" baseline="0" noProof="0" dirty="0">
                <a:ln>
                  <a:noFill/>
                </a:ln>
                <a:solidFill>
                  <a:prstClr val="black"/>
                </a:solidFill>
                <a:effectLst/>
                <a:uLnTx/>
                <a:uFillTx/>
                <a:latin typeface="Roboto Bold"/>
                <a:ea typeface="Roboto Bold"/>
                <a:cs typeface="Roboto Bold"/>
                <a:sym typeface="Roboto Bold"/>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Roboto Bold"/>
                <a:ea typeface="Roboto Bold"/>
                <a:cs typeface="Roboto Bold"/>
                <a:sym typeface="Roboto Bold"/>
              </a:rPr>
              <a:t>KAB. KOTAWARINGIN TIMUR</a:t>
            </a:r>
          </a:p>
        </p:txBody>
      </p:sp>
      <p:cxnSp>
        <p:nvCxnSpPr>
          <p:cNvPr id="11" name="Straight Arrow Connector 10">
            <a:extLst>
              <a:ext uri="{FF2B5EF4-FFF2-40B4-BE49-F238E27FC236}">
                <a16:creationId xmlns:a16="http://schemas.microsoft.com/office/drawing/2014/main" id="{5B529E54-82FF-421C-8F53-D99FB2FFE320}"/>
              </a:ext>
            </a:extLst>
          </p:cNvPr>
          <p:cNvCxnSpPr/>
          <p:nvPr/>
        </p:nvCxnSpPr>
        <p:spPr>
          <a:xfrm>
            <a:off x="8367823" y="2488019"/>
            <a:ext cx="101009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59">
            <a:extLst>
              <a:ext uri="{FF2B5EF4-FFF2-40B4-BE49-F238E27FC236}">
                <a16:creationId xmlns:a16="http://schemas.microsoft.com/office/drawing/2014/main" id="{8EF9919E-834F-40B4-B3CA-DA5616D636A9}"/>
              </a:ext>
            </a:extLst>
          </p:cNvPr>
          <p:cNvSpPr txBox="1"/>
          <p:nvPr/>
        </p:nvSpPr>
        <p:spPr>
          <a:xfrm>
            <a:off x="9392087" y="2886550"/>
            <a:ext cx="2628000" cy="503590"/>
          </a:xfrm>
          <a:prstGeom prst="rect">
            <a:avLst/>
          </a:prstGeom>
          <a:ln>
            <a:solidFill>
              <a:schemeClr val="tx1"/>
            </a:solidFill>
          </a:ln>
        </p:spPr>
        <p:txBody>
          <a:bodyPr wrap="square" lIns="36000" tIns="36000" rIns="3600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Roboto Bold"/>
                <a:ea typeface="Roboto Bold"/>
                <a:cs typeface="Roboto Bold"/>
                <a:sym typeface="Roboto Bold"/>
              </a:rPr>
              <a:t>Input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Roboto Bold"/>
                <a:ea typeface="Roboto Bold"/>
                <a:cs typeface="Roboto Bold"/>
                <a:sym typeface="Roboto Bold"/>
              </a:rPr>
              <a:t>Username</a:t>
            </a:r>
          </a:p>
        </p:txBody>
      </p:sp>
      <p:cxnSp>
        <p:nvCxnSpPr>
          <p:cNvPr id="17" name="Straight Arrow Connector 16">
            <a:extLst>
              <a:ext uri="{FF2B5EF4-FFF2-40B4-BE49-F238E27FC236}">
                <a16:creationId xmlns:a16="http://schemas.microsoft.com/office/drawing/2014/main" id="{B52360E2-F62C-4C1E-8CD7-F89EEC440348}"/>
              </a:ext>
            </a:extLst>
          </p:cNvPr>
          <p:cNvCxnSpPr/>
          <p:nvPr/>
        </p:nvCxnSpPr>
        <p:spPr>
          <a:xfrm>
            <a:off x="8381994" y="3140152"/>
            <a:ext cx="101009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59">
            <a:extLst>
              <a:ext uri="{FF2B5EF4-FFF2-40B4-BE49-F238E27FC236}">
                <a16:creationId xmlns:a16="http://schemas.microsoft.com/office/drawing/2014/main" id="{9B123EA3-02F9-43E0-AFCA-69698124AE59}"/>
              </a:ext>
            </a:extLst>
          </p:cNvPr>
          <p:cNvSpPr txBox="1"/>
          <p:nvPr/>
        </p:nvSpPr>
        <p:spPr>
          <a:xfrm>
            <a:off x="9377916" y="3557984"/>
            <a:ext cx="2628000" cy="503590"/>
          </a:xfrm>
          <a:prstGeom prst="rect">
            <a:avLst/>
          </a:prstGeom>
          <a:ln>
            <a:solidFill>
              <a:schemeClr val="tx1"/>
            </a:solidFill>
          </a:ln>
        </p:spPr>
        <p:txBody>
          <a:bodyPr wrap="square" lIns="36000" tIns="36000" rIns="3600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Roboto Bold"/>
                <a:ea typeface="Roboto Bold"/>
                <a:cs typeface="Roboto Bold"/>
                <a:sym typeface="Roboto Bold"/>
              </a:rPr>
              <a:t>Input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Roboto Bold"/>
                <a:ea typeface="Roboto Bold"/>
                <a:cs typeface="Roboto Bold"/>
                <a:sym typeface="Roboto Bold"/>
              </a:rPr>
              <a:t>Password</a:t>
            </a:r>
          </a:p>
        </p:txBody>
      </p:sp>
      <p:cxnSp>
        <p:nvCxnSpPr>
          <p:cNvPr id="19" name="Straight Arrow Connector 18">
            <a:extLst>
              <a:ext uri="{FF2B5EF4-FFF2-40B4-BE49-F238E27FC236}">
                <a16:creationId xmlns:a16="http://schemas.microsoft.com/office/drawing/2014/main" id="{768897B7-E5CA-476B-B23C-01B3A05D85A2}"/>
              </a:ext>
            </a:extLst>
          </p:cNvPr>
          <p:cNvCxnSpPr/>
          <p:nvPr/>
        </p:nvCxnSpPr>
        <p:spPr>
          <a:xfrm>
            <a:off x="8367823" y="3811586"/>
            <a:ext cx="101009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981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ADDA-BC46-CAFE-4D35-3D43CAE240C7}"/>
            </a:ext>
          </a:extLst>
        </p:cNvPr>
        <p:cNvGrpSpPr/>
        <p:nvPr/>
      </p:nvGrpSpPr>
      <p:grpSpPr>
        <a:xfrm>
          <a:off x="0" y="0"/>
          <a:ext cx="0" cy="0"/>
          <a:chOff x="0" y="0"/>
          <a:chExt cx="0" cy="0"/>
        </a:xfrm>
      </p:grpSpPr>
      <p:pic>
        <p:nvPicPr>
          <p:cNvPr id="91" name="Picture 90">
            <a:extLst>
              <a:ext uri="{FF2B5EF4-FFF2-40B4-BE49-F238E27FC236}">
                <a16:creationId xmlns:a16="http://schemas.microsoft.com/office/drawing/2014/main" id="{869F9B68-890F-54E1-F76A-7B8A707BF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 y="-1258"/>
            <a:ext cx="12190108" cy="7096539"/>
          </a:xfrm>
          <a:prstGeom prst="rect">
            <a:avLst/>
          </a:prstGeom>
        </p:spPr>
      </p:pic>
      <p:sp>
        <p:nvSpPr>
          <p:cNvPr id="36" name="Rectangle 35">
            <a:extLst>
              <a:ext uri="{FF2B5EF4-FFF2-40B4-BE49-F238E27FC236}">
                <a16:creationId xmlns:a16="http://schemas.microsoft.com/office/drawing/2014/main" id="{EB2D8A02-EE15-D2DA-F0DB-5E62EBD99B7B}"/>
              </a:ext>
            </a:extLst>
          </p:cNvPr>
          <p:cNvSpPr/>
          <p:nvPr/>
        </p:nvSpPr>
        <p:spPr>
          <a:xfrm>
            <a:off x="1888363" y="340244"/>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NILAI SIS</a:t>
            </a:r>
            <a:endParaRPr kumimoji="0" lang="fi-FI" sz="26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endParaRPr>
          </a:p>
        </p:txBody>
      </p:sp>
      <p:sp>
        <p:nvSpPr>
          <p:cNvPr id="6" name="TextBox 59">
            <a:extLst>
              <a:ext uri="{FF2B5EF4-FFF2-40B4-BE49-F238E27FC236}">
                <a16:creationId xmlns:a16="http://schemas.microsoft.com/office/drawing/2014/main" id="{3C8D3FE2-4CE7-8DD5-6E3A-0B8B30FCFB79}"/>
              </a:ext>
            </a:extLst>
          </p:cNvPr>
          <p:cNvSpPr txBox="1"/>
          <p:nvPr/>
        </p:nvSpPr>
        <p:spPr>
          <a:xfrm>
            <a:off x="4919747" y="109962"/>
            <a:ext cx="7250625" cy="18466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Roboto Bold"/>
                <a:ea typeface="Roboto Bold"/>
                <a:cs typeface="Roboto Bold"/>
                <a:sym typeface="Roboto Bold"/>
              </a:rPr>
              <a:t>BADAN PERENCANAAN PEMBANGUNAN RISET DAN INOVASI DAERAH KAB. KOTAWARINGIN TIMUR </a:t>
            </a:r>
          </a:p>
        </p:txBody>
      </p:sp>
      <p:sp>
        <p:nvSpPr>
          <p:cNvPr id="2" name="TextBox 59">
            <a:extLst>
              <a:ext uri="{FF2B5EF4-FFF2-40B4-BE49-F238E27FC236}">
                <a16:creationId xmlns:a16="http://schemas.microsoft.com/office/drawing/2014/main" id="{E7CEEB16-3119-E587-5047-C2DD7F2995EA}"/>
              </a:ext>
            </a:extLst>
          </p:cNvPr>
          <p:cNvSpPr txBox="1"/>
          <p:nvPr/>
        </p:nvSpPr>
        <p:spPr>
          <a:xfrm>
            <a:off x="6388" y="32318"/>
            <a:ext cx="4820969" cy="21544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Bold"/>
                <a:ea typeface="Roboto Bold"/>
                <a:cs typeface="Roboto Bold"/>
                <a:sym typeface="Roboto Bold"/>
              </a:rPr>
              <a:t>PANDUAN RENSTRA PD KAB. KOTIM TAHUN 2025-2029</a:t>
            </a:r>
          </a:p>
        </p:txBody>
      </p:sp>
      <p:pic>
        <p:nvPicPr>
          <p:cNvPr id="3" name="Picture 2">
            <a:extLst>
              <a:ext uri="{FF2B5EF4-FFF2-40B4-BE49-F238E27FC236}">
                <a16:creationId xmlns:a16="http://schemas.microsoft.com/office/drawing/2014/main" id="{0C4D7150-CBD4-460B-B2B9-5AFBE4C74FC9}"/>
              </a:ext>
            </a:extLst>
          </p:cNvPr>
          <p:cNvPicPr>
            <a:picLocks noChangeAspect="1"/>
          </p:cNvPicPr>
          <p:nvPr/>
        </p:nvPicPr>
        <p:blipFill>
          <a:blip r:embed="rId3"/>
          <a:stretch>
            <a:fillRect/>
          </a:stretch>
        </p:blipFill>
        <p:spPr>
          <a:xfrm>
            <a:off x="0" y="619606"/>
            <a:ext cx="12192000" cy="5618787"/>
          </a:xfrm>
          <a:prstGeom prst="rect">
            <a:avLst/>
          </a:prstGeom>
        </p:spPr>
      </p:pic>
      <p:sp>
        <p:nvSpPr>
          <p:cNvPr id="23" name="TextBox 59">
            <a:extLst>
              <a:ext uri="{FF2B5EF4-FFF2-40B4-BE49-F238E27FC236}">
                <a16:creationId xmlns:a16="http://schemas.microsoft.com/office/drawing/2014/main" id="{6FA7BECF-40A5-42E9-9195-F45F9F551FD2}"/>
              </a:ext>
            </a:extLst>
          </p:cNvPr>
          <p:cNvSpPr txBox="1"/>
          <p:nvPr/>
        </p:nvSpPr>
        <p:spPr>
          <a:xfrm>
            <a:off x="8158279" y="2013729"/>
            <a:ext cx="3824614" cy="430887"/>
          </a:xfrm>
          <a:prstGeom prst="rect">
            <a:avLst/>
          </a:prstGeom>
          <a:ln>
            <a:solidFill>
              <a:schemeClr val="tx1"/>
            </a:solid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Roboto Bold"/>
                <a:ea typeface="Roboto Bold"/>
                <a:cs typeface="Roboto Bold"/>
                <a:sym typeface="Roboto Bold"/>
              </a:rPr>
              <a:t>Setelah </a:t>
            </a:r>
            <a:r>
              <a:rPr kumimoji="0" lang="en-US" sz="1400" b="1" i="0" u="none" strike="noStrike" kern="1200" cap="none" spc="0" normalizeH="0" baseline="0" noProof="0" dirty="0" err="1">
                <a:ln>
                  <a:noFill/>
                </a:ln>
                <a:solidFill>
                  <a:prstClr val="black"/>
                </a:solidFill>
                <a:effectLst/>
                <a:uLnTx/>
                <a:uFillTx/>
                <a:latin typeface="Roboto Bold"/>
                <a:ea typeface="Roboto Bold"/>
                <a:cs typeface="Roboto Bold"/>
                <a:sym typeface="Roboto Bold"/>
              </a:rPr>
              <a:t>masuk</a:t>
            </a:r>
            <a:r>
              <a:rPr kumimoji="0" lang="en-US" sz="1400" b="1" i="0" u="none" strike="noStrike" kern="1200" cap="none" spc="0" normalizeH="0" baseline="0" noProof="0" dirty="0">
                <a:ln>
                  <a:noFill/>
                </a:ln>
                <a:solidFill>
                  <a:prstClr val="black"/>
                </a:solidFill>
                <a:effectLst/>
                <a:uLnTx/>
                <a:uFillTx/>
                <a:latin typeface="Roboto Bold"/>
                <a:ea typeface="Roboto Bold"/>
                <a:cs typeface="Roboto Bold"/>
                <a:sym typeface="Roboto Bold"/>
              </a:rPr>
              <a:t> </a:t>
            </a:r>
            <a:r>
              <a:rPr kumimoji="0" lang="en-US" sz="1400" b="1" i="0" u="none" strike="noStrike" kern="1200" cap="none" spc="0" normalizeH="0" baseline="0" noProof="0" dirty="0" err="1">
                <a:ln>
                  <a:noFill/>
                </a:ln>
                <a:solidFill>
                  <a:prstClr val="black"/>
                </a:solidFill>
                <a:effectLst/>
                <a:uLnTx/>
                <a:uFillTx/>
                <a:latin typeface="Roboto Bold"/>
                <a:ea typeface="Roboto Bold"/>
                <a:cs typeface="Roboto Bold"/>
                <a:sym typeface="Roboto Bold"/>
              </a:rPr>
              <a:t>akan</a:t>
            </a:r>
            <a:r>
              <a:rPr kumimoji="0" lang="en-US" sz="1400" b="1" i="0" u="none" strike="noStrike" kern="1200" cap="none" spc="0" normalizeH="0" baseline="0" noProof="0" dirty="0">
                <a:ln>
                  <a:noFill/>
                </a:ln>
                <a:solidFill>
                  <a:prstClr val="black"/>
                </a:solidFill>
                <a:effectLst/>
                <a:uLnTx/>
                <a:uFillTx/>
                <a:latin typeface="Roboto Bold"/>
                <a:ea typeface="Roboto Bold"/>
                <a:cs typeface="Roboto Bold"/>
                <a:sym typeface="Roboto Bold"/>
              </a:rPr>
              <a:t> </a:t>
            </a:r>
            <a:r>
              <a:rPr kumimoji="0" lang="en-US" sz="1400" b="1" i="0" u="none" strike="noStrike" kern="1200" cap="none" spc="0" normalizeH="0" baseline="0" noProof="0" dirty="0" err="1">
                <a:ln>
                  <a:noFill/>
                </a:ln>
                <a:solidFill>
                  <a:prstClr val="black"/>
                </a:solidFill>
                <a:effectLst/>
                <a:uLnTx/>
                <a:uFillTx/>
                <a:latin typeface="Roboto Bold"/>
                <a:ea typeface="Roboto Bold"/>
                <a:cs typeface="Roboto Bold"/>
                <a:sym typeface="Roboto Bold"/>
              </a:rPr>
              <a:t>muncul</a:t>
            </a:r>
            <a:r>
              <a:rPr kumimoji="0" lang="en-US" sz="1400" b="1" i="0" u="none" strike="noStrike" kern="1200" cap="none" spc="0" normalizeH="0" baseline="0" noProof="0" dirty="0">
                <a:ln>
                  <a:noFill/>
                </a:ln>
                <a:solidFill>
                  <a:prstClr val="black"/>
                </a:solidFill>
                <a:effectLst/>
                <a:uLnTx/>
                <a:uFillTx/>
                <a:latin typeface="Roboto Bold"/>
                <a:ea typeface="Roboto Bold"/>
                <a:cs typeface="Roboto Bold"/>
                <a:sym typeface="Roboto Bold"/>
              </a:rPr>
              <a:t> Dashboard </a:t>
            </a:r>
            <a:r>
              <a:rPr kumimoji="0" lang="en-US" sz="1400" b="1" i="0" u="none" strike="noStrike" kern="1200" cap="none" spc="0" normalizeH="0" baseline="0" noProof="0" dirty="0" err="1">
                <a:ln>
                  <a:noFill/>
                </a:ln>
                <a:solidFill>
                  <a:prstClr val="black"/>
                </a:solidFill>
                <a:effectLst/>
                <a:uLnTx/>
                <a:uFillTx/>
                <a:latin typeface="Roboto Bold"/>
                <a:ea typeface="Roboto Bold"/>
                <a:cs typeface="Roboto Bold"/>
                <a:sym typeface="Roboto Bold"/>
              </a:rPr>
              <a:t>Perangkat</a:t>
            </a:r>
            <a:r>
              <a:rPr kumimoji="0" lang="en-US" sz="1400" b="1" i="0" u="none" strike="noStrike" kern="1200" cap="none" spc="0" normalizeH="0" baseline="0" noProof="0" dirty="0">
                <a:ln>
                  <a:noFill/>
                </a:ln>
                <a:solidFill>
                  <a:prstClr val="black"/>
                </a:solidFill>
                <a:effectLst/>
                <a:uLnTx/>
                <a:uFillTx/>
                <a:latin typeface="Roboto Bold"/>
                <a:ea typeface="Roboto Bold"/>
                <a:cs typeface="Roboto Bold"/>
                <a:sym typeface="Roboto Bold"/>
              </a:rPr>
              <a:t> Daerah </a:t>
            </a:r>
            <a:r>
              <a:rPr kumimoji="0" lang="en-US" sz="1400" b="1" i="0" u="none" strike="noStrike" kern="1200" cap="none" spc="0" normalizeH="0" baseline="0" noProof="0" dirty="0" err="1">
                <a:ln>
                  <a:noFill/>
                </a:ln>
                <a:solidFill>
                  <a:prstClr val="black"/>
                </a:solidFill>
                <a:effectLst/>
                <a:uLnTx/>
                <a:uFillTx/>
                <a:latin typeface="Roboto Bold"/>
                <a:ea typeface="Roboto Bold"/>
                <a:cs typeface="Roboto Bold"/>
                <a:sym typeface="Roboto Bold"/>
              </a:rPr>
              <a:t>sebagai</a:t>
            </a:r>
            <a:r>
              <a:rPr kumimoji="0" lang="en-US" sz="1400" b="1" i="0" u="none" strike="noStrike" kern="1200" cap="none" spc="0" normalizeH="0" baseline="0" noProof="0" dirty="0">
                <a:ln>
                  <a:noFill/>
                </a:ln>
                <a:solidFill>
                  <a:prstClr val="black"/>
                </a:solidFill>
                <a:effectLst/>
                <a:uLnTx/>
                <a:uFillTx/>
                <a:latin typeface="Roboto Bold"/>
                <a:ea typeface="Roboto Bold"/>
                <a:cs typeface="Roboto Bold"/>
                <a:sym typeface="Roboto Bold"/>
              </a:rPr>
              <a:t> </a:t>
            </a:r>
            <a:r>
              <a:rPr kumimoji="0" lang="en-US" sz="1400" b="1" i="0" u="none" strike="noStrike" kern="1200" cap="none" spc="0" normalizeH="0" baseline="0" noProof="0" dirty="0" err="1">
                <a:ln>
                  <a:noFill/>
                </a:ln>
                <a:solidFill>
                  <a:prstClr val="black"/>
                </a:solidFill>
                <a:effectLst/>
                <a:uLnTx/>
                <a:uFillTx/>
                <a:latin typeface="Roboto Bold"/>
                <a:ea typeface="Roboto Bold"/>
                <a:cs typeface="Roboto Bold"/>
                <a:sym typeface="Roboto Bold"/>
              </a:rPr>
              <a:t>Inputor</a:t>
            </a:r>
            <a:r>
              <a:rPr kumimoji="0" lang="en-US" sz="1400" b="1" i="0" u="none" strike="noStrike" kern="1200" cap="none" spc="0" normalizeH="0" baseline="0" noProof="0" dirty="0">
                <a:ln>
                  <a:noFill/>
                </a:ln>
                <a:solidFill>
                  <a:prstClr val="black"/>
                </a:solidFill>
                <a:effectLst/>
                <a:uLnTx/>
                <a:uFillTx/>
                <a:latin typeface="Roboto Bold"/>
                <a:ea typeface="Roboto Bold"/>
                <a:cs typeface="Roboto Bold"/>
                <a:sym typeface="Roboto Bold"/>
              </a:rPr>
              <a:t> PD-</a:t>
            </a:r>
            <a:r>
              <a:rPr kumimoji="0" lang="en-US" sz="1400" b="1" i="0" u="none" strike="noStrike" kern="1200" cap="none" spc="0" normalizeH="0" baseline="0" noProof="0" dirty="0" err="1">
                <a:ln>
                  <a:noFill/>
                </a:ln>
                <a:solidFill>
                  <a:prstClr val="black"/>
                </a:solidFill>
                <a:effectLst/>
                <a:uLnTx/>
                <a:uFillTx/>
                <a:latin typeface="Roboto Bold"/>
                <a:ea typeface="Roboto Bold"/>
                <a:cs typeface="Roboto Bold"/>
                <a:sym typeface="Roboto Bold"/>
              </a:rPr>
              <a:t>Eplan</a:t>
            </a:r>
            <a:endParaRPr kumimoji="0" lang="en-US" sz="1400" b="1" i="0" u="none" strike="noStrike" kern="1200" cap="none" spc="0" normalizeH="0" baseline="0" noProof="0" dirty="0">
              <a:ln>
                <a:noFill/>
              </a:ln>
              <a:solidFill>
                <a:prstClr val="black"/>
              </a:solidFill>
              <a:effectLst/>
              <a:uLnTx/>
              <a:uFillTx/>
              <a:latin typeface="Roboto Bold"/>
              <a:ea typeface="Roboto Bold"/>
              <a:cs typeface="Roboto Bold"/>
              <a:sym typeface="Roboto Bold"/>
            </a:endParaRPr>
          </a:p>
        </p:txBody>
      </p:sp>
    </p:spTree>
    <p:extLst>
      <p:ext uri="{BB962C8B-B14F-4D97-AF65-F5344CB8AC3E}">
        <p14:creationId xmlns:p14="http://schemas.microsoft.com/office/powerpoint/2010/main" val="296261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ADDA-BC46-CAFE-4D35-3D43CAE240C7}"/>
            </a:ext>
          </a:extLst>
        </p:cNvPr>
        <p:cNvGrpSpPr/>
        <p:nvPr/>
      </p:nvGrpSpPr>
      <p:grpSpPr>
        <a:xfrm>
          <a:off x="0" y="0"/>
          <a:ext cx="0" cy="0"/>
          <a:chOff x="0" y="0"/>
          <a:chExt cx="0" cy="0"/>
        </a:xfrm>
      </p:grpSpPr>
      <p:pic>
        <p:nvPicPr>
          <p:cNvPr id="91" name="Picture 90">
            <a:extLst>
              <a:ext uri="{FF2B5EF4-FFF2-40B4-BE49-F238E27FC236}">
                <a16:creationId xmlns:a16="http://schemas.microsoft.com/office/drawing/2014/main" id="{869F9B68-890F-54E1-F76A-7B8A707BF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 y="-1258"/>
            <a:ext cx="12190108" cy="7096539"/>
          </a:xfrm>
          <a:prstGeom prst="rect">
            <a:avLst/>
          </a:prstGeom>
        </p:spPr>
      </p:pic>
      <p:sp>
        <p:nvSpPr>
          <p:cNvPr id="36" name="Rectangle 35">
            <a:extLst>
              <a:ext uri="{FF2B5EF4-FFF2-40B4-BE49-F238E27FC236}">
                <a16:creationId xmlns:a16="http://schemas.microsoft.com/office/drawing/2014/main" id="{EB2D8A02-EE15-D2DA-F0DB-5E62EBD99B7B}"/>
              </a:ext>
            </a:extLst>
          </p:cNvPr>
          <p:cNvSpPr/>
          <p:nvPr/>
        </p:nvSpPr>
        <p:spPr>
          <a:xfrm>
            <a:off x="1888363" y="340244"/>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NILAI SIS</a:t>
            </a:r>
            <a:endParaRPr kumimoji="0" lang="fi-FI" sz="26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endParaRPr>
          </a:p>
        </p:txBody>
      </p:sp>
      <p:sp>
        <p:nvSpPr>
          <p:cNvPr id="6" name="TextBox 59">
            <a:extLst>
              <a:ext uri="{FF2B5EF4-FFF2-40B4-BE49-F238E27FC236}">
                <a16:creationId xmlns:a16="http://schemas.microsoft.com/office/drawing/2014/main" id="{3C8D3FE2-4CE7-8DD5-6E3A-0B8B30FCFB79}"/>
              </a:ext>
            </a:extLst>
          </p:cNvPr>
          <p:cNvSpPr txBox="1"/>
          <p:nvPr/>
        </p:nvSpPr>
        <p:spPr>
          <a:xfrm>
            <a:off x="4919747" y="109962"/>
            <a:ext cx="7250625" cy="18466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Roboto Bold"/>
                <a:ea typeface="Roboto Bold"/>
                <a:cs typeface="Roboto Bold"/>
                <a:sym typeface="Roboto Bold"/>
              </a:rPr>
              <a:t>BADAN PERENCANAAN PEMBANGUNAN RISET DAN INOVASI DAERAH KAB. KOTAWARINGIN TIMUR </a:t>
            </a:r>
          </a:p>
        </p:txBody>
      </p:sp>
      <p:sp>
        <p:nvSpPr>
          <p:cNvPr id="2" name="TextBox 59">
            <a:extLst>
              <a:ext uri="{FF2B5EF4-FFF2-40B4-BE49-F238E27FC236}">
                <a16:creationId xmlns:a16="http://schemas.microsoft.com/office/drawing/2014/main" id="{E7CEEB16-3119-E587-5047-C2DD7F2995EA}"/>
              </a:ext>
            </a:extLst>
          </p:cNvPr>
          <p:cNvSpPr txBox="1"/>
          <p:nvPr/>
        </p:nvSpPr>
        <p:spPr>
          <a:xfrm>
            <a:off x="6388" y="32318"/>
            <a:ext cx="4820969" cy="21544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Bold"/>
                <a:ea typeface="Roboto Bold"/>
                <a:cs typeface="Roboto Bold"/>
                <a:sym typeface="Roboto Bold"/>
              </a:rPr>
              <a:t>PANDUAN RENSTRA PD KAB. KOTIM TAHUN 2025-2029</a:t>
            </a:r>
          </a:p>
        </p:txBody>
      </p:sp>
      <p:pic>
        <p:nvPicPr>
          <p:cNvPr id="5" name="Picture 4">
            <a:extLst>
              <a:ext uri="{FF2B5EF4-FFF2-40B4-BE49-F238E27FC236}">
                <a16:creationId xmlns:a16="http://schemas.microsoft.com/office/drawing/2014/main" id="{6686D5E7-6E76-4D80-9CA2-0C2CC126AE79}"/>
              </a:ext>
            </a:extLst>
          </p:cNvPr>
          <p:cNvPicPr>
            <a:picLocks noChangeAspect="1"/>
          </p:cNvPicPr>
          <p:nvPr/>
        </p:nvPicPr>
        <p:blipFill>
          <a:blip r:embed="rId3"/>
          <a:stretch>
            <a:fillRect/>
          </a:stretch>
        </p:blipFill>
        <p:spPr>
          <a:xfrm>
            <a:off x="288211" y="716646"/>
            <a:ext cx="6001588" cy="2362530"/>
          </a:xfrm>
          <a:prstGeom prst="rect">
            <a:avLst/>
          </a:prstGeom>
        </p:spPr>
      </p:pic>
      <p:pic>
        <p:nvPicPr>
          <p:cNvPr id="7" name="Picture 6">
            <a:extLst>
              <a:ext uri="{FF2B5EF4-FFF2-40B4-BE49-F238E27FC236}">
                <a16:creationId xmlns:a16="http://schemas.microsoft.com/office/drawing/2014/main" id="{AB7E6693-69DA-47B6-9ED7-123A1DCF233A}"/>
              </a:ext>
            </a:extLst>
          </p:cNvPr>
          <p:cNvPicPr>
            <a:picLocks noChangeAspect="1"/>
          </p:cNvPicPr>
          <p:nvPr/>
        </p:nvPicPr>
        <p:blipFill>
          <a:blip r:embed="rId4"/>
          <a:stretch>
            <a:fillRect/>
          </a:stretch>
        </p:blipFill>
        <p:spPr>
          <a:xfrm>
            <a:off x="6400521" y="716646"/>
            <a:ext cx="5390986" cy="5365177"/>
          </a:xfrm>
          <a:prstGeom prst="rect">
            <a:avLst/>
          </a:prstGeom>
        </p:spPr>
      </p:pic>
      <p:cxnSp>
        <p:nvCxnSpPr>
          <p:cNvPr id="14" name="Straight Arrow Connector 13">
            <a:extLst>
              <a:ext uri="{FF2B5EF4-FFF2-40B4-BE49-F238E27FC236}">
                <a16:creationId xmlns:a16="http://schemas.microsoft.com/office/drawing/2014/main" id="{4E2F027A-207B-4593-A32E-5A5D9B32F86A}"/>
              </a:ext>
            </a:extLst>
          </p:cNvPr>
          <p:cNvCxnSpPr>
            <a:cxnSpLocks/>
          </p:cNvCxnSpPr>
          <p:nvPr/>
        </p:nvCxnSpPr>
        <p:spPr>
          <a:xfrm>
            <a:off x="4019107" y="1435396"/>
            <a:ext cx="3795823" cy="16437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72AD336-57DB-490B-BD80-F5491EA9C6D9}"/>
              </a:ext>
            </a:extLst>
          </p:cNvPr>
          <p:cNvSpPr/>
          <p:nvPr/>
        </p:nvSpPr>
        <p:spPr>
          <a:xfrm>
            <a:off x="4167963" y="957523"/>
            <a:ext cx="751784" cy="148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33FED10-543D-4E23-99F3-899F3CA76F14}"/>
              </a:ext>
            </a:extLst>
          </p:cNvPr>
          <p:cNvPicPr>
            <a:picLocks noChangeAspect="1"/>
          </p:cNvPicPr>
          <p:nvPr/>
        </p:nvPicPr>
        <p:blipFill>
          <a:blip r:embed="rId5"/>
          <a:stretch>
            <a:fillRect/>
          </a:stretch>
        </p:blipFill>
        <p:spPr>
          <a:xfrm>
            <a:off x="3062177" y="2390999"/>
            <a:ext cx="3146174" cy="4434683"/>
          </a:xfrm>
          <a:prstGeom prst="rect">
            <a:avLst/>
          </a:prstGeom>
        </p:spPr>
      </p:pic>
      <p:cxnSp>
        <p:nvCxnSpPr>
          <p:cNvPr id="18" name="Straight Arrow Connector 17">
            <a:extLst>
              <a:ext uri="{FF2B5EF4-FFF2-40B4-BE49-F238E27FC236}">
                <a16:creationId xmlns:a16="http://schemas.microsoft.com/office/drawing/2014/main" id="{BD036A37-92CC-4F34-B1D5-B6D2574BDA00}"/>
              </a:ext>
            </a:extLst>
          </p:cNvPr>
          <p:cNvCxnSpPr>
            <a:cxnSpLocks/>
          </p:cNvCxnSpPr>
          <p:nvPr/>
        </p:nvCxnSpPr>
        <p:spPr>
          <a:xfrm>
            <a:off x="3724939" y="1670992"/>
            <a:ext cx="294168" cy="10930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71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019850" y="2901438"/>
            <a:ext cx="3710304" cy="1235075"/>
            <a:chOff x="5019850" y="2901438"/>
            <a:chExt cx="3710304" cy="1235075"/>
          </a:xfrm>
        </p:grpSpPr>
        <p:pic>
          <p:nvPicPr>
            <p:cNvPr id="3" name="object 3"/>
            <p:cNvPicPr/>
            <p:nvPr/>
          </p:nvPicPr>
          <p:blipFill>
            <a:blip r:embed="rId2" cstate="print"/>
            <a:stretch>
              <a:fillRect/>
            </a:stretch>
          </p:blipFill>
          <p:spPr>
            <a:xfrm>
              <a:off x="5019850" y="2901438"/>
              <a:ext cx="3709826" cy="1234828"/>
            </a:xfrm>
            <a:prstGeom prst="rect">
              <a:avLst/>
            </a:prstGeom>
          </p:spPr>
        </p:pic>
        <p:pic>
          <p:nvPicPr>
            <p:cNvPr id="4" name="object 4"/>
            <p:cNvPicPr/>
            <p:nvPr/>
          </p:nvPicPr>
          <p:blipFill>
            <a:blip r:embed="rId3" cstate="print"/>
            <a:stretch>
              <a:fillRect/>
            </a:stretch>
          </p:blipFill>
          <p:spPr>
            <a:xfrm>
              <a:off x="5179187" y="3060445"/>
              <a:ext cx="3211703" cy="737107"/>
            </a:xfrm>
            <a:prstGeom prst="rect">
              <a:avLst/>
            </a:prstGeom>
          </p:spPr>
        </p:pic>
      </p:grpSp>
      <p:grpSp>
        <p:nvGrpSpPr>
          <p:cNvPr id="5" name="object 5"/>
          <p:cNvGrpSpPr/>
          <p:nvPr/>
        </p:nvGrpSpPr>
        <p:grpSpPr>
          <a:xfrm>
            <a:off x="688848" y="62484"/>
            <a:ext cx="11503660" cy="677545"/>
            <a:chOff x="688848" y="62484"/>
            <a:chExt cx="11503660" cy="677545"/>
          </a:xfrm>
        </p:grpSpPr>
        <p:sp>
          <p:nvSpPr>
            <p:cNvPr id="6" name="object 6"/>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688848" y="62484"/>
              <a:ext cx="1364741" cy="677418"/>
            </a:xfrm>
            <a:prstGeom prst="rect">
              <a:avLst/>
            </a:prstGeom>
          </p:spPr>
        </p:pic>
        <p:pic>
          <p:nvPicPr>
            <p:cNvPr id="8" name="object 8"/>
            <p:cNvPicPr/>
            <p:nvPr/>
          </p:nvPicPr>
          <p:blipFill>
            <a:blip r:embed="rId5" cstate="print"/>
            <a:stretch>
              <a:fillRect/>
            </a:stretch>
          </p:blipFill>
          <p:spPr>
            <a:xfrm>
              <a:off x="1719072" y="62484"/>
              <a:ext cx="825246" cy="677418"/>
            </a:xfrm>
            <a:prstGeom prst="rect">
              <a:avLst/>
            </a:prstGeom>
          </p:spPr>
        </p:pic>
        <p:pic>
          <p:nvPicPr>
            <p:cNvPr id="9" name="object 9"/>
            <p:cNvPicPr/>
            <p:nvPr/>
          </p:nvPicPr>
          <p:blipFill>
            <a:blip r:embed="rId6" cstate="print"/>
            <a:stretch>
              <a:fillRect/>
            </a:stretch>
          </p:blipFill>
          <p:spPr>
            <a:xfrm>
              <a:off x="2141220" y="62484"/>
              <a:ext cx="555498" cy="677418"/>
            </a:xfrm>
            <a:prstGeom prst="rect">
              <a:avLst/>
            </a:prstGeom>
          </p:spPr>
        </p:pic>
        <p:pic>
          <p:nvPicPr>
            <p:cNvPr id="10" name="object 10"/>
            <p:cNvPicPr/>
            <p:nvPr/>
          </p:nvPicPr>
          <p:blipFill>
            <a:blip r:embed="rId7" cstate="print"/>
            <a:stretch>
              <a:fillRect/>
            </a:stretch>
          </p:blipFill>
          <p:spPr>
            <a:xfrm>
              <a:off x="2362199" y="62484"/>
              <a:ext cx="1783842" cy="677418"/>
            </a:xfrm>
            <a:prstGeom prst="rect">
              <a:avLst/>
            </a:prstGeom>
          </p:spPr>
        </p:pic>
        <p:pic>
          <p:nvPicPr>
            <p:cNvPr id="11" name="object 11"/>
            <p:cNvPicPr/>
            <p:nvPr/>
          </p:nvPicPr>
          <p:blipFill>
            <a:blip r:embed="rId8" cstate="print"/>
            <a:stretch>
              <a:fillRect/>
            </a:stretch>
          </p:blipFill>
          <p:spPr>
            <a:xfrm>
              <a:off x="3808476" y="62484"/>
              <a:ext cx="1105662" cy="677418"/>
            </a:xfrm>
            <a:prstGeom prst="rect">
              <a:avLst/>
            </a:prstGeom>
          </p:spPr>
        </p:pic>
        <p:pic>
          <p:nvPicPr>
            <p:cNvPr id="12" name="object 12"/>
            <p:cNvPicPr/>
            <p:nvPr/>
          </p:nvPicPr>
          <p:blipFill>
            <a:blip r:embed="rId6" cstate="print"/>
            <a:stretch>
              <a:fillRect/>
            </a:stretch>
          </p:blipFill>
          <p:spPr>
            <a:xfrm>
              <a:off x="4511039" y="62484"/>
              <a:ext cx="555498" cy="677418"/>
            </a:xfrm>
            <a:prstGeom prst="rect">
              <a:avLst/>
            </a:prstGeom>
          </p:spPr>
        </p:pic>
        <p:pic>
          <p:nvPicPr>
            <p:cNvPr id="13" name="object 13"/>
            <p:cNvPicPr/>
            <p:nvPr/>
          </p:nvPicPr>
          <p:blipFill>
            <a:blip r:embed="rId9" cstate="print"/>
            <a:stretch>
              <a:fillRect/>
            </a:stretch>
          </p:blipFill>
          <p:spPr>
            <a:xfrm>
              <a:off x="4730495" y="62484"/>
              <a:ext cx="1669542" cy="677418"/>
            </a:xfrm>
            <a:prstGeom prst="rect">
              <a:avLst/>
            </a:prstGeom>
          </p:spPr>
        </p:pic>
      </p:grpSp>
      <p:sp>
        <p:nvSpPr>
          <p:cNvPr id="14" name="object 1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55" dirty="0"/>
              <a:t> </a:t>
            </a:r>
            <a:r>
              <a:rPr dirty="0"/>
              <a:t>PD</a:t>
            </a:r>
            <a:r>
              <a:rPr spc="-60" dirty="0"/>
              <a:t> </a:t>
            </a:r>
            <a:r>
              <a:rPr dirty="0"/>
              <a:t>–</a:t>
            </a:r>
            <a:r>
              <a:rPr spc="-55" dirty="0"/>
              <a:t> </a:t>
            </a:r>
            <a:r>
              <a:rPr dirty="0"/>
              <a:t>Rancangan</a:t>
            </a:r>
            <a:r>
              <a:rPr spc="-85" dirty="0"/>
              <a:t> </a:t>
            </a:r>
            <a:r>
              <a:rPr dirty="0"/>
              <a:t>Awal</a:t>
            </a:r>
            <a:r>
              <a:rPr spc="-50" dirty="0"/>
              <a:t> </a:t>
            </a:r>
            <a:r>
              <a:rPr dirty="0"/>
              <a:t>–</a:t>
            </a:r>
            <a:r>
              <a:rPr spc="-65" dirty="0"/>
              <a:t> </a:t>
            </a:r>
            <a:r>
              <a:rPr spc="-10" dirty="0"/>
              <a:t>Tujuan</a:t>
            </a:r>
            <a:r>
              <a:rPr spc="-45" dirty="0"/>
              <a:t> </a:t>
            </a:r>
            <a:r>
              <a:rPr spc="-25" dirty="0"/>
              <a:t>(2)</a:t>
            </a:r>
          </a:p>
        </p:txBody>
      </p:sp>
      <p:grpSp>
        <p:nvGrpSpPr>
          <p:cNvPr id="15" name="object 15"/>
          <p:cNvGrpSpPr/>
          <p:nvPr/>
        </p:nvGrpSpPr>
        <p:grpSpPr>
          <a:xfrm>
            <a:off x="96252" y="78958"/>
            <a:ext cx="8399780" cy="4497070"/>
            <a:chOff x="96252" y="78958"/>
            <a:chExt cx="8399780" cy="4497070"/>
          </a:xfrm>
        </p:grpSpPr>
        <p:pic>
          <p:nvPicPr>
            <p:cNvPr id="16" name="object 16"/>
            <p:cNvPicPr/>
            <p:nvPr/>
          </p:nvPicPr>
          <p:blipFill>
            <a:blip r:embed="rId10" cstate="print"/>
            <a:stretch>
              <a:fillRect/>
            </a:stretch>
          </p:blipFill>
          <p:spPr>
            <a:xfrm>
              <a:off x="96252" y="78958"/>
              <a:ext cx="417094" cy="540848"/>
            </a:xfrm>
            <a:prstGeom prst="rect">
              <a:avLst/>
            </a:prstGeom>
          </p:spPr>
        </p:pic>
        <p:sp>
          <p:nvSpPr>
            <p:cNvPr id="17" name="object 17"/>
            <p:cNvSpPr/>
            <p:nvPr/>
          </p:nvSpPr>
          <p:spPr>
            <a:xfrm>
              <a:off x="6785101" y="3791966"/>
              <a:ext cx="1710689" cy="783590"/>
            </a:xfrm>
            <a:custGeom>
              <a:avLst/>
              <a:gdLst/>
              <a:ahLst/>
              <a:cxnLst/>
              <a:rect l="l" t="t" r="r" b="b"/>
              <a:pathLst>
                <a:path w="1710690" h="783589">
                  <a:moveTo>
                    <a:pt x="112097" y="34801"/>
                  </a:moveTo>
                  <a:lnTo>
                    <a:pt x="96547" y="69630"/>
                  </a:lnTo>
                  <a:lnTo>
                    <a:pt x="1695196" y="783462"/>
                  </a:lnTo>
                  <a:lnTo>
                    <a:pt x="1710690" y="748664"/>
                  </a:lnTo>
                  <a:lnTo>
                    <a:pt x="112097" y="34801"/>
                  </a:lnTo>
                  <a:close/>
                </a:path>
                <a:path w="1710690" h="783589">
                  <a:moveTo>
                    <a:pt x="127634" y="0"/>
                  </a:moveTo>
                  <a:lnTo>
                    <a:pt x="0" y="5587"/>
                  </a:lnTo>
                  <a:lnTo>
                    <a:pt x="81025" y="104393"/>
                  </a:lnTo>
                  <a:lnTo>
                    <a:pt x="96547" y="69630"/>
                  </a:lnTo>
                  <a:lnTo>
                    <a:pt x="79121" y="61848"/>
                  </a:lnTo>
                  <a:lnTo>
                    <a:pt x="94742" y="27050"/>
                  </a:lnTo>
                  <a:lnTo>
                    <a:pt x="115557" y="27050"/>
                  </a:lnTo>
                  <a:lnTo>
                    <a:pt x="127634" y="0"/>
                  </a:lnTo>
                  <a:close/>
                </a:path>
                <a:path w="1710690" h="783589">
                  <a:moveTo>
                    <a:pt x="94742" y="27050"/>
                  </a:moveTo>
                  <a:lnTo>
                    <a:pt x="79121" y="61848"/>
                  </a:lnTo>
                  <a:lnTo>
                    <a:pt x="96547" y="69630"/>
                  </a:lnTo>
                  <a:lnTo>
                    <a:pt x="112097" y="34801"/>
                  </a:lnTo>
                  <a:lnTo>
                    <a:pt x="94742" y="27050"/>
                  </a:lnTo>
                  <a:close/>
                </a:path>
                <a:path w="1710690" h="783589">
                  <a:moveTo>
                    <a:pt x="115557" y="27050"/>
                  </a:moveTo>
                  <a:lnTo>
                    <a:pt x="94742" y="27050"/>
                  </a:lnTo>
                  <a:lnTo>
                    <a:pt x="112097" y="34801"/>
                  </a:lnTo>
                  <a:lnTo>
                    <a:pt x="115557" y="2705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8" name="object 18"/>
          <p:cNvSpPr txBox="1"/>
          <p:nvPr/>
        </p:nvSpPr>
        <p:spPr>
          <a:xfrm>
            <a:off x="8500109" y="667892"/>
            <a:ext cx="3379470" cy="100076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5.</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Setelah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menambahkan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Tujuan.</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Klik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tambah</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Indiktor</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berwarna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hijau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sebaris</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tujuan</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yang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telah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dibuat).</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19" name="object 19"/>
          <p:cNvGrpSpPr/>
          <p:nvPr/>
        </p:nvGrpSpPr>
        <p:grpSpPr>
          <a:xfrm>
            <a:off x="0" y="451104"/>
            <a:ext cx="8648700" cy="2871470"/>
            <a:chOff x="0" y="451104"/>
            <a:chExt cx="8648700" cy="2871470"/>
          </a:xfrm>
        </p:grpSpPr>
        <p:pic>
          <p:nvPicPr>
            <p:cNvPr id="20" name="object 20"/>
            <p:cNvPicPr/>
            <p:nvPr/>
          </p:nvPicPr>
          <p:blipFill>
            <a:blip r:embed="rId11" cstate="print"/>
            <a:stretch>
              <a:fillRect/>
            </a:stretch>
          </p:blipFill>
          <p:spPr>
            <a:xfrm>
              <a:off x="0" y="451104"/>
              <a:ext cx="8648700" cy="2871216"/>
            </a:xfrm>
            <a:prstGeom prst="rect">
              <a:avLst/>
            </a:prstGeom>
          </p:spPr>
        </p:pic>
        <p:pic>
          <p:nvPicPr>
            <p:cNvPr id="21" name="object 21"/>
            <p:cNvPicPr/>
            <p:nvPr/>
          </p:nvPicPr>
          <p:blipFill>
            <a:blip r:embed="rId12" cstate="print"/>
            <a:stretch>
              <a:fillRect/>
            </a:stretch>
          </p:blipFill>
          <p:spPr>
            <a:xfrm>
              <a:off x="65378" y="646684"/>
              <a:ext cx="8209280" cy="2301240"/>
            </a:xfrm>
            <a:prstGeom prst="rect">
              <a:avLst/>
            </a:prstGeom>
          </p:spPr>
        </p:pic>
        <p:sp>
          <p:nvSpPr>
            <p:cNvPr id="22" name="object 22"/>
            <p:cNvSpPr/>
            <p:nvPr/>
          </p:nvSpPr>
          <p:spPr>
            <a:xfrm>
              <a:off x="7127874" y="2076704"/>
              <a:ext cx="349885" cy="325120"/>
            </a:xfrm>
            <a:custGeom>
              <a:avLst/>
              <a:gdLst/>
              <a:ahLst/>
              <a:cxnLst/>
              <a:rect l="l" t="t" r="r" b="b"/>
              <a:pathLst>
                <a:path w="349884" h="325119">
                  <a:moveTo>
                    <a:pt x="175005" y="0"/>
                  </a:moveTo>
                  <a:lnTo>
                    <a:pt x="128484" y="5796"/>
                  </a:lnTo>
                  <a:lnTo>
                    <a:pt x="86679" y="22154"/>
                  </a:lnTo>
                  <a:lnTo>
                    <a:pt x="51260" y="47529"/>
                  </a:lnTo>
                  <a:lnTo>
                    <a:pt x="23894" y="80376"/>
                  </a:lnTo>
                  <a:lnTo>
                    <a:pt x="6251" y="119150"/>
                  </a:lnTo>
                  <a:lnTo>
                    <a:pt x="0" y="162306"/>
                  </a:lnTo>
                  <a:lnTo>
                    <a:pt x="6251" y="205461"/>
                  </a:lnTo>
                  <a:lnTo>
                    <a:pt x="23894" y="244235"/>
                  </a:lnTo>
                  <a:lnTo>
                    <a:pt x="51260" y="277082"/>
                  </a:lnTo>
                  <a:lnTo>
                    <a:pt x="86679" y="302457"/>
                  </a:lnTo>
                  <a:lnTo>
                    <a:pt x="128484" y="318815"/>
                  </a:lnTo>
                  <a:lnTo>
                    <a:pt x="175005" y="324612"/>
                  </a:lnTo>
                  <a:lnTo>
                    <a:pt x="221473" y="318815"/>
                  </a:lnTo>
                  <a:lnTo>
                    <a:pt x="263242" y="302457"/>
                  </a:lnTo>
                  <a:lnTo>
                    <a:pt x="298640" y="277082"/>
                  </a:lnTo>
                  <a:lnTo>
                    <a:pt x="325994" y="244235"/>
                  </a:lnTo>
                  <a:lnTo>
                    <a:pt x="343633" y="205461"/>
                  </a:lnTo>
                  <a:lnTo>
                    <a:pt x="349884" y="162306"/>
                  </a:lnTo>
                  <a:lnTo>
                    <a:pt x="343633" y="119150"/>
                  </a:lnTo>
                  <a:lnTo>
                    <a:pt x="325994" y="80376"/>
                  </a:lnTo>
                  <a:lnTo>
                    <a:pt x="298640" y="47529"/>
                  </a:lnTo>
                  <a:lnTo>
                    <a:pt x="263242" y="22154"/>
                  </a:lnTo>
                  <a:lnTo>
                    <a:pt x="221473" y="5796"/>
                  </a:lnTo>
                  <a:lnTo>
                    <a:pt x="17500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3" name="object 23"/>
          <p:cNvSpPr txBox="1"/>
          <p:nvPr/>
        </p:nvSpPr>
        <p:spPr>
          <a:xfrm>
            <a:off x="7262241" y="2150109"/>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5</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4" name="object 24"/>
          <p:cNvGrpSpPr/>
          <p:nvPr/>
        </p:nvGrpSpPr>
        <p:grpSpPr>
          <a:xfrm>
            <a:off x="8313039" y="1704911"/>
            <a:ext cx="3677920" cy="4397375"/>
            <a:chOff x="8313039" y="1704911"/>
            <a:chExt cx="3677920" cy="4397375"/>
          </a:xfrm>
        </p:grpSpPr>
        <p:pic>
          <p:nvPicPr>
            <p:cNvPr id="25" name="object 25"/>
            <p:cNvPicPr/>
            <p:nvPr/>
          </p:nvPicPr>
          <p:blipFill>
            <a:blip r:embed="rId13" cstate="print"/>
            <a:stretch>
              <a:fillRect/>
            </a:stretch>
          </p:blipFill>
          <p:spPr>
            <a:xfrm>
              <a:off x="8520811" y="1792858"/>
              <a:ext cx="3383914" cy="4289869"/>
            </a:xfrm>
            <a:prstGeom prst="rect">
              <a:avLst/>
            </a:prstGeom>
          </p:spPr>
        </p:pic>
        <p:sp>
          <p:nvSpPr>
            <p:cNvPr id="26" name="object 26"/>
            <p:cNvSpPr/>
            <p:nvPr/>
          </p:nvSpPr>
          <p:spPr>
            <a:xfrm>
              <a:off x="8458073" y="1723961"/>
              <a:ext cx="3514090" cy="4359275"/>
            </a:xfrm>
            <a:custGeom>
              <a:avLst/>
              <a:gdLst/>
              <a:ahLst/>
              <a:cxnLst/>
              <a:rect l="l" t="t" r="r" b="b"/>
              <a:pathLst>
                <a:path w="3514090" h="4359275">
                  <a:moveTo>
                    <a:pt x="0" y="4358767"/>
                  </a:moveTo>
                  <a:lnTo>
                    <a:pt x="3513836" y="4358767"/>
                  </a:lnTo>
                  <a:lnTo>
                    <a:pt x="3513836" y="0"/>
                  </a:lnTo>
                  <a:lnTo>
                    <a:pt x="0" y="0"/>
                  </a:lnTo>
                  <a:lnTo>
                    <a:pt x="0" y="4358767"/>
                  </a:lnTo>
                  <a:close/>
                </a:path>
              </a:pathLst>
            </a:custGeom>
            <a:ln w="38100">
              <a:solidFill>
                <a:srgbClr val="006F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27"/>
            <p:cNvSpPr/>
            <p:nvPr/>
          </p:nvSpPr>
          <p:spPr>
            <a:xfrm>
              <a:off x="8313039" y="4558029"/>
              <a:ext cx="349885" cy="324485"/>
            </a:xfrm>
            <a:custGeom>
              <a:avLst/>
              <a:gdLst/>
              <a:ahLst/>
              <a:cxnLst/>
              <a:rect l="l" t="t" r="r" b="b"/>
              <a:pathLst>
                <a:path w="349884" h="324485">
                  <a:moveTo>
                    <a:pt x="175005" y="0"/>
                  </a:moveTo>
                  <a:lnTo>
                    <a:pt x="128484" y="5796"/>
                  </a:lnTo>
                  <a:lnTo>
                    <a:pt x="86679" y="22154"/>
                  </a:lnTo>
                  <a:lnTo>
                    <a:pt x="51260" y="47529"/>
                  </a:lnTo>
                  <a:lnTo>
                    <a:pt x="23894" y="80376"/>
                  </a:lnTo>
                  <a:lnTo>
                    <a:pt x="6251" y="119150"/>
                  </a:lnTo>
                  <a:lnTo>
                    <a:pt x="0" y="162306"/>
                  </a:lnTo>
                  <a:lnTo>
                    <a:pt x="6251" y="205407"/>
                  </a:lnTo>
                  <a:lnTo>
                    <a:pt x="23894" y="244145"/>
                  </a:lnTo>
                  <a:lnTo>
                    <a:pt x="51260" y="276971"/>
                  </a:lnTo>
                  <a:lnTo>
                    <a:pt x="86679" y="302335"/>
                  </a:lnTo>
                  <a:lnTo>
                    <a:pt x="128484" y="318689"/>
                  </a:lnTo>
                  <a:lnTo>
                    <a:pt x="175005" y="324485"/>
                  </a:lnTo>
                  <a:lnTo>
                    <a:pt x="221473" y="318689"/>
                  </a:lnTo>
                  <a:lnTo>
                    <a:pt x="263242" y="302335"/>
                  </a:lnTo>
                  <a:lnTo>
                    <a:pt x="298640" y="276971"/>
                  </a:lnTo>
                  <a:lnTo>
                    <a:pt x="325994" y="244145"/>
                  </a:lnTo>
                  <a:lnTo>
                    <a:pt x="343633" y="205407"/>
                  </a:lnTo>
                  <a:lnTo>
                    <a:pt x="349884" y="162306"/>
                  </a:lnTo>
                  <a:lnTo>
                    <a:pt x="343633" y="119150"/>
                  </a:lnTo>
                  <a:lnTo>
                    <a:pt x="325994" y="80376"/>
                  </a:lnTo>
                  <a:lnTo>
                    <a:pt x="298640" y="47529"/>
                  </a:lnTo>
                  <a:lnTo>
                    <a:pt x="263242" y="22154"/>
                  </a:lnTo>
                  <a:lnTo>
                    <a:pt x="221473" y="5796"/>
                  </a:lnTo>
                  <a:lnTo>
                    <a:pt x="17500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8" name="object 28"/>
          <p:cNvSpPr txBox="1"/>
          <p:nvPr/>
        </p:nvSpPr>
        <p:spPr>
          <a:xfrm>
            <a:off x="8447658" y="4631817"/>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6</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9" name="object 29"/>
          <p:cNvSpPr txBox="1"/>
          <p:nvPr/>
        </p:nvSpPr>
        <p:spPr>
          <a:xfrm>
            <a:off x="5957442" y="4410836"/>
            <a:ext cx="2209165" cy="75692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6.</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lingkaran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pada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tujuan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akan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digunakan.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Lalu</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pilih.</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30" name="object 30"/>
          <p:cNvGrpSpPr/>
          <p:nvPr/>
        </p:nvGrpSpPr>
        <p:grpSpPr>
          <a:xfrm>
            <a:off x="1976627" y="3233966"/>
            <a:ext cx="8548370" cy="3624579"/>
            <a:chOff x="1976627" y="3233966"/>
            <a:chExt cx="8548370" cy="3624579"/>
          </a:xfrm>
        </p:grpSpPr>
        <p:pic>
          <p:nvPicPr>
            <p:cNvPr id="31" name="object 31"/>
            <p:cNvPicPr/>
            <p:nvPr/>
          </p:nvPicPr>
          <p:blipFill>
            <a:blip r:embed="rId14" cstate="print"/>
            <a:stretch>
              <a:fillRect/>
            </a:stretch>
          </p:blipFill>
          <p:spPr>
            <a:xfrm>
              <a:off x="7859268" y="5279186"/>
              <a:ext cx="2665349" cy="1578810"/>
            </a:xfrm>
            <a:prstGeom prst="rect">
              <a:avLst/>
            </a:prstGeom>
          </p:spPr>
        </p:pic>
        <p:pic>
          <p:nvPicPr>
            <p:cNvPr id="32" name="object 32"/>
            <p:cNvPicPr/>
            <p:nvPr/>
          </p:nvPicPr>
          <p:blipFill>
            <a:blip r:embed="rId15" cstate="print"/>
            <a:stretch>
              <a:fillRect/>
            </a:stretch>
          </p:blipFill>
          <p:spPr>
            <a:xfrm>
              <a:off x="8054593" y="5474043"/>
              <a:ext cx="2095500" cy="1200150"/>
            </a:xfrm>
            <a:prstGeom prst="rect">
              <a:avLst/>
            </a:prstGeom>
          </p:spPr>
        </p:pic>
        <p:pic>
          <p:nvPicPr>
            <p:cNvPr id="33" name="object 33"/>
            <p:cNvPicPr/>
            <p:nvPr/>
          </p:nvPicPr>
          <p:blipFill>
            <a:blip r:embed="rId16" cstate="print"/>
            <a:stretch>
              <a:fillRect/>
            </a:stretch>
          </p:blipFill>
          <p:spPr>
            <a:xfrm>
              <a:off x="1976627" y="3233966"/>
              <a:ext cx="3557016" cy="3624031"/>
            </a:xfrm>
            <a:prstGeom prst="rect">
              <a:avLst/>
            </a:prstGeom>
          </p:spPr>
        </p:pic>
        <p:pic>
          <p:nvPicPr>
            <p:cNvPr id="34" name="object 34"/>
            <p:cNvPicPr/>
            <p:nvPr/>
          </p:nvPicPr>
          <p:blipFill>
            <a:blip r:embed="rId17" cstate="print"/>
            <a:stretch>
              <a:fillRect/>
            </a:stretch>
          </p:blipFill>
          <p:spPr>
            <a:xfrm>
              <a:off x="2172207" y="3428961"/>
              <a:ext cx="2986659" cy="3245230"/>
            </a:xfrm>
            <a:prstGeom prst="rect">
              <a:avLst/>
            </a:prstGeom>
          </p:spPr>
        </p:pic>
        <p:sp>
          <p:nvSpPr>
            <p:cNvPr id="35" name="object 35"/>
            <p:cNvSpPr/>
            <p:nvPr/>
          </p:nvSpPr>
          <p:spPr>
            <a:xfrm>
              <a:off x="5158867" y="3782441"/>
              <a:ext cx="1638300" cy="1269365"/>
            </a:xfrm>
            <a:custGeom>
              <a:avLst/>
              <a:gdLst/>
              <a:ahLst/>
              <a:cxnLst/>
              <a:rect l="l" t="t" r="r" b="b"/>
              <a:pathLst>
                <a:path w="1638300" h="1269364">
                  <a:moveTo>
                    <a:pt x="55625" y="1154048"/>
                  </a:moveTo>
                  <a:lnTo>
                    <a:pt x="0" y="1269110"/>
                  </a:lnTo>
                  <a:lnTo>
                    <a:pt x="125349" y="1244599"/>
                  </a:lnTo>
                  <a:lnTo>
                    <a:pt x="111071" y="1226057"/>
                  </a:lnTo>
                  <a:lnTo>
                    <a:pt x="86995" y="1226057"/>
                  </a:lnTo>
                  <a:lnTo>
                    <a:pt x="63754" y="1195958"/>
                  </a:lnTo>
                  <a:lnTo>
                    <a:pt x="78901" y="1184277"/>
                  </a:lnTo>
                  <a:lnTo>
                    <a:pt x="55625" y="1154048"/>
                  </a:lnTo>
                  <a:close/>
                </a:path>
                <a:path w="1638300" h="1269364">
                  <a:moveTo>
                    <a:pt x="78901" y="1184277"/>
                  </a:moveTo>
                  <a:lnTo>
                    <a:pt x="63754" y="1195958"/>
                  </a:lnTo>
                  <a:lnTo>
                    <a:pt x="86995" y="1226057"/>
                  </a:lnTo>
                  <a:lnTo>
                    <a:pt x="102102" y="1214408"/>
                  </a:lnTo>
                  <a:lnTo>
                    <a:pt x="78901" y="1184277"/>
                  </a:lnTo>
                  <a:close/>
                </a:path>
                <a:path w="1638300" h="1269364">
                  <a:moveTo>
                    <a:pt x="102102" y="1214408"/>
                  </a:moveTo>
                  <a:lnTo>
                    <a:pt x="86995" y="1226057"/>
                  </a:lnTo>
                  <a:lnTo>
                    <a:pt x="111071" y="1226057"/>
                  </a:lnTo>
                  <a:lnTo>
                    <a:pt x="102102" y="1214408"/>
                  </a:lnTo>
                  <a:close/>
                </a:path>
                <a:path w="1638300" h="1269364">
                  <a:moveTo>
                    <a:pt x="1614551" y="0"/>
                  </a:moveTo>
                  <a:lnTo>
                    <a:pt x="78901" y="1184277"/>
                  </a:lnTo>
                  <a:lnTo>
                    <a:pt x="102102" y="1214408"/>
                  </a:lnTo>
                  <a:lnTo>
                    <a:pt x="1637791" y="30225"/>
                  </a:lnTo>
                  <a:lnTo>
                    <a:pt x="1614551"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object 36"/>
            <p:cNvSpPr/>
            <p:nvPr/>
          </p:nvSpPr>
          <p:spPr>
            <a:xfrm>
              <a:off x="3004819" y="3390265"/>
              <a:ext cx="349885" cy="324485"/>
            </a:xfrm>
            <a:custGeom>
              <a:avLst/>
              <a:gdLst/>
              <a:ahLst/>
              <a:cxnLst/>
              <a:rect l="l" t="t" r="r" b="b"/>
              <a:pathLst>
                <a:path w="349885" h="324485">
                  <a:moveTo>
                    <a:pt x="174879" y="0"/>
                  </a:moveTo>
                  <a:lnTo>
                    <a:pt x="128367" y="5795"/>
                  </a:lnTo>
                  <a:lnTo>
                    <a:pt x="86585" y="22149"/>
                  </a:lnTo>
                  <a:lnTo>
                    <a:pt x="51196" y="47513"/>
                  </a:lnTo>
                  <a:lnTo>
                    <a:pt x="23861" y="80339"/>
                  </a:lnTo>
                  <a:lnTo>
                    <a:pt x="6242" y="119077"/>
                  </a:lnTo>
                  <a:lnTo>
                    <a:pt x="0" y="162179"/>
                  </a:lnTo>
                  <a:lnTo>
                    <a:pt x="6242" y="205334"/>
                  </a:lnTo>
                  <a:lnTo>
                    <a:pt x="23861" y="244108"/>
                  </a:lnTo>
                  <a:lnTo>
                    <a:pt x="51196" y="276955"/>
                  </a:lnTo>
                  <a:lnTo>
                    <a:pt x="86585" y="302330"/>
                  </a:lnTo>
                  <a:lnTo>
                    <a:pt x="128367" y="318688"/>
                  </a:lnTo>
                  <a:lnTo>
                    <a:pt x="174879" y="324485"/>
                  </a:lnTo>
                  <a:lnTo>
                    <a:pt x="221400" y="318688"/>
                  </a:lnTo>
                  <a:lnTo>
                    <a:pt x="263205" y="302330"/>
                  </a:lnTo>
                  <a:lnTo>
                    <a:pt x="298624" y="276955"/>
                  </a:lnTo>
                  <a:lnTo>
                    <a:pt x="325990" y="244108"/>
                  </a:lnTo>
                  <a:lnTo>
                    <a:pt x="343633" y="205334"/>
                  </a:lnTo>
                  <a:lnTo>
                    <a:pt x="349884" y="162179"/>
                  </a:lnTo>
                  <a:lnTo>
                    <a:pt x="343633" y="119077"/>
                  </a:lnTo>
                  <a:lnTo>
                    <a:pt x="325990" y="80339"/>
                  </a:lnTo>
                  <a:lnTo>
                    <a:pt x="298624" y="47513"/>
                  </a:lnTo>
                  <a:lnTo>
                    <a:pt x="263205" y="22149"/>
                  </a:lnTo>
                  <a:lnTo>
                    <a:pt x="221400" y="5795"/>
                  </a:lnTo>
                  <a:lnTo>
                    <a:pt x="174879"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7" name="object 37"/>
          <p:cNvSpPr txBox="1"/>
          <p:nvPr/>
        </p:nvSpPr>
        <p:spPr>
          <a:xfrm>
            <a:off x="3138677" y="3463797"/>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8</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38" name="object 38"/>
          <p:cNvSpPr txBox="1"/>
          <p:nvPr/>
        </p:nvSpPr>
        <p:spPr>
          <a:xfrm>
            <a:off x="86969" y="3038348"/>
            <a:ext cx="1395095"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8.</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Lengkapi</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form</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39" name="object 39"/>
          <p:cNvSpPr txBox="1"/>
          <p:nvPr/>
        </p:nvSpPr>
        <p:spPr>
          <a:xfrm>
            <a:off x="86969" y="3282188"/>
            <a:ext cx="2040889" cy="343916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tujuan.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Isi:</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-urutan</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tujuan</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angka),</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-status</a:t>
            </a:r>
            <a:r>
              <a:rPr kumimoji="0" sz="1600" b="0" i="0" u="none" strike="noStrike" kern="0" cap="none" spc="-8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-Kumulatif</a:t>
            </a:r>
            <a:r>
              <a:rPr kumimoji="0" sz="1600" b="0" i="0" u="none" strike="noStrike" kern="0" cap="none" spc="-7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(Capaian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akhir</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adalah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penjumlahan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nilai</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setiap tahun),</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a:p>
            <a:pPr marL="12700" marR="48895"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-Positif</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(Semakin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tinggi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nilai</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data</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maka</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semakin baik),</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a:p>
            <a:pPr marL="12700" marR="146050" lvl="0" indent="0" algn="l" defTabSz="914400" rtl="0" eaLnBrk="1" fontAlgn="auto" latinLnBrk="0" hangingPunct="1">
              <a:lnSpc>
                <a:spcPct val="100000"/>
              </a:lnSpc>
              <a:spcBef>
                <a:spcPts val="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-Negatif</a:t>
            </a:r>
            <a:r>
              <a:rPr kumimoji="0" sz="1600"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(Semakin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rendah</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nilai</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data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maka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semakin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baik)</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40" name="object 40"/>
          <p:cNvSpPr/>
          <p:nvPr/>
        </p:nvSpPr>
        <p:spPr>
          <a:xfrm>
            <a:off x="8050021" y="5371338"/>
            <a:ext cx="349885" cy="325120"/>
          </a:xfrm>
          <a:custGeom>
            <a:avLst/>
            <a:gdLst/>
            <a:ahLst/>
            <a:cxnLst/>
            <a:rect l="l" t="t" r="r" b="b"/>
            <a:pathLst>
              <a:path w="349884" h="325120">
                <a:moveTo>
                  <a:pt x="174878" y="0"/>
                </a:moveTo>
                <a:lnTo>
                  <a:pt x="128411" y="5796"/>
                </a:lnTo>
                <a:lnTo>
                  <a:pt x="86642" y="22154"/>
                </a:lnTo>
                <a:lnTo>
                  <a:pt x="51244" y="47529"/>
                </a:lnTo>
                <a:lnTo>
                  <a:pt x="23890" y="80376"/>
                </a:lnTo>
                <a:lnTo>
                  <a:pt x="6251" y="119150"/>
                </a:lnTo>
                <a:lnTo>
                  <a:pt x="0" y="162306"/>
                </a:lnTo>
                <a:lnTo>
                  <a:pt x="6251" y="205462"/>
                </a:lnTo>
                <a:lnTo>
                  <a:pt x="23890" y="244238"/>
                </a:lnTo>
                <a:lnTo>
                  <a:pt x="51244" y="277088"/>
                </a:lnTo>
                <a:lnTo>
                  <a:pt x="86642" y="302466"/>
                </a:lnTo>
                <a:lnTo>
                  <a:pt x="128411" y="318827"/>
                </a:lnTo>
                <a:lnTo>
                  <a:pt x="174878" y="324624"/>
                </a:lnTo>
                <a:lnTo>
                  <a:pt x="221400" y="318827"/>
                </a:lnTo>
                <a:lnTo>
                  <a:pt x="263205" y="302466"/>
                </a:lnTo>
                <a:lnTo>
                  <a:pt x="298624" y="277088"/>
                </a:lnTo>
                <a:lnTo>
                  <a:pt x="325990" y="244238"/>
                </a:lnTo>
                <a:lnTo>
                  <a:pt x="343633" y="205462"/>
                </a:lnTo>
                <a:lnTo>
                  <a:pt x="349884" y="162306"/>
                </a:lnTo>
                <a:lnTo>
                  <a:pt x="343633" y="119150"/>
                </a:lnTo>
                <a:lnTo>
                  <a:pt x="325990" y="80376"/>
                </a:lnTo>
                <a:lnTo>
                  <a:pt x="298624" y="47529"/>
                </a:lnTo>
                <a:lnTo>
                  <a:pt x="263205" y="22154"/>
                </a:lnTo>
                <a:lnTo>
                  <a:pt x="221400" y="5796"/>
                </a:lnTo>
                <a:lnTo>
                  <a:pt x="174878"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object 41"/>
          <p:cNvSpPr txBox="1"/>
          <p:nvPr/>
        </p:nvSpPr>
        <p:spPr>
          <a:xfrm>
            <a:off x="8184642" y="5445378"/>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7</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42" name="object 42"/>
          <p:cNvSpPr txBox="1"/>
          <p:nvPr/>
        </p:nvSpPr>
        <p:spPr>
          <a:xfrm>
            <a:off x="5464809" y="5488635"/>
            <a:ext cx="2559685" cy="100076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7.</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tambah indikator</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menambahkan indikator</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tujuan,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user</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akan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diarahkan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ke</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menu</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master.</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CC18E-CECB-F5B9-CBC5-4392C879E8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8E7C70A-4A49-EFCC-6D7D-80D90D0AA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258"/>
            <a:ext cx="12257231" cy="7357098"/>
          </a:xfrm>
          <a:prstGeom prst="rect">
            <a:avLst/>
          </a:prstGeom>
        </p:spPr>
      </p:pic>
      <p:sp>
        <p:nvSpPr>
          <p:cNvPr id="6" name="TextBox 5">
            <a:extLst>
              <a:ext uri="{FF2B5EF4-FFF2-40B4-BE49-F238E27FC236}">
                <a16:creationId xmlns:a16="http://schemas.microsoft.com/office/drawing/2014/main" id="{B6C1932F-468E-51B8-1C16-B5DFBD22B6C6}"/>
              </a:ext>
            </a:extLst>
          </p:cNvPr>
          <p:cNvSpPr txBox="1"/>
          <p:nvPr/>
        </p:nvSpPr>
        <p:spPr>
          <a:xfrm>
            <a:off x="223157" y="801634"/>
            <a:ext cx="11745686" cy="5509200"/>
          </a:xfrm>
          <a:prstGeom prst="rect">
            <a:avLst/>
          </a:prstGeom>
          <a:noFill/>
        </p:spPr>
        <p:txBody>
          <a:bodyPr wrap="square">
            <a:spAutoFit/>
          </a:bodyPr>
          <a:lstStyle/>
          <a:p>
            <a:pPr algn="just">
              <a:spcBef>
                <a:spcPts val="600"/>
              </a:spcBef>
              <a:spcAft>
                <a:spcPts val="600"/>
              </a:spcAft>
            </a:pPr>
            <a:r>
              <a:rPr lang="en-ID" sz="1600" dirty="0" err="1">
                <a:latin typeface="Arial" panose="020B0604020202020204" pitchFamily="34" charset="0"/>
                <a:cs typeface="Arial" panose="020B0604020202020204" pitchFamily="34" charset="0"/>
              </a:rPr>
              <a:t>Permasalahan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timbul</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sebagai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akibat</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dari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belum</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optimalnya</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pemanfaatan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kekuatan</a:t>
            </a:r>
            <a:r>
              <a:rPr lang="en-ID" sz="1600" dirty="0">
                <a:latin typeface="Arial" panose="020B0604020202020204" pitchFamily="34" charset="0"/>
                <a:cs typeface="Arial" panose="020B0604020202020204" pitchFamily="34" charset="0"/>
              </a:rPr>
              <a:t> dan </a:t>
            </a:r>
            <a:r>
              <a:rPr lang="en-ID" sz="1600" dirty="0" err="1">
                <a:latin typeface="Arial" panose="020B0604020202020204" pitchFamily="34" charset="0"/>
                <a:cs typeface="Arial" panose="020B0604020202020204" pitchFamily="34" charset="0"/>
              </a:rPr>
              <a:t>peluang</a:t>
            </a:r>
            <a:r>
              <a:rPr lang="en-ID" sz="1600" dirty="0">
                <a:latin typeface="Arial" panose="020B0604020202020204" pitchFamily="34" charset="0"/>
                <a:cs typeface="Arial" panose="020B0604020202020204" pitchFamily="34" charset="0"/>
              </a:rPr>
              <a:t> yang </a:t>
            </a:r>
            <a:r>
              <a:rPr lang="en-ID" sz="1600" dirty="0" err="1">
                <a:latin typeface="Arial" panose="020B0604020202020204" pitchFamily="34" charset="0"/>
                <a:cs typeface="Arial" panose="020B0604020202020204" pitchFamily="34" charset="0"/>
              </a:rPr>
              <a:t>dimiliki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daerah</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belum</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diantisipasinya</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kelemahan</a:t>
            </a:r>
            <a:r>
              <a:rPr lang="en-ID" sz="1600" dirty="0">
                <a:latin typeface="Arial" panose="020B0604020202020204" pitchFamily="34" charset="0"/>
                <a:cs typeface="Arial" panose="020B0604020202020204" pitchFamily="34" charset="0"/>
              </a:rPr>
              <a:t> dan </a:t>
            </a:r>
            <a:r>
              <a:rPr lang="en-ID" sz="1600" dirty="0" err="1">
                <a:latin typeface="Arial" panose="020B0604020202020204" pitchFamily="34" charset="0"/>
                <a:cs typeface="Arial" panose="020B0604020202020204" pitchFamily="34" charset="0"/>
              </a:rPr>
              <a:t>ancaman</a:t>
            </a:r>
            <a:r>
              <a:rPr lang="en-ID" sz="1600" dirty="0">
                <a:latin typeface="Arial" panose="020B0604020202020204" pitchFamily="34" charset="0"/>
                <a:cs typeface="Arial" panose="020B0604020202020204" pitchFamily="34" charset="0"/>
              </a:rPr>
              <a:t> yang </a:t>
            </a:r>
            <a:r>
              <a:rPr lang="en-ID" sz="1600" dirty="0" err="1">
                <a:latin typeface="Arial" panose="020B0604020202020204" pitchFamily="34" charset="0"/>
                <a:cs typeface="Arial" panose="020B0604020202020204" pitchFamily="34" charset="0"/>
              </a:rPr>
              <a:t>dihadapi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daerah</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sehingga</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diharapkan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hasil</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rumusan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permasalahan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berikut</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dapat</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ditindaklanjuti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dalam</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pembangunan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kedepannya</a:t>
            </a:r>
            <a:r>
              <a:rPr lang="en-ID" sz="1600" dirty="0">
                <a:latin typeface="Arial" panose="020B0604020202020204" pitchFamily="34" charset="0"/>
                <a:cs typeface="Arial" panose="020B0604020202020204" pitchFamily="34" charset="0"/>
              </a:rPr>
              <a:t>.</a:t>
            </a:r>
          </a:p>
          <a:p>
            <a:pPr marL="342900" indent="-342900" algn="just">
              <a:spcBef>
                <a:spcPts val="600"/>
              </a:spcBef>
              <a:spcAft>
                <a:spcPts val="600"/>
              </a:spcAft>
              <a:buAutoNum type="arabicPeriod"/>
            </a:pPr>
            <a:r>
              <a:rPr lang="en-ID" sz="1600" dirty="0" err="1">
                <a:latin typeface="Arial" panose="020B0604020202020204" pitchFamily="34" charset="0"/>
                <a:cs typeface="Arial" panose="020B0604020202020204" pitchFamily="34" charset="0"/>
              </a:rPr>
              <a:t>Bidang</a:t>
            </a:r>
            <a:r>
              <a:rPr lang="en-ID" sz="1600" dirty="0">
                <a:latin typeface="Arial" panose="020B0604020202020204" pitchFamily="34" charset="0"/>
                <a:cs typeface="Arial" panose="020B0604020202020204" pitchFamily="34" charset="0"/>
              </a:rPr>
              <a:t> Ekonomi</a:t>
            </a:r>
          </a:p>
          <a:p>
            <a:pPr algn="just">
              <a:spcBef>
                <a:spcPts val="600"/>
              </a:spcBef>
              <a:spcAft>
                <a:spcPts val="600"/>
              </a:spcAft>
            </a:pPr>
            <a:r>
              <a:rPr lang="en-ID" sz="1600" dirty="0" err="1">
                <a:latin typeface="Arial" panose="020B0604020202020204" pitchFamily="34" charset="0"/>
                <a:cs typeface="Arial" panose="020B0604020202020204" pitchFamily="34" charset="0"/>
              </a:rPr>
              <a:t>Permasalahan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utama</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meliputi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rendahnya</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laju</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pertumbuhan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sektor</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industri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pengolahan</a:t>
            </a:r>
            <a:r>
              <a:rPr lang="en-ID" sz="1600" dirty="0">
                <a:latin typeface="Arial" panose="020B0604020202020204" pitchFamily="34" charset="0"/>
                <a:cs typeface="Arial" panose="020B0604020202020204" pitchFamily="34" charset="0"/>
              </a:rPr>
              <a:t> dan </a:t>
            </a:r>
            <a:r>
              <a:rPr lang="en-ID" sz="1600" dirty="0" err="1">
                <a:latin typeface="Arial" panose="020B0604020202020204" pitchFamily="34" charset="0"/>
                <a:cs typeface="Arial" panose="020B0604020202020204" pitchFamily="34" charset="0"/>
              </a:rPr>
              <a:t>kontribusi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sektor</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konstruksi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terhadap</a:t>
            </a:r>
            <a:r>
              <a:rPr lang="en-ID" sz="1600" dirty="0">
                <a:latin typeface="Arial" panose="020B0604020202020204" pitchFamily="34" charset="0"/>
                <a:cs typeface="Arial" panose="020B0604020202020204" pitchFamily="34" charset="0"/>
              </a:rPr>
              <a:t> PDRB. </a:t>
            </a:r>
            <a:r>
              <a:rPr lang="en-ID" sz="1600" dirty="0" err="1">
                <a:latin typeface="Arial" panose="020B0604020202020204" pitchFamily="34" charset="0"/>
                <a:cs typeface="Arial" panose="020B0604020202020204" pitchFamily="34" charset="0"/>
              </a:rPr>
              <a:t>Secara</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umum</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Kabupaten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Kotawaringin</a:t>
            </a:r>
            <a:r>
              <a:rPr lang="en-ID" sz="1600" dirty="0">
                <a:latin typeface="Arial" panose="020B0604020202020204" pitchFamily="34" charset="0"/>
                <a:cs typeface="Arial" panose="020B0604020202020204" pitchFamily="34" charset="0"/>
              </a:rPr>
              <a:t> Timur </a:t>
            </a:r>
            <a:r>
              <a:rPr lang="en-ID" sz="1600" dirty="0" err="1">
                <a:latin typeface="Arial" panose="020B0604020202020204" pitchFamily="34" charset="0"/>
                <a:cs typeface="Arial" panose="020B0604020202020204" pitchFamily="34" charset="0"/>
              </a:rPr>
              <a:t>menghadapi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tantangan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signifikan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dalam</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aspek</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ekonomi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terutama</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terkait</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pengembangan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sektor</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industri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pengolahan</a:t>
            </a:r>
            <a:r>
              <a:rPr lang="en-ID" sz="1600" dirty="0">
                <a:latin typeface="Arial" panose="020B0604020202020204" pitchFamily="34" charset="0"/>
                <a:cs typeface="Arial" panose="020B0604020202020204" pitchFamily="34" charset="0"/>
              </a:rPr>
              <a:t> dan </a:t>
            </a:r>
            <a:r>
              <a:rPr lang="en-ID" sz="1600" dirty="0" err="1">
                <a:latin typeface="Arial" panose="020B0604020202020204" pitchFamily="34" charset="0"/>
                <a:cs typeface="Arial" panose="020B0604020202020204" pitchFamily="34" charset="0"/>
              </a:rPr>
              <a:t>konstruksi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ketergantungan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fiskal</a:t>
            </a:r>
            <a:r>
              <a:rPr lang="en-ID" sz="1600" dirty="0">
                <a:latin typeface="Arial" panose="020B0604020202020204" pitchFamily="34" charset="0"/>
                <a:cs typeface="Arial" panose="020B0604020202020204" pitchFamily="34" charset="0"/>
              </a:rPr>
              <a:t> yang </a:t>
            </a:r>
            <a:r>
              <a:rPr lang="en-ID" sz="1600" dirty="0" err="1">
                <a:latin typeface="Arial" panose="020B0604020202020204" pitchFamily="34" charset="0"/>
                <a:cs typeface="Arial" panose="020B0604020202020204" pitchFamily="34" charset="0"/>
              </a:rPr>
              <a:t>tinggi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terbatasnya</a:t>
            </a:r>
            <a:r>
              <a:rPr lang="en-ID" sz="1600" dirty="0">
                <a:latin typeface="Arial" panose="020B0604020202020204" pitchFamily="34" charset="0"/>
                <a:cs typeface="Arial" panose="020B0604020202020204" pitchFamily="34" charset="0"/>
              </a:rPr>
              <a:t> PAD, dan </a:t>
            </a:r>
            <a:r>
              <a:rPr lang="en-ID" sz="1600" dirty="0" err="1">
                <a:latin typeface="Arial" panose="020B0604020202020204" pitchFamily="34" charset="0"/>
                <a:cs typeface="Arial" panose="020B0604020202020204" pitchFamily="34" charset="0"/>
              </a:rPr>
              <a:t>belum</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optimalnya</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pemanfaatan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sumber</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daya</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lokal</a:t>
            </a:r>
            <a:r>
              <a:rPr lang="en-ID" sz="1600" dirty="0">
                <a:latin typeface="Arial" panose="020B0604020202020204" pitchFamily="34" charset="0"/>
                <a:cs typeface="Arial" panose="020B0604020202020204" pitchFamily="34" charset="0"/>
              </a:rPr>
              <a:t>.</a:t>
            </a:r>
          </a:p>
          <a:p>
            <a:pPr marL="342900" indent="-342900" algn="just">
              <a:spcBef>
                <a:spcPts val="600"/>
              </a:spcBef>
              <a:spcAft>
                <a:spcPts val="600"/>
              </a:spcAft>
              <a:buAutoNum type="arabicPeriod" startAt="2"/>
            </a:pPr>
            <a:r>
              <a:rPr lang="en-ID" sz="1600" dirty="0" err="1">
                <a:latin typeface="Arial" panose="020B0604020202020204" pitchFamily="34" charset="0"/>
                <a:cs typeface="Arial" panose="020B0604020202020204" pitchFamily="34" charset="0"/>
              </a:rPr>
              <a:t>Bidang</a:t>
            </a:r>
            <a:r>
              <a:rPr lang="en-ID" sz="1600" dirty="0">
                <a:latin typeface="Arial" panose="020B0604020202020204" pitchFamily="34" charset="0"/>
                <a:cs typeface="Arial" panose="020B0604020202020204" pitchFamily="34" charset="0"/>
              </a:rPr>
              <a:t> Sosial</a:t>
            </a:r>
          </a:p>
          <a:p>
            <a:pPr algn="just">
              <a:spcBef>
                <a:spcPts val="600"/>
              </a:spcBef>
              <a:spcAft>
                <a:spcPts val="600"/>
              </a:spcAft>
            </a:pPr>
            <a:r>
              <a:rPr lang="en-ID" sz="1600" dirty="0" err="1">
                <a:latin typeface="Arial" panose="020B0604020202020204" pitchFamily="34" charset="0"/>
                <a:cs typeface="Arial" panose="020B0604020202020204" pitchFamily="34" charset="0"/>
              </a:rPr>
              <a:t>Permasalahan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utama</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meliputi</a:t>
            </a:r>
            <a:r>
              <a:rPr lang="en-ID" sz="1600" dirty="0">
                <a:latin typeface="Arial" panose="020B0604020202020204" pitchFamily="34" charset="0"/>
                <a:cs typeface="Arial" panose="020B0604020202020204" pitchFamily="34" charset="0"/>
              </a:rPr>
              <a:t> </a:t>
            </a:r>
            <a:r>
              <a:rPr lang="sv-SE" sz="1600" dirty="0">
                <a:latin typeface="Arial" panose="020B0604020202020204" pitchFamily="34" charset="0"/>
                <a:cs typeface="Arial" panose="020B0604020202020204" pitchFamily="34" charset="0"/>
              </a:rPr>
              <a:t>jumlah penduduk miskin dan keluarga pra sejahtera cukup tinggi, </a:t>
            </a:r>
            <a:r>
              <a:rPr lang="nn-NO" sz="1600" dirty="0">
                <a:latin typeface="Arial" panose="020B0604020202020204" pitchFamily="34" charset="0"/>
                <a:cs typeface="Arial" panose="020B0604020202020204" pitchFamily="34" charset="0"/>
              </a:rPr>
              <a:t>serta Tingkat Partisipasi Angkatan Kerja (TPAK) yang masih rendah.</a:t>
            </a:r>
          </a:p>
          <a:p>
            <a:pPr marL="342900" indent="-342900" algn="just">
              <a:spcBef>
                <a:spcPts val="600"/>
              </a:spcBef>
              <a:spcAft>
                <a:spcPts val="600"/>
              </a:spcAft>
              <a:buAutoNum type="arabicPeriod" startAt="3"/>
            </a:pPr>
            <a:r>
              <a:rPr lang="nn-NO" sz="1600" dirty="0">
                <a:latin typeface="Arial" panose="020B0604020202020204" pitchFamily="34" charset="0"/>
                <a:cs typeface="Arial" panose="020B0604020202020204" pitchFamily="34" charset="0"/>
              </a:rPr>
              <a:t>Bidang Tata Kelola</a:t>
            </a:r>
          </a:p>
          <a:p>
            <a:pPr algn="just">
              <a:spcBef>
                <a:spcPts val="600"/>
              </a:spcBef>
              <a:spcAft>
                <a:spcPts val="600"/>
              </a:spcAft>
            </a:pPr>
            <a:r>
              <a:rPr lang="en-ID" sz="1600" dirty="0" err="1">
                <a:latin typeface="Arial" panose="020B0604020202020204" pitchFamily="34" charset="0"/>
                <a:cs typeface="Arial" panose="020B0604020202020204" pitchFamily="34" charset="0"/>
              </a:rPr>
              <a:t>Permasalahan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ini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mencakup</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berbagai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aspek</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termasuk</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pendidikan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kesehatan</a:t>
            </a:r>
            <a:r>
              <a:rPr lang="en-ID" sz="1600" dirty="0">
                <a:latin typeface="Arial" panose="020B0604020202020204" pitchFamily="34" charset="0"/>
                <a:cs typeface="Arial" panose="020B0604020202020204" pitchFamily="34" charset="0"/>
              </a:rPr>
              <a:t>, dan </a:t>
            </a:r>
            <a:r>
              <a:rPr lang="en-ID" sz="1600" dirty="0" err="1">
                <a:latin typeface="Arial" panose="020B0604020202020204" pitchFamily="34" charset="0"/>
                <a:cs typeface="Arial" panose="020B0604020202020204" pitchFamily="34" charset="0"/>
              </a:rPr>
              <a:t>infrastruktur</a:t>
            </a:r>
            <a:r>
              <a:rPr lang="en-ID" sz="1600" dirty="0">
                <a:latin typeface="Arial" panose="020B0604020202020204" pitchFamily="34" charset="0"/>
                <a:cs typeface="Arial" panose="020B0604020202020204" pitchFamily="34" charset="0"/>
              </a:rPr>
              <a:t>, yang </a:t>
            </a:r>
            <a:r>
              <a:rPr lang="en-ID" sz="1600" dirty="0" err="1">
                <a:latin typeface="Arial" panose="020B0604020202020204" pitchFamily="34" charset="0"/>
                <a:cs typeface="Arial" panose="020B0604020202020204" pitchFamily="34" charset="0"/>
              </a:rPr>
              <a:t>saling</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terkait</a:t>
            </a:r>
            <a:r>
              <a:rPr lang="en-ID" sz="1600" dirty="0">
                <a:latin typeface="Arial" panose="020B0604020202020204" pitchFamily="34" charset="0"/>
                <a:cs typeface="Arial" panose="020B0604020202020204" pitchFamily="34" charset="0"/>
              </a:rPr>
              <a:t> dan </a:t>
            </a:r>
            <a:r>
              <a:rPr lang="en-ID" sz="1600" dirty="0" err="1">
                <a:latin typeface="Arial" panose="020B0604020202020204" pitchFamily="34" charset="0"/>
                <a:cs typeface="Arial" panose="020B0604020202020204" pitchFamily="34" charset="0"/>
              </a:rPr>
              <a:t>mempengaruhi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kualitas</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hidup</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masyarakat</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secara</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keseluruhan</a:t>
            </a:r>
            <a:r>
              <a:rPr lang="en-ID" sz="1600" dirty="0">
                <a:latin typeface="Arial" panose="020B0604020202020204" pitchFamily="34" charset="0"/>
                <a:cs typeface="Arial" panose="020B0604020202020204" pitchFamily="34" charset="0"/>
              </a:rPr>
              <a:t>.</a:t>
            </a:r>
          </a:p>
          <a:p>
            <a:pPr marL="342900" indent="-342900" algn="just">
              <a:spcBef>
                <a:spcPts val="600"/>
              </a:spcBef>
              <a:spcAft>
                <a:spcPts val="600"/>
              </a:spcAft>
              <a:buAutoNum type="arabicPeriod" startAt="4"/>
            </a:pPr>
            <a:r>
              <a:rPr lang="sv-SE" sz="1600" dirty="0">
                <a:latin typeface="Arial" panose="020B0604020202020204" pitchFamily="34" charset="0"/>
                <a:cs typeface="Arial" panose="020B0604020202020204" pitchFamily="34" charset="0"/>
              </a:rPr>
              <a:t>Bidang Ketahanan dan Ekologi</a:t>
            </a:r>
          </a:p>
          <a:p>
            <a:pPr algn="just">
              <a:spcBef>
                <a:spcPts val="600"/>
              </a:spcBef>
              <a:spcAft>
                <a:spcPts val="600"/>
              </a:spcAft>
            </a:pPr>
            <a:r>
              <a:rPr lang="en-ID" sz="1600" dirty="0" err="1">
                <a:latin typeface="Arial" panose="020B0604020202020204" pitchFamily="34" charset="0"/>
                <a:cs typeface="Arial" panose="020B0604020202020204" pitchFamily="34" charset="0"/>
              </a:rPr>
              <a:t>Permasalahan</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pokok</a:t>
            </a:r>
            <a:r>
              <a:rPr lang="en-ID" sz="1600" dirty="0">
                <a:latin typeface="Arial" panose="020B0604020202020204" pitchFamily="34" charset="0"/>
                <a:cs typeface="Arial" panose="020B0604020202020204" pitchFamily="34" charset="0"/>
              </a:rPr>
              <a:t> yang </a:t>
            </a:r>
            <a:r>
              <a:rPr lang="en-ID" sz="1600" dirty="0" err="1">
                <a:latin typeface="Arial" panose="020B0604020202020204" pitchFamily="34" charset="0"/>
                <a:cs typeface="Arial" panose="020B0604020202020204" pitchFamily="34" charset="0"/>
              </a:rPr>
              <a:t>diidentifikasi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adalah</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cukup</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tinggi</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risiko</a:t>
            </a:r>
            <a:r>
              <a:rPr lang="en-ID" sz="1600" dirty="0">
                <a:latin typeface="Arial" panose="020B0604020202020204" pitchFamily="34" charset="0"/>
                <a:cs typeface="Arial" panose="020B0604020202020204" pitchFamily="34" charset="0"/>
              </a:rPr>
              <a:t> </a:t>
            </a:r>
            <a:r>
              <a:rPr lang="en-ID" sz="1600" dirty="0" err="1">
                <a:latin typeface="Arial" panose="020B0604020202020204" pitchFamily="34" charset="0"/>
                <a:cs typeface="Arial" panose="020B0604020202020204" pitchFamily="34" charset="0"/>
              </a:rPr>
              <a:t>bencana</a:t>
            </a:r>
            <a:r>
              <a:rPr lang="en-ID" sz="1600" dirty="0">
                <a:latin typeface="Arial" panose="020B0604020202020204" pitchFamily="34" charset="0"/>
                <a:cs typeface="Arial" panose="020B0604020202020204" pitchFamily="34" charset="0"/>
              </a:rPr>
              <a:t> dan </a:t>
            </a:r>
            <a:r>
              <a:rPr lang="sv-SE" sz="1600" dirty="0">
                <a:latin typeface="Arial" panose="020B0604020202020204" pitchFamily="34" charset="0"/>
                <a:cs typeface="Arial" panose="020B0604020202020204" pitchFamily="34" charset="0"/>
              </a:rPr>
              <a:t>masih luasnya wilayah yang mengalami kebakaran, </a:t>
            </a:r>
            <a:endParaRPr lang="en-ID" sz="1600" dirty="0">
              <a:latin typeface="Arial" panose="020B0604020202020204" pitchFamily="34" charset="0"/>
              <a:cs typeface="Arial" panose="020B0604020202020204" pitchFamily="34" charset="0"/>
            </a:endParaRPr>
          </a:p>
        </p:txBody>
      </p:sp>
      <p:sp>
        <p:nvSpPr>
          <p:cNvPr id="7" name="TextBox 59">
            <a:extLst>
              <a:ext uri="{FF2B5EF4-FFF2-40B4-BE49-F238E27FC236}">
                <a16:creationId xmlns:a16="http://schemas.microsoft.com/office/drawing/2014/main" id="{2C9B8865-02F5-0B7E-672E-1EE6B52C455A}"/>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8" name="TextBox 59">
            <a:extLst>
              <a:ext uri="{FF2B5EF4-FFF2-40B4-BE49-F238E27FC236}">
                <a16:creationId xmlns:a16="http://schemas.microsoft.com/office/drawing/2014/main" id="{3A1EB821-D1C0-4EE6-AF1E-F0275BC33592}"/>
              </a:ext>
            </a:extLst>
          </p:cNvPr>
          <p:cNvSpPr txBox="1"/>
          <p:nvPr/>
        </p:nvSpPr>
        <p:spPr>
          <a:xfrm>
            <a:off x="14888" y="358495"/>
            <a:ext cx="12155484" cy="384721"/>
          </a:xfrm>
          <a:prstGeom prst="rect">
            <a:avLst/>
          </a:prstGeom>
        </p:spPr>
        <p:txBody>
          <a:bodyPr wrap="square" lIns="0" tIns="0" rIns="0" bIns="0" rtlCol="0" anchor="t">
            <a:spAutoFit/>
          </a:bodyPr>
          <a:lstStyle/>
          <a:p>
            <a:pPr algn="ctr"/>
            <a:r>
              <a:rPr lang="en-US" sz="2500" b="1" dirty="0">
                <a:solidFill>
                  <a:srgbClr val="68604D"/>
                </a:solidFill>
                <a:latin typeface="Roboto Bold"/>
                <a:ea typeface="Roboto Bold"/>
                <a:cs typeface="Roboto Bold"/>
                <a:sym typeface="Roboto Bold"/>
              </a:rPr>
              <a:t>PERMASALAHAN PEMBANGUNAN DAERAH</a:t>
            </a:r>
          </a:p>
        </p:txBody>
      </p:sp>
      <p:sp>
        <p:nvSpPr>
          <p:cNvPr id="5" name="TextBox 59">
            <a:extLst>
              <a:ext uri="{FF2B5EF4-FFF2-40B4-BE49-F238E27FC236}">
                <a16:creationId xmlns:a16="http://schemas.microsoft.com/office/drawing/2014/main" id="{799F573E-1F00-E593-7716-BA2203355C1D}"/>
              </a:ext>
            </a:extLst>
          </p:cNvPr>
          <p:cNvSpPr txBox="1"/>
          <p:nvPr/>
        </p:nvSpPr>
        <p:spPr>
          <a:xfrm>
            <a:off x="-21605" y="41649"/>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Tree>
    <p:extLst>
      <p:ext uri="{BB962C8B-B14F-4D97-AF65-F5344CB8AC3E}">
        <p14:creationId xmlns:p14="http://schemas.microsoft.com/office/powerpoint/2010/main" val="1798498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ADDA-BC46-CAFE-4D35-3D43CAE240C7}"/>
            </a:ext>
          </a:extLst>
        </p:cNvPr>
        <p:cNvGrpSpPr/>
        <p:nvPr/>
      </p:nvGrpSpPr>
      <p:grpSpPr>
        <a:xfrm>
          <a:off x="0" y="0"/>
          <a:ext cx="0" cy="0"/>
          <a:chOff x="0" y="0"/>
          <a:chExt cx="0" cy="0"/>
        </a:xfrm>
      </p:grpSpPr>
      <p:pic>
        <p:nvPicPr>
          <p:cNvPr id="91" name="Picture 90">
            <a:extLst>
              <a:ext uri="{FF2B5EF4-FFF2-40B4-BE49-F238E27FC236}">
                <a16:creationId xmlns:a16="http://schemas.microsoft.com/office/drawing/2014/main" id="{869F9B68-890F-54E1-F76A-7B8A707BF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 y="-1258"/>
            <a:ext cx="12190108" cy="7096539"/>
          </a:xfrm>
          <a:prstGeom prst="rect">
            <a:avLst/>
          </a:prstGeom>
        </p:spPr>
      </p:pic>
      <p:sp>
        <p:nvSpPr>
          <p:cNvPr id="36" name="Rectangle 35">
            <a:extLst>
              <a:ext uri="{FF2B5EF4-FFF2-40B4-BE49-F238E27FC236}">
                <a16:creationId xmlns:a16="http://schemas.microsoft.com/office/drawing/2014/main" id="{EB2D8A02-EE15-D2DA-F0DB-5E62EBD99B7B}"/>
              </a:ext>
            </a:extLst>
          </p:cNvPr>
          <p:cNvSpPr/>
          <p:nvPr/>
        </p:nvSpPr>
        <p:spPr>
          <a:xfrm>
            <a:off x="1888363" y="340244"/>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NILAI SIS</a:t>
            </a:r>
            <a:endParaRPr kumimoji="0" lang="fi-FI" sz="26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endParaRPr>
          </a:p>
        </p:txBody>
      </p:sp>
      <p:sp>
        <p:nvSpPr>
          <p:cNvPr id="6" name="TextBox 59">
            <a:extLst>
              <a:ext uri="{FF2B5EF4-FFF2-40B4-BE49-F238E27FC236}">
                <a16:creationId xmlns:a16="http://schemas.microsoft.com/office/drawing/2014/main" id="{3C8D3FE2-4CE7-8DD5-6E3A-0B8B30FCFB79}"/>
              </a:ext>
            </a:extLst>
          </p:cNvPr>
          <p:cNvSpPr txBox="1"/>
          <p:nvPr/>
        </p:nvSpPr>
        <p:spPr>
          <a:xfrm>
            <a:off x="4919747" y="109962"/>
            <a:ext cx="7250625" cy="18466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Roboto Bold"/>
                <a:ea typeface="Roboto Bold"/>
                <a:cs typeface="Roboto Bold"/>
                <a:sym typeface="Roboto Bold"/>
              </a:rPr>
              <a:t>BADAN PERENCANAAN PEMBANGUNAN RISET DAN INOVASI DAERAH KAB. KOTAWARINGIN TIMUR </a:t>
            </a:r>
          </a:p>
        </p:txBody>
      </p:sp>
      <p:sp>
        <p:nvSpPr>
          <p:cNvPr id="2" name="TextBox 59">
            <a:extLst>
              <a:ext uri="{FF2B5EF4-FFF2-40B4-BE49-F238E27FC236}">
                <a16:creationId xmlns:a16="http://schemas.microsoft.com/office/drawing/2014/main" id="{E7CEEB16-3119-E587-5047-C2DD7F2995EA}"/>
              </a:ext>
            </a:extLst>
          </p:cNvPr>
          <p:cNvSpPr txBox="1"/>
          <p:nvPr/>
        </p:nvSpPr>
        <p:spPr>
          <a:xfrm>
            <a:off x="6388" y="32318"/>
            <a:ext cx="4820969" cy="21544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Bold"/>
                <a:ea typeface="Roboto Bold"/>
                <a:cs typeface="Roboto Bold"/>
                <a:sym typeface="Roboto Bold"/>
              </a:rPr>
              <a:t>PANDUAN RENSTRA PD KAB. KOTIM TAHUN 2025-2029</a:t>
            </a:r>
          </a:p>
        </p:txBody>
      </p:sp>
      <p:pic>
        <p:nvPicPr>
          <p:cNvPr id="3" name="Picture 2">
            <a:extLst>
              <a:ext uri="{FF2B5EF4-FFF2-40B4-BE49-F238E27FC236}">
                <a16:creationId xmlns:a16="http://schemas.microsoft.com/office/drawing/2014/main" id="{AB6ABF66-68AE-4D3F-AB20-04BDF514F220}"/>
              </a:ext>
            </a:extLst>
          </p:cNvPr>
          <p:cNvPicPr>
            <a:picLocks noChangeAspect="1"/>
          </p:cNvPicPr>
          <p:nvPr/>
        </p:nvPicPr>
        <p:blipFill>
          <a:blip r:embed="rId3"/>
          <a:stretch>
            <a:fillRect/>
          </a:stretch>
        </p:blipFill>
        <p:spPr>
          <a:xfrm>
            <a:off x="37254" y="414375"/>
            <a:ext cx="6058746" cy="2572109"/>
          </a:xfrm>
          <a:prstGeom prst="rect">
            <a:avLst/>
          </a:prstGeom>
        </p:spPr>
      </p:pic>
      <p:pic>
        <p:nvPicPr>
          <p:cNvPr id="4" name="Picture 3">
            <a:extLst>
              <a:ext uri="{FF2B5EF4-FFF2-40B4-BE49-F238E27FC236}">
                <a16:creationId xmlns:a16="http://schemas.microsoft.com/office/drawing/2014/main" id="{E46B9028-BFBA-49DF-A581-43F7EE058C93}"/>
              </a:ext>
            </a:extLst>
          </p:cNvPr>
          <p:cNvPicPr>
            <a:picLocks noChangeAspect="1"/>
          </p:cNvPicPr>
          <p:nvPr/>
        </p:nvPicPr>
        <p:blipFill>
          <a:blip r:embed="rId4"/>
          <a:stretch>
            <a:fillRect/>
          </a:stretch>
        </p:blipFill>
        <p:spPr>
          <a:xfrm>
            <a:off x="6131361" y="405848"/>
            <a:ext cx="5859037" cy="2572109"/>
          </a:xfrm>
          <a:prstGeom prst="rect">
            <a:avLst/>
          </a:prstGeom>
        </p:spPr>
      </p:pic>
      <p:cxnSp>
        <p:nvCxnSpPr>
          <p:cNvPr id="10" name="Straight Arrow Connector 9">
            <a:extLst>
              <a:ext uri="{FF2B5EF4-FFF2-40B4-BE49-F238E27FC236}">
                <a16:creationId xmlns:a16="http://schemas.microsoft.com/office/drawing/2014/main" id="{6078FF26-1879-42E4-BC33-B126B8880AAE}"/>
              </a:ext>
            </a:extLst>
          </p:cNvPr>
          <p:cNvCxnSpPr>
            <a:cxnSpLocks/>
          </p:cNvCxnSpPr>
          <p:nvPr/>
        </p:nvCxnSpPr>
        <p:spPr>
          <a:xfrm>
            <a:off x="4680273" y="1377562"/>
            <a:ext cx="153977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bject 14">
            <a:extLst>
              <a:ext uri="{FF2B5EF4-FFF2-40B4-BE49-F238E27FC236}">
                <a16:creationId xmlns:a16="http://schemas.microsoft.com/office/drawing/2014/main" id="{A2BA2FA5-B3EE-4461-BF2A-BE74CEBDA79E}"/>
              </a:ext>
            </a:extLst>
          </p:cNvPr>
          <p:cNvSpPr txBox="1"/>
          <p:nvPr/>
        </p:nvSpPr>
        <p:spPr>
          <a:xfrm>
            <a:off x="102514" y="2888106"/>
            <a:ext cx="4817233" cy="3193717"/>
          </a:xfrm>
          <a:prstGeom prst="rect">
            <a:avLst/>
          </a:prstGeom>
          <a:solidFill>
            <a:schemeClr val="accent1">
              <a:lumMod val="20000"/>
              <a:lumOff val="80000"/>
            </a:schemeClr>
          </a:solidFill>
        </p:spPr>
        <p:txBody>
          <a:bodyPr vert="horz" wrap="square" lIns="0" tIns="12065" rIns="0" bIns="0" rtlCol="0">
            <a:spAutoFit/>
          </a:bodyPr>
          <a:lstStyle/>
          <a:p>
            <a:pPr marL="355600" marR="5080" lvl="0" indent="-342900" algn="l" defTabSz="914400" rtl="0" eaLnBrk="1" fontAlgn="auto" latinLnBrk="0" hangingPunct="1">
              <a:lnSpc>
                <a:spcPct val="100000"/>
              </a:lnSpc>
              <a:spcBef>
                <a:spcPts val="95"/>
              </a:spcBef>
              <a:spcAft>
                <a:spcPts val="0"/>
              </a:spcAft>
              <a:buClrTx/>
              <a:buSzTx/>
              <a:buFontTx/>
              <a:buAutoNum type="arabicPeriod"/>
              <a:tabLst>
                <a:tab pos="355600" algn="l"/>
              </a:tabLst>
              <a:defRPr/>
            </a:pPr>
            <a:r>
              <a:rPr kumimoji="0" sz="1600" b="0" i="0" u="none" strike="noStrike" kern="1200" cap="none" spc="0" normalizeH="0" baseline="0" noProof="0" dirty="0">
                <a:ln>
                  <a:noFill/>
                </a:ln>
                <a:solidFill>
                  <a:prstClr val="black"/>
                </a:solidFill>
                <a:effectLst/>
                <a:uLnTx/>
                <a:uFillTx/>
                <a:latin typeface="Calibri"/>
                <a:ea typeface="+mn-ea"/>
                <a:cs typeface="Calibri"/>
              </a:rPr>
              <a:t>Klik</a:t>
            </a:r>
            <a:r>
              <a:rPr kumimoji="0" sz="1600" b="0" i="0" u="none" strike="noStrike" kern="1200" cap="none" spc="-6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kolom</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Perangkat</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Daerah</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untuk</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memilih</a:t>
            </a:r>
            <a:r>
              <a:rPr kumimoji="0" sz="1600" b="0" i="0" u="none" strike="noStrike" kern="1200" cap="none" spc="-5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Perangkat </a:t>
            </a:r>
            <a:r>
              <a:rPr kumimoji="0" sz="1600" b="0" i="0" u="none" strike="noStrike" kern="1200" cap="none" spc="0" normalizeH="0" baseline="0" noProof="0" dirty="0">
                <a:ln>
                  <a:noFill/>
                </a:ln>
                <a:solidFill>
                  <a:prstClr val="black"/>
                </a:solidFill>
                <a:effectLst/>
                <a:uLnTx/>
                <a:uFillTx/>
                <a:latin typeface="Calibri"/>
                <a:ea typeface="+mn-ea"/>
                <a:cs typeface="Calibri"/>
              </a:rPr>
              <a:t>Daerah,</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pilih</a:t>
            </a:r>
            <a:r>
              <a:rPr kumimoji="0" sz="1600" b="0" i="0" u="none" strike="noStrike" kern="1200" cap="none" spc="-6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Perangkat</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Daerah.</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Maka</a:t>
            </a:r>
            <a:r>
              <a:rPr kumimoji="0" sz="1600" b="0" i="0" u="none" strike="noStrike" kern="1200" cap="none" spc="-5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akan</a:t>
            </a:r>
            <a:r>
              <a:rPr kumimoji="0" sz="1600" b="0" i="0" u="none" strike="noStrike" kern="1200" cap="none" spc="-5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muncul </a:t>
            </a:r>
            <a:r>
              <a:rPr kumimoji="0" sz="1600" b="0" i="0" u="none" strike="noStrike" kern="1200" cap="none" spc="0" normalizeH="0" baseline="0" noProof="0" dirty="0">
                <a:ln>
                  <a:noFill/>
                </a:ln>
                <a:solidFill>
                  <a:prstClr val="black"/>
                </a:solidFill>
                <a:effectLst/>
                <a:uLnTx/>
                <a:uFillTx/>
                <a:latin typeface="Calibri"/>
                <a:ea typeface="+mn-ea"/>
                <a:cs typeface="Calibri"/>
              </a:rPr>
              <a:t>data</a:t>
            </a:r>
            <a:r>
              <a:rPr kumimoji="0" sz="1600" b="0" i="0" u="none" strike="noStrike" kern="1200" cap="none" spc="-7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Tujuan</a:t>
            </a:r>
            <a:r>
              <a:rPr kumimoji="0" sz="1600" b="0" i="0" u="none" strike="noStrike" kern="1200" cap="none" spc="-7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Renstra</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Perangkat</a:t>
            </a:r>
            <a:r>
              <a:rPr kumimoji="0" sz="1600" b="0" i="0" u="none" strike="noStrike" kern="1200" cap="none" spc="-6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Daerah</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yang</a:t>
            </a:r>
            <a:r>
              <a:rPr kumimoji="0" sz="1600" b="0" i="0" u="none" strike="noStrike" kern="1200" cap="none" spc="-5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dipilih.</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55600" marR="74930" lvl="0" indent="-342900" algn="just" defTabSz="914400" rtl="0" eaLnBrk="1" fontAlgn="auto" latinLnBrk="0" hangingPunct="1">
              <a:lnSpc>
                <a:spcPct val="100000"/>
              </a:lnSpc>
              <a:spcBef>
                <a:spcPts val="0"/>
              </a:spcBef>
              <a:spcAft>
                <a:spcPts val="0"/>
              </a:spcAft>
              <a:buClrTx/>
              <a:buSzTx/>
              <a:buFontTx/>
              <a:buAutoNum type="arabicPeriod"/>
              <a:tabLst>
                <a:tab pos="355600" algn="l"/>
              </a:tabLst>
              <a:defRPr/>
            </a:pPr>
            <a:r>
              <a:rPr kumimoji="0" sz="1600" b="0" i="0" u="none" strike="noStrike" kern="1200" cap="none" spc="0" normalizeH="0" baseline="0" noProof="0" dirty="0">
                <a:ln>
                  <a:noFill/>
                </a:ln>
                <a:solidFill>
                  <a:prstClr val="black"/>
                </a:solidFill>
                <a:effectLst/>
                <a:uLnTx/>
                <a:uFillTx/>
                <a:latin typeface="Calibri"/>
                <a:ea typeface="+mn-ea"/>
                <a:cs typeface="Calibri"/>
              </a:rPr>
              <a:t>Jika</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belum</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terdapat</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tujuan,</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klik</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tombol</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Tambah.</a:t>
            </a:r>
            <a:r>
              <a:rPr kumimoji="0" sz="1600" b="0" i="0" u="none" strike="noStrike" kern="1200" cap="none" spc="-65"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Lalu </a:t>
            </a:r>
            <a:r>
              <a:rPr kumimoji="0" sz="1600" b="0" i="0" u="none" strike="noStrike" kern="1200" cap="none" spc="0" normalizeH="0" baseline="0" noProof="0" dirty="0">
                <a:ln>
                  <a:noFill/>
                </a:ln>
                <a:solidFill>
                  <a:prstClr val="black"/>
                </a:solidFill>
                <a:effectLst/>
                <a:uLnTx/>
                <a:uFillTx/>
                <a:latin typeface="Calibri"/>
                <a:ea typeface="+mn-ea"/>
                <a:cs typeface="Calibri"/>
              </a:rPr>
              <a:t>akan</a:t>
            </a:r>
            <a:r>
              <a:rPr kumimoji="0" sz="1600" b="0" i="0" u="none" strike="noStrike" kern="1200" cap="none" spc="-6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muncul</a:t>
            </a:r>
            <a:r>
              <a:rPr kumimoji="0" sz="1600" b="0" i="0" u="none" strike="noStrike" kern="1200" cap="none" spc="-6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form</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Tambah</a:t>
            </a:r>
            <a:r>
              <a:rPr kumimoji="0" sz="1600" b="0" i="0" u="none" strike="noStrike" kern="1200" cap="none" spc="-6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Tujuan.</a:t>
            </a:r>
            <a:r>
              <a:rPr kumimoji="0" sz="1600" b="0" i="0" u="none" strike="noStrike" kern="1200" cap="none" spc="-7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Isikan</a:t>
            </a:r>
            <a:r>
              <a:rPr kumimoji="0" sz="1600" b="0" i="0" u="none" strike="noStrike" kern="1200" cap="none" spc="-6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Urai</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Tujuan, </a:t>
            </a:r>
            <a:r>
              <a:rPr kumimoji="0" sz="1600" b="0" i="0" u="none" strike="noStrike" kern="1200" cap="none" spc="0" normalizeH="0" baseline="0" noProof="0" dirty="0">
                <a:ln>
                  <a:noFill/>
                </a:ln>
                <a:solidFill>
                  <a:prstClr val="black"/>
                </a:solidFill>
                <a:effectLst/>
                <a:uLnTx/>
                <a:uFillTx/>
                <a:latin typeface="Calibri"/>
                <a:ea typeface="+mn-ea"/>
                <a:cs typeface="Calibri"/>
              </a:rPr>
              <a:t>Pilih</a:t>
            </a:r>
            <a:r>
              <a:rPr kumimoji="0" sz="1600" b="0" i="0" u="none" strike="noStrike" kern="1200" cap="none" spc="-6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Bidang</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sesuai</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Perangkat</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Daerah</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dan</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Pilih</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RPJMD Sasaran.</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54965" marR="0" lvl="0" indent="-342265" algn="just" defTabSz="914400" rtl="0" eaLnBrk="1" fontAlgn="auto" latinLnBrk="0" hangingPunct="1">
              <a:lnSpc>
                <a:spcPct val="100000"/>
              </a:lnSpc>
              <a:spcBef>
                <a:spcPts val="0"/>
              </a:spcBef>
              <a:spcAft>
                <a:spcPts val="0"/>
              </a:spcAft>
              <a:buClrTx/>
              <a:buSzTx/>
              <a:buFontTx/>
              <a:buAutoNum type="arabicPeriod"/>
              <a:tabLst>
                <a:tab pos="354965" algn="l"/>
              </a:tabLst>
              <a:defRPr/>
            </a:pPr>
            <a:r>
              <a:rPr kumimoji="0" sz="1600" b="0" i="0" u="none" strike="noStrike" kern="1200" cap="none" spc="0" normalizeH="0" baseline="0" noProof="0" dirty="0">
                <a:ln>
                  <a:noFill/>
                </a:ln>
                <a:solidFill>
                  <a:prstClr val="black"/>
                </a:solidFill>
                <a:effectLst/>
                <a:uLnTx/>
                <a:uFillTx/>
                <a:latin typeface="Calibri"/>
                <a:ea typeface="+mn-ea"/>
                <a:cs typeface="Calibri"/>
              </a:rPr>
              <a:t>Klik</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Simpan</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untuk</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menyimpan</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Tujuan</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yang</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ditambahkan.</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355600" marR="145415" lvl="0" indent="-342900" algn="l" defTabSz="914400" rtl="0" eaLnBrk="1" fontAlgn="auto" latinLnBrk="0" hangingPunct="1">
              <a:lnSpc>
                <a:spcPct val="100000"/>
              </a:lnSpc>
              <a:spcBef>
                <a:spcPts val="5"/>
              </a:spcBef>
              <a:spcAft>
                <a:spcPts val="0"/>
              </a:spcAft>
              <a:buClrTx/>
              <a:buSzTx/>
              <a:buFontTx/>
              <a:buAutoNum type="arabicPeriod" startAt="4"/>
              <a:tabLst>
                <a:tab pos="355600" algn="l"/>
              </a:tabLst>
              <a:defRPr/>
            </a:pPr>
            <a:r>
              <a:rPr kumimoji="0" sz="1600" b="0" i="0" u="none" strike="noStrike" kern="1200" cap="none" spc="0" normalizeH="0" baseline="0" noProof="0" dirty="0">
                <a:ln>
                  <a:noFill/>
                </a:ln>
                <a:solidFill>
                  <a:prstClr val="black"/>
                </a:solidFill>
                <a:effectLst/>
                <a:uLnTx/>
                <a:uFillTx/>
                <a:latin typeface="Calibri"/>
                <a:ea typeface="+mn-ea"/>
                <a:cs typeface="Calibri"/>
              </a:rPr>
              <a:t>Klik</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Rekap</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Catatan</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untuk</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melihat</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Catatan</a:t>
            </a:r>
            <a:r>
              <a:rPr kumimoji="0" sz="1600" b="0" i="0" u="none" strike="noStrike" kern="1200" cap="none" spc="-5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Hasil Konsultasi</a:t>
            </a:r>
            <a:r>
              <a:rPr kumimoji="0" sz="1600" b="0" i="0" u="none" strike="noStrike" kern="1200" cap="none" spc="-6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Rancangan</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Awal</a:t>
            </a:r>
            <a:r>
              <a:rPr kumimoji="0" sz="1600" b="0" i="0" u="none" strike="noStrike" kern="1200" cap="none" spc="-6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Renstra</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PD,</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akan</a:t>
            </a:r>
            <a:r>
              <a:rPr kumimoji="0" sz="1600" b="0" i="0" u="none" strike="noStrike" kern="1200" cap="none" spc="-6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muncul </a:t>
            </a:r>
            <a:r>
              <a:rPr kumimoji="0" sz="1600" b="0" i="0" u="none" strike="noStrike" kern="1200" cap="none" spc="0" normalizeH="0" baseline="0" noProof="0" dirty="0">
                <a:ln>
                  <a:noFill/>
                </a:ln>
                <a:solidFill>
                  <a:prstClr val="black"/>
                </a:solidFill>
                <a:effectLst/>
                <a:uLnTx/>
                <a:uFillTx/>
                <a:latin typeface="Calibri"/>
                <a:ea typeface="+mn-ea"/>
                <a:cs typeface="Calibri"/>
              </a:rPr>
              <a:t>jumlah</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catatan</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di</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setiap</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susbtansi</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Renstra</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PD.</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Klik </a:t>
            </a:r>
            <a:r>
              <a:rPr kumimoji="0" sz="1600" b="0" i="0" u="none" strike="noStrike" kern="1200" cap="none" spc="-10" normalizeH="0" baseline="0" noProof="0" dirty="0">
                <a:ln>
                  <a:noFill/>
                </a:ln>
                <a:solidFill>
                  <a:prstClr val="black"/>
                </a:solidFill>
                <a:effectLst/>
                <a:uLnTx/>
                <a:uFillTx/>
                <a:latin typeface="Calibri"/>
                <a:ea typeface="+mn-ea"/>
                <a:cs typeface="Calibri"/>
              </a:rPr>
              <a:t>Substansi</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untuk</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melihat</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detil</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catatan.</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val 7" descr="1">
            <a:extLst>
              <a:ext uri="{FF2B5EF4-FFF2-40B4-BE49-F238E27FC236}">
                <a16:creationId xmlns:a16="http://schemas.microsoft.com/office/drawing/2014/main" id="{0477020E-A668-4E2D-A341-27CDFB874886}"/>
              </a:ext>
            </a:extLst>
          </p:cNvPr>
          <p:cNvSpPr/>
          <p:nvPr/>
        </p:nvSpPr>
        <p:spPr>
          <a:xfrm>
            <a:off x="8731269" y="766093"/>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1</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0" name="Oval 19" descr="1">
            <a:extLst>
              <a:ext uri="{FF2B5EF4-FFF2-40B4-BE49-F238E27FC236}">
                <a16:creationId xmlns:a16="http://schemas.microsoft.com/office/drawing/2014/main" id="{3AA440A7-F2C8-4A51-9334-BDDE1D20BD63}"/>
              </a:ext>
            </a:extLst>
          </p:cNvPr>
          <p:cNvSpPr/>
          <p:nvPr/>
        </p:nvSpPr>
        <p:spPr>
          <a:xfrm>
            <a:off x="5929758" y="1842621"/>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2</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107F6B6C-E773-428F-A339-9A4B0B465C95}"/>
              </a:ext>
            </a:extLst>
          </p:cNvPr>
          <p:cNvPicPr>
            <a:picLocks noChangeAspect="1"/>
          </p:cNvPicPr>
          <p:nvPr/>
        </p:nvPicPr>
        <p:blipFill>
          <a:blip r:embed="rId5"/>
          <a:stretch>
            <a:fillRect/>
          </a:stretch>
        </p:blipFill>
        <p:spPr>
          <a:xfrm>
            <a:off x="4985007" y="3043560"/>
            <a:ext cx="3076452" cy="2436877"/>
          </a:xfrm>
          <a:prstGeom prst="rect">
            <a:avLst/>
          </a:prstGeom>
        </p:spPr>
      </p:pic>
      <p:pic>
        <p:nvPicPr>
          <p:cNvPr id="19" name="Picture 18">
            <a:extLst>
              <a:ext uri="{FF2B5EF4-FFF2-40B4-BE49-F238E27FC236}">
                <a16:creationId xmlns:a16="http://schemas.microsoft.com/office/drawing/2014/main" id="{F74C5AA2-8641-4F30-8D03-C47D0C76DFB5}"/>
              </a:ext>
            </a:extLst>
          </p:cNvPr>
          <p:cNvPicPr>
            <a:picLocks noChangeAspect="1"/>
          </p:cNvPicPr>
          <p:nvPr/>
        </p:nvPicPr>
        <p:blipFill>
          <a:blip r:embed="rId6"/>
          <a:stretch>
            <a:fillRect/>
          </a:stretch>
        </p:blipFill>
        <p:spPr>
          <a:xfrm>
            <a:off x="5547005" y="4443574"/>
            <a:ext cx="2050418" cy="1991003"/>
          </a:xfrm>
          <a:prstGeom prst="rect">
            <a:avLst/>
          </a:prstGeom>
        </p:spPr>
      </p:pic>
      <p:pic>
        <p:nvPicPr>
          <p:cNvPr id="21" name="Picture 20">
            <a:extLst>
              <a:ext uri="{FF2B5EF4-FFF2-40B4-BE49-F238E27FC236}">
                <a16:creationId xmlns:a16="http://schemas.microsoft.com/office/drawing/2014/main" id="{170A4A01-1C02-4BC1-A2BE-69559348E80D}"/>
              </a:ext>
            </a:extLst>
          </p:cNvPr>
          <p:cNvPicPr>
            <a:picLocks noChangeAspect="1"/>
          </p:cNvPicPr>
          <p:nvPr/>
        </p:nvPicPr>
        <p:blipFill>
          <a:blip r:embed="rId7"/>
          <a:stretch>
            <a:fillRect/>
          </a:stretch>
        </p:blipFill>
        <p:spPr>
          <a:xfrm>
            <a:off x="8159421" y="2888106"/>
            <a:ext cx="3738149" cy="2592331"/>
          </a:xfrm>
          <a:prstGeom prst="rect">
            <a:avLst/>
          </a:prstGeom>
        </p:spPr>
      </p:pic>
      <p:cxnSp>
        <p:nvCxnSpPr>
          <p:cNvPr id="17" name="Straight Arrow Connector 16">
            <a:extLst>
              <a:ext uri="{FF2B5EF4-FFF2-40B4-BE49-F238E27FC236}">
                <a16:creationId xmlns:a16="http://schemas.microsoft.com/office/drawing/2014/main" id="{3186BC5D-B8F7-46D7-97C7-0A286DCCAD99}"/>
              </a:ext>
            </a:extLst>
          </p:cNvPr>
          <p:cNvCxnSpPr>
            <a:cxnSpLocks/>
          </p:cNvCxnSpPr>
          <p:nvPr/>
        </p:nvCxnSpPr>
        <p:spPr>
          <a:xfrm flipH="1">
            <a:off x="5679416" y="2047157"/>
            <a:ext cx="693032" cy="12943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D0219F8-BDEB-4B1A-9D2A-7F47EDD5B707}"/>
              </a:ext>
            </a:extLst>
          </p:cNvPr>
          <p:cNvCxnSpPr>
            <a:cxnSpLocks/>
          </p:cNvCxnSpPr>
          <p:nvPr/>
        </p:nvCxnSpPr>
        <p:spPr>
          <a:xfrm>
            <a:off x="6907114" y="2064636"/>
            <a:ext cx="1651345" cy="9218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descr="1">
            <a:extLst>
              <a:ext uri="{FF2B5EF4-FFF2-40B4-BE49-F238E27FC236}">
                <a16:creationId xmlns:a16="http://schemas.microsoft.com/office/drawing/2014/main" id="{575B7872-19B1-4BAB-A932-B4CF003D7965}"/>
              </a:ext>
            </a:extLst>
          </p:cNvPr>
          <p:cNvSpPr/>
          <p:nvPr/>
        </p:nvSpPr>
        <p:spPr>
          <a:xfrm>
            <a:off x="7178913" y="1809723"/>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4</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Oval 21" descr="1">
            <a:extLst>
              <a:ext uri="{FF2B5EF4-FFF2-40B4-BE49-F238E27FC236}">
                <a16:creationId xmlns:a16="http://schemas.microsoft.com/office/drawing/2014/main" id="{162349C1-A7DA-41E8-BF0F-15AB878DA892}"/>
              </a:ext>
            </a:extLst>
          </p:cNvPr>
          <p:cNvSpPr/>
          <p:nvPr/>
        </p:nvSpPr>
        <p:spPr>
          <a:xfrm>
            <a:off x="7661402" y="4692953"/>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3</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5" name="Rectangle: Rounded Corners 24">
            <a:extLst>
              <a:ext uri="{FF2B5EF4-FFF2-40B4-BE49-F238E27FC236}">
                <a16:creationId xmlns:a16="http://schemas.microsoft.com/office/drawing/2014/main" id="{7678E303-9892-4EE3-AD8B-82630E3E61DC}"/>
              </a:ext>
            </a:extLst>
          </p:cNvPr>
          <p:cNvSpPr/>
          <p:nvPr/>
        </p:nvSpPr>
        <p:spPr>
          <a:xfrm>
            <a:off x="11514667" y="3725333"/>
            <a:ext cx="382903" cy="1755104"/>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solidFill>
                  <a:srgbClr val="FF0000"/>
                </a:solidFill>
                <a:prstDash val="dash"/>
              </a:ln>
              <a:noFill/>
              <a:effectLst/>
              <a:uLnTx/>
              <a:uFillTx/>
              <a:latin typeface="Calibri"/>
              <a:ea typeface="+mn-ea"/>
              <a:cs typeface="+mn-cs"/>
            </a:endParaRPr>
          </a:p>
        </p:txBody>
      </p:sp>
      <p:pic>
        <p:nvPicPr>
          <p:cNvPr id="27" name="Picture 26">
            <a:extLst>
              <a:ext uri="{FF2B5EF4-FFF2-40B4-BE49-F238E27FC236}">
                <a16:creationId xmlns:a16="http://schemas.microsoft.com/office/drawing/2014/main" id="{C8045157-77B2-4211-933C-D2423EDBF0EB}"/>
              </a:ext>
            </a:extLst>
          </p:cNvPr>
          <p:cNvPicPr>
            <a:picLocks noChangeAspect="1"/>
          </p:cNvPicPr>
          <p:nvPr/>
        </p:nvPicPr>
        <p:blipFill>
          <a:blip r:embed="rId8"/>
          <a:stretch>
            <a:fillRect/>
          </a:stretch>
        </p:blipFill>
        <p:spPr>
          <a:xfrm>
            <a:off x="8274992" y="5480436"/>
            <a:ext cx="3715405" cy="1497141"/>
          </a:xfrm>
          <a:prstGeom prst="rect">
            <a:avLst/>
          </a:prstGeom>
        </p:spPr>
      </p:pic>
      <p:cxnSp>
        <p:nvCxnSpPr>
          <p:cNvPr id="31" name="Straight Arrow Connector 30">
            <a:extLst>
              <a:ext uri="{FF2B5EF4-FFF2-40B4-BE49-F238E27FC236}">
                <a16:creationId xmlns:a16="http://schemas.microsoft.com/office/drawing/2014/main" id="{DBABB30E-C6AC-406A-898A-03179DFC4DFD}"/>
              </a:ext>
            </a:extLst>
          </p:cNvPr>
          <p:cNvCxnSpPr>
            <a:cxnSpLocks/>
          </p:cNvCxnSpPr>
          <p:nvPr/>
        </p:nvCxnSpPr>
        <p:spPr>
          <a:xfrm>
            <a:off x="8492874" y="3838720"/>
            <a:ext cx="1285111" cy="19293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075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8848" y="62484"/>
            <a:ext cx="11503660" cy="677545"/>
            <a:chOff x="688848" y="62484"/>
            <a:chExt cx="11503660" cy="677545"/>
          </a:xfrm>
        </p:grpSpPr>
        <p:sp>
          <p:nvSpPr>
            <p:cNvPr id="3" name="object 3"/>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4" name="object 4"/>
            <p:cNvPicPr/>
            <p:nvPr/>
          </p:nvPicPr>
          <p:blipFill>
            <a:blip r:embed="rId2" cstate="print"/>
            <a:stretch>
              <a:fillRect/>
            </a:stretch>
          </p:blipFill>
          <p:spPr>
            <a:xfrm>
              <a:off x="688848" y="62484"/>
              <a:ext cx="1364741" cy="677418"/>
            </a:xfrm>
            <a:prstGeom prst="rect">
              <a:avLst/>
            </a:prstGeom>
          </p:spPr>
        </p:pic>
        <p:pic>
          <p:nvPicPr>
            <p:cNvPr id="5" name="object 5"/>
            <p:cNvPicPr/>
            <p:nvPr/>
          </p:nvPicPr>
          <p:blipFill>
            <a:blip r:embed="rId3" cstate="print"/>
            <a:stretch>
              <a:fillRect/>
            </a:stretch>
          </p:blipFill>
          <p:spPr>
            <a:xfrm>
              <a:off x="1719072" y="62484"/>
              <a:ext cx="825246" cy="677418"/>
            </a:xfrm>
            <a:prstGeom prst="rect">
              <a:avLst/>
            </a:prstGeom>
          </p:spPr>
        </p:pic>
        <p:pic>
          <p:nvPicPr>
            <p:cNvPr id="6" name="object 6"/>
            <p:cNvPicPr/>
            <p:nvPr/>
          </p:nvPicPr>
          <p:blipFill>
            <a:blip r:embed="rId4" cstate="print"/>
            <a:stretch>
              <a:fillRect/>
            </a:stretch>
          </p:blipFill>
          <p:spPr>
            <a:xfrm>
              <a:off x="2141220" y="62484"/>
              <a:ext cx="555498" cy="677418"/>
            </a:xfrm>
            <a:prstGeom prst="rect">
              <a:avLst/>
            </a:prstGeom>
          </p:spPr>
        </p:pic>
        <p:pic>
          <p:nvPicPr>
            <p:cNvPr id="7" name="object 7"/>
            <p:cNvPicPr/>
            <p:nvPr/>
          </p:nvPicPr>
          <p:blipFill>
            <a:blip r:embed="rId5" cstate="print"/>
            <a:stretch>
              <a:fillRect/>
            </a:stretch>
          </p:blipFill>
          <p:spPr>
            <a:xfrm>
              <a:off x="2362199" y="62484"/>
              <a:ext cx="1783842" cy="677418"/>
            </a:xfrm>
            <a:prstGeom prst="rect">
              <a:avLst/>
            </a:prstGeom>
          </p:spPr>
        </p:pic>
        <p:pic>
          <p:nvPicPr>
            <p:cNvPr id="8" name="object 8"/>
            <p:cNvPicPr/>
            <p:nvPr/>
          </p:nvPicPr>
          <p:blipFill>
            <a:blip r:embed="rId6" cstate="print"/>
            <a:stretch>
              <a:fillRect/>
            </a:stretch>
          </p:blipFill>
          <p:spPr>
            <a:xfrm>
              <a:off x="3808476" y="62484"/>
              <a:ext cx="1105662" cy="677418"/>
            </a:xfrm>
            <a:prstGeom prst="rect">
              <a:avLst/>
            </a:prstGeom>
          </p:spPr>
        </p:pic>
        <p:pic>
          <p:nvPicPr>
            <p:cNvPr id="9" name="object 9"/>
            <p:cNvPicPr/>
            <p:nvPr/>
          </p:nvPicPr>
          <p:blipFill>
            <a:blip r:embed="rId4" cstate="print"/>
            <a:stretch>
              <a:fillRect/>
            </a:stretch>
          </p:blipFill>
          <p:spPr>
            <a:xfrm>
              <a:off x="4511039" y="62484"/>
              <a:ext cx="555498" cy="677418"/>
            </a:xfrm>
            <a:prstGeom prst="rect">
              <a:avLst/>
            </a:prstGeom>
          </p:spPr>
        </p:pic>
        <p:pic>
          <p:nvPicPr>
            <p:cNvPr id="10" name="object 10"/>
            <p:cNvPicPr/>
            <p:nvPr/>
          </p:nvPicPr>
          <p:blipFill>
            <a:blip r:embed="rId7" cstate="print"/>
            <a:stretch>
              <a:fillRect/>
            </a:stretch>
          </p:blipFill>
          <p:spPr>
            <a:xfrm>
              <a:off x="4730495" y="62484"/>
              <a:ext cx="1669542" cy="677418"/>
            </a:xfrm>
            <a:prstGeom prst="rect">
              <a:avLst/>
            </a:prstGeom>
          </p:spPr>
        </p:pic>
      </p:grpSp>
      <p:sp>
        <p:nvSpPr>
          <p:cNvPr id="11" name="object 11"/>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55" dirty="0"/>
              <a:t> </a:t>
            </a:r>
            <a:r>
              <a:rPr dirty="0"/>
              <a:t>PD</a:t>
            </a:r>
            <a:r>
              <a:rPr spc="-60" dirty="0"/>
              <a:t> </a:t>
            </a:r>
            <a:r>
              <a:rPr dirty="0"/>
              <a:t>–</a:t>
            </a:r>
            <a:r>
              <a:rPr spc="-55" dirty="0"/>
              <a:t> </a:t>
            </a:r>
            <a:r>
              <a:rPr dirty="0"/>
              <a:t>Rancangan</a:t>
            </a:r>
            <a:r>
              <a:rPr spc="-85" dirty="0"/>
              <a:t> </a:t>
            </a:r>
            <a:r>
              <a:rPr dirty="0"/>
              <a:t>Awal</a:t>
            </a:r>
            <a:r>
              <a:rPr spc="-50" dirty="0"/>
              <a:t> </a:t>
            </a:r>
            <a:r>
              <a:rPr dirty="0"/>
              <a:t>–</a:t>
            </a:r>
            <a:r>
              <a:rPr spc="-65" dirty="0"/>
              <a:t> </a:t>
            </a:r>
            <a:r>
              <a:rPr spc="-10" dirty="0"/>
              <a:t>Tujuan</a:t>
            </a:r>
            <a:r>
              <a:rPr spc="-45" dirty="0"/>
              <a:t> </a:t>
            </a:r>
            <a:r>
              <a:rPr spc="-25" dirty="0"/>
              <a:t>(3)</a:t>
            </a:r>
          </a:p>
        </p:txBody>
      </p:sp>
      <p:pic>
        <p:nvPicPr>
          <p:cNvPr id="12" name="object 12"/>
          <p:cNvPicPr/>
          <p:nvPr/>
        </p:nvPicPr>
        <p:blipFill>
          <a:blip r:embed="rId8" cstate="print"/>
          <a:stretch>
            <a:fillRect/>
          </a:stretch>
        </p:blipFill>
        <p:spPr>
          <a:xfrm>
            <a:off x="96252" y="78958"/>
            <a:ext cx="417094" cy="540848"/>
          </a:xfrm>
          <a:prstGeom prst="rect">
            <a:avLst/>
          </a:prstGeom>
        </p:spPr>
      </p:pic>
      <p:sp>
        <p:nvSpPr>
          <p:cNvPr id="13" name="object 13"/>
          <p:cNvSpPr txBox="1"/>
          <p:nvPr/>
        </p:nvSpPr>
        <p:spPr>
          <a:xfrm>
            <a:off x="3296539" y="4035297"/>
            <a:ext cx="8672195" cy="2708275"/>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10.</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Indikator</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dibuat</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bawah</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tujuannya.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Lalu</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petakan</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apakah</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tersebut</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termasuk</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Utama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(IKU),</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(IKD).</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600" b="1" i="0" u="none" strike="noStrike" kern="0" cap="none" spc="-10" normalizeH="0" baseline="0" noProof="0" dirty="0">
                <a:ln>
                  <a:noFill/>
                </a:ln>
                <a:solidFill>
                  <a:sysClr val="windowText" lastClr="000000"/>
                </a:solidFill>
                <a:effectLst/>
                <a:uLnTx/>
                <a:uFillTx/>
                <a:latin typeface="Calibri"/>
                <a:ea typeface="+mn-ea"/>
                <a:cs typeface="Calibri"/>
              </a:rPr>
              <a:t>Berdasarkan</a:t>
            </a:r>
            <a:r>
              <a:rPr kumimoji="0" sz="1600"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Inmendagri</a:t>
            </a:r>
            <a:r>
              <a:rPr kumimoji="0" sz="1600" b="1"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Nomor</a:t>
            </a:r>
            <a:r>
              <a:rPr kumimoji="0" sz="1600"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2</a:t>
            </a:r>
            <a:r>
              <a:rPr kumimoji="0" sz="1600"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20" normalizeH="0" baseline="0" noProof="0" dirty="0">
                <a:ln>
                  <a:noFill/>
                </a:ln>
                <a:solidFill>
                  <a:sysClr val="windowText" lastClr="000000"/>
                </a:solidFill>
                <a:effectLst/>
                <a:uLnTx/>
                <a:uFillTx/>
                <a:latin typeface="Calibri"/>
                <a:ea typeface="+mn-ea"/>
                <a:cs typeface="Calibri"/>
              </a:rPr>
              <a:t>Tahun</a:t>
            </a:r>
            <a:r>
              <a:rPr kumimoji="0" sz="1600" b="1"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20" normalizeH="0" baseline="0" noProof="0" dirty="0">
                <a:ln>
                  <a:noFill/>
                </a:ln>
                <a:solidFill>
                  <a:sysClr val="windowText" lastClr="000000"/>
                </a:solidFill>
                <a:effectLst/>
                <a:uLnTx/>
                <a:uFillTx/>
                <a:latin typeface="Calibri"/>
                <a:ea typeface="+mn-ea"/>
                <a:cs typeface="Calibri"/>
              </a:rPr>
              <a:t>2025</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67691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adalah</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ukuran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keberhasilan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dicapai</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dari</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kerja</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program,</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kegiatan,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dan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telah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direncanakan.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0" cap="none" spc="0" normalizeH="0" baseline="0" noProof="0" dirty="0">
                <a:ln>
                  <a:noFill/>
                </a:ln>
                <a:solidFill>
                  <a:sysClr val="windowText" lastClr="000000"/>
                </a:solidFill>
                <a:effectLst/>
                <a:uLnTx/>
                <a:uFillTx/>
                <a:latin typeface="Calibri"/>
                <a:ea typeface="+mn-ea"/>
                <a:cs typeface="Calibri"/>
              </a:rPr>
              <a:t>IKU</a:t>
            </a:r>
            <a:r>
              <a:rPr kumimoji="0" sz="1600" b="1"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adalah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ukuran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keberhasilan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pencapaian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tujuan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sasaran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RPJMD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sesuai</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visi</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misi</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kepala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diperoleh</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dari</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tujuan/sasaran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terseleksi</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0" cap="none" spc="0" normalizeH="0" baseline="0" noProof="0" dirty="0">
                <a:ln>
                  <a:noFill/>
                </a:ln>
                <a:solidFill>
                  <a:sysClr val="windowText" lastClr="000000"/>
                </a:solidFill>
                <a:effectLst/>
                <a:uLnTx/>
                <a:uFillTx/>
                <a:latin typeface="Calibri"/>
                <a:ea typeface="+mn-ea"/>
                <a:cs typeface="Calibri"/>
              </a:rPr>
              <a:t>IKD</a:t>
            </a:r>
            <a:r>
              <a:rPr kumimoji="0" sz="1600"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adalah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ukuran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keberhasilan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pencapaian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penyelenggaraan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pemerintahan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mencakup</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makro</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Pembangunan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kunci</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33909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1"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1"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Kunci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adalah</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menggambarkan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keberhasilan penyelenggaraan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suatu</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urusan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pemerintahan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sesuai</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kewenangan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daerah</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14" name="object 14"/>
          <p:cNvGrpSpPr/>
          <p:nvPr/>
        </p:nvGrpSpPr>
        <p:grpSpPr>
          <a:xfrm>
            <a:off x="0" y="463295"/>
            <a:ext cx="3525520" cy="3815079"/>
            <a:chOff x="0" y="463295"/>
            <a:chExt cx="3525520" cy="3815079"/>
          </a:xfrm>
        </p:grpSpPr>
        <p:pic>
          <p:nvPicPr>
            <p:cNvPr id="15" name="object 15"/>
            <p:cNvPicPr/>
            <p:nvPr/>
          </p:nvPicPr>
          <p:blipFill>
            <a:blip r:embed="rId9" cstate="print"/>
            <a:stretch>
              <a:fillRect/>
            </a:stretch>
          </p:blipFill>
          <p:spPr>
            <a:xfrm>
              <a:off x="0" y="463295"/>
              <a:ext cx="3525012" cy="3814572"/>
            </a:xfrm>
            <a:prstGeom prst="rect">
              <a:avLst/>
            </a:prstGeom>
          </p:spPr>
        </p:pic>
        <p:pic>
          <p:nvPicPr>
            <p:cNvPr id="16" name="object 16"/>
            <p:cNvPicPr/>
            <p:nvPr/>
          </p:nvPicPr>
          <p:blipFill>
            <a:blip r:embed="rId10" cstate="print"/>
            <a:stretch>
              <a:fillRect/>
            </a:stretch>
          </p:blipFill>
          <p:spPr>
            <a:xfrm>
              <a:off x="163626" y="658113"/>
              <a:ext cx="2986658" cy="3245231"/>
            </a:xfrm>
            <a:prstGeom prst="rect">
              <a:avLst/>
            </a:prstGeom>
          </p:spPr>
        </p:pic>
        <p:sp>
          <p:nvSpPr>
            <p:cNvPr id="17" name="object 17"/>
            <p:cNvSpPr/>
            <p:nvPr/>
          </p:nvSpPr>
          <p:spPr>
            <a:xfrm>
              <a:off x="96533" y="2076704"/>
              <a:ext cx="349885" cy="325120"/>
            </a:xfrm>
            <a:custGeom>
              <a:avLst/>
              <a:gdLst/>
              <a:ahLst/>
              <a:cxnLst/>
              <a:rect l="l" t="t" r="r" b="b"/>
              <a:pathLst>
                <a:path w="349884" h="325119">
                  <a:moveTo>
                    <a:pt x="174928" y="0"/>
                  </a:moveTo>
                  <a:lnTo>
                    <a:pt x="128426" y="5796"/>
                  </a:lnTo>
                  <a:lnTo>
                    <a:pt x="86639" y="22154"/>
                  </a:lnTo>
                  <a:lnTo>
                    <a:pt x="51235" y="47529"/>
                  </a:lnTo>
                  <a:lnTo>
                    <a:pt x="23883" y="80376"/>
                  </a:lnTo>
                  <a:lnTo>
                    <a:pt x="6248" y="119150"/>
                  </a:lnTo>
                  <a:lnTo>
                    <a:pt x="0" y="162306"/>
                  </a:lnTo>
                  <a:lnTo>
                    <a:pt x="6248" y="205461"/>
                  </a:lnTo>
                  <a:lnTo>
                    <a:pt x="23883" y="244235"/>
                  </a:lnTo>
                  <a:lnTo>
                    <a:pt x="51235" y="277082"/>
                  </a:lnTo>
                  <a:lnTo>
                    <a:pt x="86639" y="302457"/>
                  </a:lnTo>
                  <a:lnTo>
                    <a:pt x="128426" y="318815"/>
                  </a:lnTo>
                  <a:lnTo>
                    <a:pt x="174928" y="324612"/>
                  </a:lnTo>
                  <a:lnTo>
                    <a:pt x="221431" y="318815"/>
                  </a:lnTo>
                  <a:lnTo>
                    <a:pt x="263217" y="302457"/>
                  </a:lnTo>
                  <a:lnTo>
                    <a:pt x="298621" y="277082"/>
                  </a:lnTo>
                  <a:lnTo>
                    <a:pt x="325974" y="244235"/>
                  </a:lnTo>
                  <a:lnTo>
                    <a:pt x="343609" y="205461"/>
                  </a:lnTo>
                  <a:lnTo>
                    <a:pt x="349858" y="162306"/>
                  </a:lnTo>
                  <a:lnTo>
                    <a:pt x="343609" y="119150"/>
                  </a:lnTo>
                  <a:lnTo>
                    <a:pt x="325974" y="80376"/>
                  </a:lnTo>
                  <a:lnTo>
                    <a:pt x="298621" y="47529"/>
                  </a:lnTo>
                  <a:lnTo>
                    <a:pt x="263217" y="22154"/>
                  </a:lnTo>
                  <a:lnTo>
                    <a:pt x="221431" y="5796"/>
                  </a:lnTo>
                  <a:lnTo>
                    <a:pt x="174928"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8" name="object 18"/>
          <p:cNvSpPr txBox="1"/>
          <p:nvPr/>
        </p:nvSpPr>
        <p:spPr>
          <a:xfrm>
            <a:off x="230225" y="2150109"/>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9</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9" name="object 19"/>
          <p:cNvSpPr txBox="1"/>
          <p:nvPr/>
        </p:nvSpPr>
        <p:spPr>
          <a:xfrm>
            <a:off x="163779" y="3932301"/>
            <a:ext cx="2748280" cy="75692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9.</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Isikan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nilai</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baseline</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2024 </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dan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target</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2025-</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target</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2030.</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Lalu</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klik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Simpan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0" name="object 20"/>
          <p:cNvGrpSpPr/>
          <p:nvPr/>
        </p:nvGrpSpPr>
        <p:grpSpPr>
          <a:xfrm>
            <a:off x="3022092" y="425195"/>
            <a:ext cx="9170035" cy="3919854"/>
            <a:chOff x="3022092" y="425195"/>
            <a:chExt cx="9170035" cy="3919854"/>
          </a:xfrm>
        </p:grpSpPr>
        <p:pic>
          <p:nvPicPr>
            <p:cNvPr id="21" name="object 21"/>
            <p:cNvPicPr/>
            <p:nvPr/>
          </p:nvPicPr>
          <p:blipFill>
            <a:blip r:embed="rId11" cstate="print"/>
            <a:stretch>
              <a:fillRect/>
            </a:stretch>
          </p:blipFill>
          <p:spPr>
            <a:xfrm>
              <a:off x="3022092" y="425195"/>
              <a:ext cx="9169907" cy="3919728"/>
            </a:xfrm>
            <a:prstGeom prst="rect">
              <a:avLst/>
            </a:prstGeom>
          </p:spPr>
        </p:pic>
        <p:pic>
          <p:nvPicPr>
            <p:cNvPr id="22" name="object 22"/>
            <p:cNvPicPr/>
            <p:nvPr/>
          </p:nvPicPr>
          <p:blipFill>
            <a:blip r:embed="rId12" cstate="print"/>
            <a:stretch>
              <a:fillRect/>
            </a:stretch>
          </p:blipFill>
          <p:spPr>
            <a:xfrm>
              <a:off x="3217418" y="620775"/>
              <a:ext cx="8878062" cy="3350005"/>
            </a:xfrm>
            <a:prstGeom prst="rect">
              <a:avLst/>
            </a:prstGeom>
          </p:spPr>
        </p:pic>
        <p:sp>
          <p:nvSpPr>
            <p:cNvPr id="23" name="object 23"/>
            <p:cNvSpPr/>
            <p:nvPr/>
          </p:nvSpPr>
          <p:spPr>
            <a:xfrm>
              <a:off x="3150235" y="3232022"/>
              <a:ext cx="460375" cy="325120"/>
            </a:xfrm>
            <a:custGeom>
              <a:avLst/>
              <a:gdLst/>
              <a:ahLst/>
              <a:cxnLst/>
              <a:rect l="l" t="t" r="r" b="b"/>
              <a:pathLst>
                <a:path w="460375" h="325120">
                  <a:moveTo>
                    <a:pt x="230250" y="0"/>
                  </a:moveTo>
                  <a:lnTo>
                    <a:pt x="177468" y="4285"/>
                  </a:lnTo>
                  <a:lnTo>
                    <a:pt x="129008" y="16492"/>
                  </a:lnTo>
                  <a:lnTo>
                    <a:pt x="86256" y="35649"/>
                  </a:lnTo>
                  <a:lnTo>
                    <a:pt x="50595" y="60782"/>
                  </a:lnTo>
                  <a:lnTo>
                    <a:pt x="23409" y="90917"/>
                  </a:lnTo>
                  <a:lnTo>
                    <a:pt x="6083" y="125083"/>
                  </a:lnTo>
                  <a:lnTo>
                    <a:pt x="0" y="162305"/>
                  </a:lnTo>
                  <a:lnTo>
                    <a:pt x="6083" y="199528"/>
                  </a:lnTo>
                  <a:lnTo>
                    <a:pt x="23409" y="233694"/>
                  </a:lnTo>
                  <a:lnTo>
                    <a:pt x="50595" y="263829"/>
                  </a:lnTo>
                  <a:lnTo>
                    <a:pt x="86256" y="288962"/>
                  </a:lnTo>
                  <a:lnTo>
                    <a:pt x="129008" y="308119"/>
                  </a:lnTo>
                  <a:lnTo>
                    <a:pt x="177468" y="320326"/>
                  </a:lnTo>
                  <a:lnTo>
                    <a:pt x="230250" y="324612"/>
                  </a:lnTo>
                  <a:lnTo>
                    <a:pt x="282986" y="320326"/>
                  </a:lnTo>
                  <a:lnTo>
                    <a:pt x="331412" y="308119"/>
                  </a:lnTo>
                  <a:lnTo>
                    <a:pt x="374142" y="288962"/>
                  </a:lnTo>
                  <a:lnTo>
                    <a:pt x="409789" y="263829"/>
                  </a:lnTo>
                  <a:lnTo>
                    <a:pt x="436968" y="233694"/>
                  </a:lnTo>
                  <a:lnTo>
                    <a:pt x="454292" y="199528"/>
                  </a:lnTo>
                  <a:lnTo>
                    <a:pt x="460375" y="162305"/>
                  </a:lnTo>
                  <a:lnTo>
                    <a:pt x="454292" y="125083"/>
                  </a:lnTo>
                  <a:lnTo>
                    <a:pt x="436968" y="90917"/>
                  </a:lnTo>
                  <a:lnTo>
                    <a:pt x="409789" y="60782"/>
                  </a:lnTo>
                  <a:lnTo>
                    <a:pt x="374142" y="35649"/>
                  </a:lnTo>
                  <a:lnTo>
                    <a:pt x="331412" y="16492"/>
                  </a:lnTo>
                  <a:lnTo>
                    <a:pt x="282986" y="4285"/>
                  </a:lnTo>
                  <a:lnTo>
                    <a:pt x="230250"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4" name="object 24"/>
          <p:cNvSpPr txBox="1"/>
          <p:nvPr/>
        </p:nvSpPr>
        <p:spPr>
          <a:xfrm>
            <a:off x="3309620" y="3305683"/>
            <a:ext cx="14160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rgbClr val="FF0000"/>
                </a:solidFill>
                <a:effectLst/>
                <a:uLnTx/>
                <a:uFillTx/>
                <a:latin typeface="Calibri"/>
                <a:ea typeface="+mn-ea"/>
                <a:cs typeface="Calibri"/>
              </a:rPr>
              <a:t>10</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2484"/>
            <a:ext cx="12192635" cy="5448935"/>
            <a:chOff x="0" y="62484"/>
            <a:chExt cx="12192635" cy="5448935"/>
          </a:xfrm>
        </p:grpSpPr>
        <p:pic>
          <p:nvPicPr>
            <p:cNvPr id="3" name="object 3"/>
            <p:cNvPicPr/>
            <p:nvPr/>
          </p:nvPicPr>
          <p:blipFill>
            <a:blip r:embed="rId2" cstate="print"/>
            <a:stretch>
              <a:fillRect/>
            </a:stretch>
          </p:blipFill>
          <p:spPr>
            <a:xfrm>
              <a:off x="0" y="504411"/>
              <a:ext cx="6707443" cy="5006405"/>
            </a:xfrm>
            <a:prstGeom prst="rect">
              <a:avLst/>
            </a:prstGeom>
          </p:spPr>
        </p:pic>
        <p:pic>
          <p:nvPicPr>
            <p:cNvPr id="4" name="object 4"/>
            <p:cNvPicPr/>
            <p:nvPr/>
          </p:nvPicPr>
          <p:blipFill>
            <a:blip r:embed="rId3" cstate="print"/>
            <a:stretch>
              <a:fillRect/>
            </a:stretch>
          </p:blipFill>
          <p:spPr>
            <a:xfrm>
              <a:off x="85140" y="662559"/>
              <a:ext cx="6283706" cy="4510405"/>
            </a:xfrm>
            <a:prstGeom prst="rect">
              <a:avLst/>
            </a:prstGeom>
          </p:spPr>
        </p:pic>
        <p:sp>
          <p:nvSpPr>
            <p:cNvPr id="5" name="object 5"/>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 name="object 6"/>
            <p:cNvPicPr/>
            <p:nvPr/>
          </p:nvPicPr>
          <p:blipFill>
            <a:blip r:embed="rId4" cstate="print"/>
            <a:stretch>
              <a:fillRect/>
            </a:stretch>
          </p:blipFill>
          <p:spPr>
            <a:xfrm>
              <a:off x="688848" y="62484"/>
              <a:ext cx="1364741" cy="677418"/>
            </a:xfrm>
            <a:prstGeom prst="rect">
              <a:avLst/>
            </a:prstGeom>
          </p:spPr>
        </p:pic>
        <p:pic>
          <p:nvPicPr>
            <p:cNvPr id="7" name="object 7"/>
            <p:cNvPicPr/>
            <p:nvPr/>
          </p:nvPicPr>
          <p:blipFill>
            <a:blip r:embed="rId5" cstate="print"/>
            <a:stretch>
              <a:fillRect/>
            </a:stretch>
          </p:blipFill>
          <p:spPr>
            <a:xfrm>
              <a:off x="1719071" y="62484"/>
              <a:ext cx="825246" cy="677418"/>
            </a:xfrm>
            <a:prstGeom prst="rect">
              <a:avLst/>
            </a:prstGeom>
          </p:spPr>
        </p:pic>
        <p:pic>
          <p:nvPicPr>
            <p:cNvPr id="8" name="object 8"/>
            <p:cNvPicPr/>
            <p:nvPr/>
          </p:nvPicPr>
          <p:blipFill>
            <a:blip r:embed="rId6" cstate="print"/>
            <a:stretch>
              <a:fillRect/>
            </a:stretch>
          </p:blipFill>
          <p:spPr>
            <a:xfrm>
              <a:off x="2141220" y="62484"/>
              <a:ext cx="555498" cy="677418"/>
            </a:xfrm>
            <a:prstGeom prst="rect">
              <a:avLst/>
            </a:prstGeom>
          </p:spPr>
        </p:pic>
        <p:pic>
          <p:nvPicPr>
            <p:cNvPr id="9" name="object 9"/>
            <p:cNvPicPr/>
            <p:nvPr/>
          </p:nvPicPr>
          <p:blipFill>
            <a:blip r:embed="rId7" cstate="print"/>
            <a:stretch>
              <a:fillRect/>
            </a:stretch>
          </p:blipFill>
          <p:spPr>
            <a:xfrm>
              <a:off x="2362199" y="62484"/>
              <a:ext cx="1783842" cy="677418"/>
            </a:xfrm>
            <a:prstGeom prst="rect">
              <a:avLst/>
            </a:prstGeom>
          </p:spPr>
        </p:pic>
        <p:pic>
          <p:nvPicPr>
            <p:cNvPr id="10" name="object 10"/>
            <p:cNvPicPr/>
            <p:nvPr/>
          </p:nvPicPr>
          <p:blipFill>
            <a:blip r:embed="rId8" cstate="print"/>
            <a:stretch>
              <a:fillRect/>
            </a:stretch>
          </p:blipFill>
          <p:spPr>
            <a:xfrm>
              <a:off x="3808476" y="62484"/>
              <a:ext cx="1105662" cy="677418"/>
            </a:xfrm>
            <a:prstGeom prst="rect">
              <a:avLst/>
            </a:prstGeom>
          </p:spPr>
        </p:pic>
        <p:pic>
          <p:nvPicPr>
            <p:cNvPr id="11" name="object 11"/>
            <p:cNvPicPr/>
            <p:nvPr/>
          </p:nvPicPr>
          <p:blipFill>
            <a:blip r:embed="rId6" cstate="print"/>
            <a:stretch>
              <a:fillRect/>
            </a:stretch>
          </p:blipFill>
          <p:spPr>
            <a:xfrm>
              <a:off x="4511040" y="62484"/>
              <a:ext cx="555498" cy="677418"/>
            </a:xfrm>
            <a:prstGeom prst="rect">
              <a:avLst/>
            </a:prstGeom>
          </p:spPr>
        </p:pic>
        <p:pic>
          <p:nvPicPr>
            <p:cNvPr id="12" name="object 12"/>
            <p:cNvPicPr/>
            <p:nvPr/>
          </p:nvPicPr>
          <p:blipFill>
            <a:blip r:embed="rId9" cstate="print"/>
            <a:stretch>
              <a:fillRect/>
            </a:stretch>
          </p:blipFill>
          <p:spPr>
            <a:xfrm>
              <a:off x="4730496" y="62484"/>
              <a:ext cx="1669542" cy="677418"/>
            </a:xfrm>
            <a:prstGeom prst="rect">
              <a:avLst/>
            </a:prstGeom>
          </p:spPr>
        </p:pic>
      </p:grpSp>
      <p:sp>
        <p:nvSpPr>
          <p:cNvPr id="13" name="object 1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55" dirty="0"/>
              <a:t> </a:t>
            </a:r>
            <a:r>
              <a:rPr dirty="0"/>
              <a:t>PD</a:t>
            </a:r>
            <a:r>
              <a:rPr spc="-60" dirty="0"/>
              <a:t> </a:t>
            </a:r>
            <a:r>
              <a:rPr dirty="0"/>
              <a:t>–</a:t>
            </a:r>
            <a:r>
              <a:rPr spc="-55" dirty="0"/>
              <a:t> </a:t>
            </a:r>
            <a:r>
              <a:rPr dirty="0"/>
              <a:t>Rancangan</a:t>
            </a:r>
            <a:r>
              <a:rPr spc="-85" dirty="0"/>
              <a:t> </a:t>
            </a:r>
            <a:r>
              <a:rPr dirty="0"/>
              <a:t>Awal</a:t>
            </a:r>
            <a:r>
              <a:rPr spc="-50" dirty="0"/>
              <a:t> </a:t>
            </a:r>
            <a:r>
              <a:rPr dirty="0"/>
              <a:t>–</a:t>
            </a:r>
            <a:r>
              <a:rPr spc="-65" dirty="0"/>
              <a:t> </a:t>
            </a:r>
            <a:r>
              <a:rPr spc="-10" dirty="0"/>
              <a:t>Tujuan</a:t>
            </a:r>
            <a:r>
              <a:rPr spc="-45" dirty="0"/>
              <a:t> </a:t>
            </a:r>
            <a:r>
              <a:rPr spc="-25" dirty="0"/>
              <a:t>(4)</a:t>
            </a:r>
          </a:p>
        </p:txBody>
      </p:sp>
      <p:pic>
        <p:nvPicPr>
          <p:cNvPr id="14" name="object 14"/>
          <p:cNvPicPr/>
          <p:nvPr/>
        </p:nvPicPr>
        <p:blipFill>
          <a:blip r:embed="rId10" cstate="print"/>
          <a:stretch>
            <a:fillRect/>
          </a:stretch>
        </p:blipFill>
        <p:spPr>
          <a:xfrm>
            <a:off x="0" y="42290"/>
            <a:ext cx="609599" cy="609600"/>
          </a:xfrm>
          <a:prstGeom prst="rect">
            <a:avLst/>
          </a:prstGeom>
        </p:spPr>
      </p:pic>
      <p:sp>
        <p:nvSpPr>
          <p:cNvPr id="15" name="object 15"/>
          <p:cNvSpPr txBox="1"/>
          <p:nvPr/>
        </p:nvSpPr>
        <p:spPr>
          <a:xfrm>
            <a:off x="273811" y="5391708"/>
            <a:ext cx="5824220" cy="1244600"/>
          </a:xfrm>
          <a:prstGeom prst="rect">
            <a:avLst/>
          </a:prstGeom>
        </p:spPr>
        <p:txBody>
          <a:bodyPr vert="horz" wrap="square" lIns="0" tIns="12065" rIns="0" bIns="0" rtlCol="0">
            <a:spAutoFit/>
          </a:bodyPr>
          <a:lstStyle/>
          <a:p>
            <a:pPr marL="12700" marR="5080" lvl="0" indent="302260" algn="just" defTabSz="914400" rtl="0" eaLnBrk="1" fontAlgn="auto" latinLnBrk="0" hangingPunct="1">
              <a:lnSpc>
                <a:spcPct val="100000"/>
              </a:lnSpc>
              <a:spcBef>
                <a:spcPts val="95"/>
              </a:spcBef>
              <a:spcAft>
                <a:spcPts val="0"/>
              </a:spcAft>
              <a:buClrTx/>
              <a:buSzTx/>
              <a:buFontTx/>
              <a:buAutoNum type="arabicPeriod" startAt="11"/>
              <a:tabLst>
                <a:tab pos="31496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Tujuan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tersebut,</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selain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pemetaan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IKU</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IKD.</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Juga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dipetakan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data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DSSD</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Tujuan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tersebut.</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DSSD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berwarna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biru)</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22225" lvl="0" indent="302260" algn="just" defTabSz="914400" rtl="0" eaLnBrk="1" fontAlgn="auto" latinLnBrk="0" hangingPunct="1">
              <a:lnSpc>
                <a:spcPct val="100000"/>
              </a:lnSpc>
              <a:spcBef>
                <a:spcPts val="0"/>
              </a:spcBef>
              <a:spcAft>
                <a:spcPts val="0"/>
              </a:spcAft>
              <a:buClrTx/>
              <a:buSzTx/>
              <a:buFontTx/>
              <a:buAutoNum type="arabicPeriod" startAt="11"/>
              <a:tabLst>
                <a:tab pos="31496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Edit</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berwarna</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kuning)</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memilih</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memetakan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DSSD</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Tujuan.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6" name="object 16"/>
          <p:cNvSpPr/>
          <p:nvPr/>
        </p:nvSpPr>
        <p:spPr>
          <a:xfrm>
            <a:off x="4576571" y="4775580"/>
            <a:ext cx="460375" cy="325120"/>
          </a:xfrm>
          <a:custGeom>
            <a:avLst/>
            <a:gdLst/>
            <a:ahLst/>
            <a:cxnLst/>
            <a:rect l="l" t="t" r="r" b="b"/>
            <a:pathLst>
              <a:path w="460375" h="325120">
                <a:moveTo>
                  <a:pt x="230250" y="0"/>
                </a:moveTo>
                <a:lnTo>
                  <a:pt x="177468" y="4285"/>
                </a:lnTo>
                <a:lnTo>
                  <a:pt x="129008" y="16492"/>
                </a:lnTo>
                <a:lnTo>
                  <a:pt x="86256" y="35649"/>
                </a:lnTo>
                <a:lnTo>
                  <a:pt x="50595" y="60782"/>
                </a:lnTo>
                <a:lnTo>
                  <a:pt x="23409" y="90917"/>
                </a:lnTo>
                <a:lnTo>
                  <a:pt x="6083" y="125083"/>
                </a:lnTo>
                <a:lnTo>
                  <a:pt x="0" y="162306"/>
                </a:lnTo>
                <a:lnTo>
                  <a:pt x="6083" y="199528"/>
                </a:lnTo>
                <a:lnTo>
                  <a:pt x="23409" y="233694"/>
                </a:lnTo>
                <a:lnTo>
                  <a:pt x="50595" y="263829"/>
                </a:lnTo>
                <a:lnTo>
                  <a:pt x="86256" y="288962"/>
                </a:lnTo>
                <a:lnTo>
                  <a:pt x="129008" y="308119"/>
                </a:lnTo>
                <a:lnTo>
                  <a:pt x="177468" y="320326"/>
                </a:lnTo>
                <a:lnTo>
                  <a:pt x="230250" y="324612"/>
                </a:lnTo>
                <a:lnTo>
                  <a:pt x="282986" y="320326"/>
                </a:lnTo>
                <a:lnTo>
                  <a:pt x="331412" y="308119"/>
                </a:lnTo>
                <a:lnTo>
                  <a:pt x="374142" y="288962"/>
                </a:lnTo>
                <a:lnTo>
                  <a:pt x="409789" y="263829"/>
                </a:lnTo>
                <a:lnTo>
                  <a:pt x="436968" y="233694"/>
                </a:lnTo>
                <a:lnTo>
                  <a:pt x="454292" y="199528"/>
                </a:lnTo>
                <a:lnTo>
                  <a:pt x="460375" y="162306"/>
                </a:lnTo>
                <a:lnTo>
                  <a:pt x="454292" y="125083"/>
                </a:lnTo>
                <a:lnTo>
                  <a:pt x="436968" y="90917"/>
                </a:lnTo>
                <a:lnTo>
                  <a:pt x="409789" y="60782"/>
                </a:lnTo>
                <a:lnTo>
                  <a:pt x="374142" y="35649"/>
                </a:lnTo>
                <a:lnTo>
                  <a:pt x="331412" y="16492"/>
                </a:lnTo>
                <a:lnTo>
                  <a:pt x="282986" y="4285"/>
                </a:lnTo>
                <a:lnTo>
                  <a:pt x="230250"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object 17"/>
          <p:cNvSpPr txBox="1"/>
          <p:nvPr/>
        </p:nvSpPr>
        <p:spPr>
          <a:xfrm>
            <a:off x="4736338" y="4849495"/>
            <a:ext cx="14160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rgbClr val="FF0000"/>
                </a:solidFill>
                <a:effectLst/>
                <a:uLnTx/>
                <a:uFillTx/>
                <a:latin typeface="Calibri"/>
                <a:ea typeface="+mn-ea"/>
                <a:cs typeface="Calibri"/>
              </a:rPr>
              <a:t>11</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18" name="object 18"/>
          <p:cNvGrpSpPr/>
          <p:nvPr/>
        </p:nvGrpSpPr>
        <p:grpSpPr>
          <a:xfrm>
            <a:off x="6489953" y="699769"/>
            <a:ext cx="5540375" cy="4559300"/>
            <a:chOff x="6489953" y="699769"/>
            <a:chExt cx="5540375" cy="4559300"/>
          </a:xfrm>
        </p:grpSpPr>
        <p:pic>
          <p:nvPicPr>
            <p:cNvPr id="19" name="object 19"/>
            <p:cNvPicPr/>
            <p:nvPr/>
          </p:nvPicPr>
          <p:blipFill>
            <a:blip r:embed="rId11" cstate="print"/>
            <a:stretch>
              <a:fillRect/>
            </a:stretch>
          </p:blipFill>
          <p:spPr>
            <a:xfrm>
              <a:off x="6699757" y="718692"/>
              <a:ext cx="5290947" cy="4521072"/>
            </a:xfrm>
            <a:prstGeom prst="rect">
              <a:avLst/>
            </a:prstGeom>
          </p:spPr>
        </p:pic>
        <p:sp>
          <p:nvSpPr>
            <p:cNvPr id="20" name="object 20"/>
            <p:cNvSpPr/>
            <p:nvPr/>
          </p:nvSpPr>
          <p:spPr>
            <a:xfrm>
              <a:off x="6720077" y="718819"/>
              <a:ext cx="5291455" cy="4521200"/>
            </a:xfrm>
            <a:custGeom>
              <a:avLst/>
              <a:gdLst/>
              <a:ahLst/>
              <a:cxnLst/>
              <a:rect l="l" t="t" r="r" b="b"/>
              <a:pathLst>
                <a:path w="5291455" h="4521200">
                  <a:moveTo>
                    <a:pt x="0" y="4521073"/>
                  </a:moveTo>
                  <a:lnTo>
                    <a:pt x="5290947" y="4521073"/>
                  </a:lnTo>
                  <a:lnTo>
                    <a:pt x="5290947" y="0"/>
                  </a:lnTo>
                  <a:lnTo>
                    <a:pt x="0" y="0"/>
                  </a:lnTo>
                  <a:lnTo>
                    <a:pt x="0" y="4521073"/>
                  </a:lnTo>
                  <a:close/>
                </a:path>
              </a:pathLst>
            </a:custGeom>
            <a:ln w="38100">
              <a:solidFill>
                <a:srgbClr val="006F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6489953" y="3493134"/>
              <a:ext cx="460375" cy="325120"/>
            </a:xfrm>
            <a:custGeom>
              <a:avLst/>
              <a:gdLst/>
              <a:ahLst/>
              <a:cxnLst/>
              <a:rect l="l" t="t" r="r" b="b"/>
              <a:pathLst>
                <a:path w="460375" h="325120">
                  <a:moveTo>
                    <a:pt x="230124" y="0"/>
                  </a:moveTo>
                  <a:lnTo>
                    <a:pt x="177348" y="4285"/>
                  </a:lnTo>
                  <a:lnTo>
                    <a:pt x="128906" y="16492"/>
                  </a:lnTo>
                  <a:lnTo>
                    <a:pt x="86179" y="35649"/>
                  </a:lnTo>
                  <a:lnTo>
                    <a:pt x="50545" y="60782"/>
                  </a:lnTo>
                  <a:lnTo>
                    <a:pt x="23384" y="90917"/>
                  </a:lnTo>
                  <a:lnTo>
                    <a:pt x="6076" y="125083"/>
                  </a:lnTo>
                  <a:lnTo>
                    <a:pt x="0" y="162306"/>
                  </a:lnTo>
                  <a:lnTo>
                    <a:pt x="6076" y="199528"/>
                  </a:lnTo>
                  <a:lnTo>
                    <a:pt x="23384" y="233694"/>
                  </a:lnTo>
                  <a:lnTo>
                    <a:pt x="50545" y="263829"/>
                  </a:lnTo>
                  <a:lnTo>
                    <a:pt x="86179" y="288962"/>
                  </a:lnTo>
                  <a:lnTo>
                    <a:pt x="128906" y="308119"/>
                  </a:lnTo>
                  <a:lnTo>
                    <a:pt x="177348" y="320326"/>
                  </a:lnTo>
                  <a:lnTo>
                    <a:pt x="230124" y="324612"/>
                  </a:lnTo>
                  <a:lnTo>
                    <a:pt x="282899" y="320326"/>
                  </a:lnTo>
                  <a:lnTo>
                    <a:pt x="331341" y="308119"/>
                  </a:lnTo>
                  <a:lnTo>
                    <a:pt x="374068" y="288962"/>
                  </a:lnTo>
                  <a:lnTo>
                    <a:pt x="409702" y="263829"/>
                  </a:lnTo>
                  <a:lnTo>
                    <a:pt x="436863" y="233694"/>
                  </a:lnTo>
                  <a:lnTo>
                    <a:pt x="454171" y="199528"/>
                  </a:lnTo>
                  <a:lnTo>
                    <a:pt x="460248" y="162306"/>
                  </a:lnTo>
                  <a:lnTo>
                    <a:pt x="454171" y="125083"/>
                  </a:lnTo>
                  <a:lnTo>
                    <a:pt x="436863" y="90917"/>
                  </a:lnTo>
                  <a:lnTo>
                    <a:pt x="409702" y="60782"/>
                  </a:lnTo>
                  <a:lnTo>
                    <a:pt x="374068" y="35649"/>
                  </a:lnTo>
                  <a:lnTo>
                    <a:pt x="331341" y="16492"/>
                  </a:lnTo>
                  <a:lnTo>
                    <a:pt x="282899" y="4285"/>
                  </a:lnTo>
                  <a:lnTo>
                    <a:pt x="230124"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2" name="object 22"/>
          <p:cNvSpPr txBox="1"/>
          <p:nvPr/>
        </p:nvSpPr>
        <p:spPr>
          <a:xfrm>
            <a:off x="6649973" y="3566921"/>
            <a:ext cx="14160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rgbClr val="FF0000"/>
                </a:solidFill>
                <a:effectLst/>
                <a:uLnTx/>
                <a:uFillTx/>
                <a:latin typeface="Calibri"/>
                <a:ea typeface="+mn-ea"/>
                <a:cs typeface="Calibri"/>
              </a:rPr>
              <a:t>13</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3" name="object 23"/>
          <p:cNvGrpSpPr/>
          <p:nvPr/>
        </p:nvGrpSpPr>
        <p:grpSpPr>
          <a:xfrm>
            <a:off x="609600" y="2378075"/>
            <a:ext cx="4293235" cy="3102610"/>
            <a:chOff x="609600" y="2378075"/>
            <a:chExt cx="4293235" cy="3102610"/>
          </a:xfrm>
        </p:grpSpPr>
        <p:pic>
          <p:nvPicPr>
            <p:cNvPr id="24" name="object 24"/>
            <p:cNvPicPr/>
            <p:nvPr/>
          </p:nvPicPr>
          <p:blipFill>
            <a:blip r:embed="rId12" cstate="print"/>
            <a:stretch>
              <a:fillRect/>
            </a:stretch>
          </p:blipFill>
          <p:spPr>
            <a:xfrm>
              <a:off x="874775" y="3966972"/>
              <a:ext cx="4027932" cy="1513331"/>
            </a:xfrm>
            <a:prstGeom prst="rect">
              <a:avLst/>
            </a:prstGeom>
          </p:spPr>
        </p:pic>
        <p:pic>
          <p:nvPicPr>
            <p:cNvPr id="25" name="object 25"/>
            <p:cNvPicPr/>
            <p:nvPr/>
          </p:nvPicPr>
          <p:blipFill>
            <a:blip r:embed="rId13" cstate="print"/>
            <a:stretch>
              <a:fillRect/>
            </a:stretch>
          </p:blipFill>
          <p:spPr>
            <a:xfrm>
              <a:off x="1069886" y="4162551"/>
              <a:ext cx="3457575" cy="942975"/>
            </a:xfrm>
            <a:prstGeom prst="rect">
              <a:avLst/>
            </a:prstGeom>
          </p:spPr>
        </p:pic>
        <p:sp>
          <p:nvSpPr>
            <p:cNvPr id="26" name="object 26"/>
            <p:cNvSpPr/>
            <p:nvPr/>
          </p:nvSpPr>
          <p:spPr>
            <a:xfrm>
              <a:off x="609600" y="2378075"/>
              <a:ext cx="460375" cy="324485"/>
            </a:xfrm>
            <a:custGeom>
              <a:avLst/>
              <a:gdLst/>
              <a:ahLst/>
              <a:cxnLst/>
              <a:rect l="l" t="t" r="r" b="b"/>
              <a:pathLst>
                <a:path w="460375" h="324485">
                  <a:moveTo>
                    <a:pt x="230149" y="0"/>
                  </a:moveTo>
                  <a:lnTo>
                    <a:pt x="177376" y="4285"/>
                  </a:lnTo>
                  <a:lnTo>
                    <a:pt x="128932" y="16490"/>
                  </a:lnTo>
                  <a:lnTo>
                    <a:pt x="86200" y="35639"/>
                  </a:lnTo>
                  <a:lnTo>
                    <a:pt x="50559" y="60758"/>
                  </a:lnTo>
                  <a:lnTo>
                    <a:pt x="23391" y="90871"/>
                  </a:lnTo>
                  <a:lnTo>
                    <a:pt x="6078" y="125003"/>
                  </a:lnTo>
                  <a:lnTo>
                    <a:pt x="0" y="162178"/>
                  </a:lnTo>
                  <a:lnTo>
                    <a:pt x="6078" y="199401"/>
                  </a:lnTo>
                  <a:lnTo>
                    <a:pt x="23391" y="233567"/>
                  </a:lnTo>
                  <a:lnTo>
                    <a:pt x="50559" y="263702"/>
                  </a:lnTo>
                  <a:lnTo>
                    <a:pt x="86200" y="288835"/>
                  </a:lnTo>
                  <a:lnTo>
                    <a:pt x="128932" y="307992"/>
                  </a:lnTo>
                  <a:lnTo>
                    <a:pt x="177376" y="320199"/>
                  </a:lnTo>
                  <a:lnTo>
                    <a:pt x="230149" y="324485"/>
                  </a:lnTo>
                  <a:lnTo>
                    <a:pt x="282917" y="320199"/>
                  </a:lnTo>
                  <a:lnTo>
                    <a:pt x="331357" y="307992"/>
                  </a:lnTo>
                  <a:lnTo>
                    <a:pt x="374088" y="288835"/>
                  </a:lnTo>
                  <a:lnTo>
                    <a:pt x="409727" y="263702"/>
                  </a:lnTo>
                  <a:lnTo>
                    <a:pt x="436894" y="233567"/>
                  </a:lnTo>
                  <a:lnTo>
                    <a:pt x="454208" y="199401"/>
                  </a:lnTo>
                  <a:lnTo>
                    <a:pt x="460286" y="162178"/>
                  </a:lnTo>
                  <a:lnTo>
                    <a:pt x="454208" y="125003"/>
                  </a:lnTo>
                  <a:lnTo>
                    <a:pt x="436894" y="90871"/>
                  </a:lnTo>
                  <a:lnTo>
                    <a:pt x="409727" y="60758"/>
                  </a:lnTo>
                  <a:lnTo>
                    <a:pt x="374088" y="35639"/>
                  </a:lnTo>
                  <a:lnTo>
                    <a:pt x="331357" y="16490"/>
                  </a:lnTo>
                  <a:lnTo>
                    <a:pt x="282917" y="4285"/>
                  </a:lnTo>
                  <a:lnTo>
                    <a:pt x="230149"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7" name="object 27"/>
          <p:cNvSpPr txBox="1"/>
          <p:nvPr/>
        </p:nvSpPr>
        <p:spPr>
          <a:xfrm>
            <a:off x="768807" y="2451608"/>
            <a:ext cx="14160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rgbClr val="FF0000"/>
                </a:solidFill>
                <a:effectLst/>
                <a:uLnTx/>
                <a:uFillTx/>
                <a:latin typeface="Calibri"/>
                <a:ea typeface="+mn-ea"/>
                <a:cs typeface="Calibri"/>
              </a:rPr>
              <a:t>12</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8" name="object 28"/>
          <p:cNvSpPr txBox="1"/>
          <p:nvPr/>
        </p:nvSpPr>
        <p:spPr>
          <a:xfrm>
            <a:off x="6514338" y="5354192"/>
            <a:ext cx="5296535" cy="51308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13.</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Centang</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DSSD</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tersedia</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sesuai</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sasaran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lalu</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Simpan.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7"/>
          <p:cNvGrpSpPr/>
          <p:nvPr/>
        </p:nvGrpSpPr>
        <p:grpSpPr>
          <a:xfrm>
            <a:off x="688848" y="62484"/>
            <a:ext cx="11503660" cy="677545"/>
            <a:chOff x="688848" y="62484"/>
            <a:chExt cx="11503660" cy="677545"/>
          </a:xfrm>
        </p:grpSpPr>
        <p:sp>
          <p:nvSpPr>
            <p:cNvPr id="8" name="object 8"/>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object 9"/>
            <p:cNvPicPr/>
            <p:nvPr/>
          </p:nvPicPr>
          <p:blipFill>
            <a:blip r:embed="rId2" cstate="print"/>
            <a:stretch>
              <a:fillRect/>
            </a:stretch>
          </p:blipFill>
          <p:spPr>
            <a:xfrm>
              <a:off x="688848" y="62484"/>
              <a:ext cx="1364741" cy="677418"/>
            </a:xfrm>
            <a:prstGeom prst="rect">
              <a:avLst/>
            </a:prstGeom>
          </p:spPr>
        </p:pic>
        <p:pic>
          <p:nvPicPr>
            <p:cNvPr id="10" name="object 10"/>
            <p:cNvPicPr/>
            <p:nvPr/>
          </p:nvPicPr>
          <p:blipFill>
            <a:blip r:embed="rId3" cstate="print"/>
            <a:stretch>
              <a:fillRect/>
            </a:stretch>
          </p:blipFill>
          <p:spPr>
            <a:xfrm>
              <a:off x="1719072" y="62484"/>
              <a:ext cx="825246" cy="677418"/>
            </a:xfrm>
            <a:prstGeom prst="rect">
              <a:avLst/>
            </a:prstGeom>
          </p:spPr>
        </p:pic>
        <p:pic>
          <p:nvPicPr>
            <p:cNvPr id="11" name="object 11"/>
            <p:cNvPicPr/>
            <p:nvPr/>
          </p:nvPicPr>
          <p:blipFill>
            <a:blip r:embed="rId4" cstate="print"/>
            <a:stretch>
              <a:fillRect/>
            </a:stretch>
          </p:blipFill>
          <p:spPr>
            <a:xfrm>
              <a:off x="2141220" y="62484"/>
              <a:ext cx="555498" cy="677418"/>
            </a:xfrm>
            <a:prstGeom prst="rect">
              <a:avLst/>
            </a:prstGeom>
          </p:spPr>
        </p:pic>
        <p:pic>
          <p:nvPicPr>
            <p:cNvPr id="12" name="object 12"/>
            <p:cNvPicPr/>
            <p:nvPr/>
          </p:nvPicPr>
          <p:blipFill>
            <a:blip r:embed="rId5" cstate="print"/>
            <a:stretch>
              <a:fillRect/>
            </a:stretch>
          </p:blipFill>
          <p:spPr>
            <a:xfrm>
              <a:off x="2362199" y="62484"/>
              <a:ext cx="1783842" cy="677418"/>
            </a:xfrm>
            <a:prstGeom prst="rect">
              <a:avLst/>
            </a:prstGeom>
          </p:spPr>
        </p:pic>
        <p:pic>
          <p:nvPicPr>
            <p:cNvPr id="13" name="object 13"/>
            <p:cNvPicPr/>
            <p:nvPr/>
          </p:nvPicPr>
          <p:blipFill>
            <a:blip r:embed="rId6" cstate="print"/>
            <a:stretch>
              <a:fillRect/>
            </a:stretch>
          </p:blipFill>
          <p:spPr>
            <a:xfrm>
              <a:off x="3808476" y="62484"/>
              <a:ext cx="1105662" cy="677418"/>
            </a:xfrm>
            <a:prstGeom prst="rect">
              <a:avLst/>
            </a:prstGeom>
          </p:spPr>
        </p:pic>
        <p:pic>
          <p:nvPicPr>
            <p:cNvPr id="14" name="object 14"/>
            <p:cNvPicPr/>
            <p:nvPr/>
          </p:nvPicPr>
          <p:blipFill>
            <a:blip r:embed="rId4" cstate="print"/>
            <a:stretch>
              <a:fillRect/>
            </a:stretch>
          </p:blipFill>
          <p:spPr>
            <a:xfrm>
              <a:off x="4511039" y="62484"/>
              <a:ext cx="555498" cy="677418"/>
            </a:xfrm>
            <a:prstGeom prst="rect">
              <a:avLst/>
            </a:prstGeom>
          </p:spPr>
        </p:pic>
        <p:pic>
          <p:nvPicPr>
            <p:cNvPr id="15" name="object 15"/>
            <p:cNvPicPr/>
            <p:nvPr/>
          </p:nvPicPr>
          <p:blipFill>
            <a:blip r:embed="rId7" cstate="print"/>
            <a:stretch>
              <a:fillRect/>
            </a:stretch>
          </p:blipFill>
          <p:spPr>
            <a:xfrm>
              <a:off x="4730495" y="62484"/>
              <a:ext cx="1387602" cy="677418"/>
            </a:xfrm>
            <a:prstGeom prst="rect">
              <a:avLst/>
            </a:prstGeom>
          </p:spPr>
        </p:pic>
        <p:pic>
          <p:nvPicPr>
            <p:cNvPr id="16" name="object 16"/>
            <p:cNvPicPr/>
            <p:nvPr/>
          </p:nvPicPr>
          <p:blipFill>
            <a:blip r:embed="rId8" cstate="print"/>
            <a:stretch>
              <a:fillRect/>
            </a:stretch>
          </p:blipFill>
          <p:spPr>
            <a:xfrm>
              <a:off x="5783580" y="62484"/>
              <a:ext cx="745998" cy="677418"/>
            </a:xfrm>
            <a:prstGeom prst="rect">
              <a:avLst/>
            </a:prstGeom>
          </p:spPr>
        </p:pic>
      </p:grpSp>
      <p:sp>
        <p:nvSpPr>
          <p:cNvPr id="17" name="object 17"/>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60" dirty="0"/>
              <a:t> </a:t>
            </a:r>
            <a:r>
              <a:rPr dirty="0"/>
              <a:t>PD</a:t>
            </a:r>
            <a:r>
              <a:rPr spc="-65" dirty="0"/>
              <a:t> </a:t>
            </a:r>
            <a:r>
              <a:rPr dirty="0"/>
              <a:t>–</a:t>
            </a:r>
            <a:r>
              <a:rPr spc="-55" dirty="0"/>
              <a:t> </a:t>
            </a:r>
            <a:r>
              <a:rPr dirty="0"/>
              <a:t>Rancangan</a:t>
            </a:r>
            <a:r>
              <a:rPr spc="-90" dirty="0"/>
              <a:t> </a:t>
            </a:r>
            <a:r>
              <a:rPr dirty="0"/>
              <a:t>Awal</a:t>
            </a:r>
            <a:r>
              <a:rPr spc="-55" dirty="0"/>
              <a:t> </a:t>
            </a:r>
            <a:r>
              <a:rPr dirty="0"/>
              <a:t>–</a:t>
            </a:r>
            <a:r>
              <a:rPr spc="-70" dirty="0"/>
              <a:t> </a:t>
            </a:r>
            <a:r>
              <a:rPr dirty="0"/>
              <a:t>Sasaran</a:t>
            </a:r>
            <a:r>
              <a:rPr spc="-55" dirty="0"/>
              <a:t> </a:t>
            </a:r>
            <a:r>
              <a:rPr spc="-25" dirty="0"/>
              <a:t>(1)</a:t>
            </a:r>
          </a:p>
        </p:txBody>
      </p:sp>
      <p:pic>
        <p:nvPicPr>
          <p:cNvPr id="18" name="object 18"/>
          <p:cNvPicPr/>
          <p:nvPr/>
        </p:nvPicPr>
        <p:blipFill>
          <a:blip r:embed="rId9" cstate="print"/>
          <a:stretch>
            <a:fillRect/>
          </a:stretch>
        </p:blipFill>
        <p:spPr>
          <a:xfrm>
            <a:off x="96252" y="78958"/>
            <a:ext cx="417094" cy="540848"/>
          </a:xfrm>
          <a:prstGeom prst="rect">
            <a:avLst/>
          </a:prstGeom>
        </p:spPr>
      </p:pic>
      <p:sp>
        <p:nvSpPr>
          <p:cNvPr id="42" name="object 42"/>
          <p:cNvSpPr txBox="1"/>
          <p:nvPr/>
        </p:nvSpPr>
        <p:spPr>
          <a:xfrm>
            <a:off x="78739" y="2572892"/>
            <a:ext cx="3918585" cy="3683635"/>
          </a:xfrm>
          <a:prstGeom prst="rect">
            <a:avLst/>
          </a:prstGeom>
        </p:spPr>
        <p:txBody>
          <a:bodyPr vert="horz" wrap="square" lIns="0" tIns="12065" rIns="0" bIns="0" rtlCol="0">
            <a:spAutoFit/>
          </a:bodyPr>
          <a:lstStyle/>
          <a:p>
            <a:pPr marL="355600" marR="65405" lvl="0" indent="-342900" algn="l" defTabSz="914400" rtl="0" eaLnBrk="1" fontAlgn="auto" latinLnBrk="0" hangingPunct="1">
              <a:lnSpc>
                <a:spcPct val="100000"/>
              </a:lnSpc>
              <a:spcBef>
                <a:spcPts val="95"/>
              </a:spcBef>
              <a:spcAft>
                <a:spcPts val="0"/>
              </a:spcAft>
              <a:buClrTx/>
              <a:buSzTx/>
              <a:buFontTx/>
              <a:buAutoNum type="arabicPeriod"/>
              <a:tabLst>
                <a:tab pos="355600" algn="l"/>
              </a:tabLst>
              <a:defRPr/>
            </a:pPr>
            <a:r>
              <a:rPr kumimoji="0" sz="1600" b="0" i="0" u="none" strike="noStrike" kern="1200" cap="none" spc="0" normalizeH="0" baseline="0" noProof="0" dirty="0">
                <a:ln>
                  <a:noFill/>
                </a:ln>
                <a:solidFill>
                  <a:prstClr val="black"/>
                </a:solidFill>
                <a:effectLst/>
                <a:uLnTx/>
                <a:uFillTx/>
                <a:latin typeface="Calibri"/>
                <a:ea typeface="+mn-ea"/>
                <a:cs typeface="Calibri"/>
              </a:rPr>
              <a:t>Klik</a:t>
            </a:r>
            <a:r>
              <a:rPr kumimoji="0" sz="1600" b="0" i="0" u="none" strike="noStrike" kern="1200" cap="none" spc="-7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kolom</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Perangkat</a:t>
            </a:r>
            <a:r>
              <a:rPr kumimoji="0" sz="1600" b="0" i="0" u="none" strike="noStrike" kern="1200" cap="none" spc="-6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Daerah</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untuk </a:t>
            </a:r>
            <a:r>
              <a:rPr kumimoji="0" sz="1600" b="0" i="0" u="none" strike="noStrike" kern="1200" cap="none" spc="0" normalizeH="0" baseline="0" noProof="0" dirty="0">
                <a:ln>
                  <a:noFill/>
                </a:ln>
                <a:solidFill>
                  <a:prstClr val="black"/>
                </a:solidFill>
                <a:effectLst/>
                <a:uLnTx/>
                <a:uFillTx/>
                <a:latin typeface="Calibri"/>
                <a:ea typeface="+mn-ea"/>
                <a:cs typeface="Calibri"/>
              </a:rPr>
              <a:t>memilih</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Perangkat</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Daerah,</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pilih</a:t>
            </a:r>
            <a:r>
              <a:rPr kumimoji="0" sz="1600" b="0" i="0" u="none" strike="noStrike" kern="1200" cap="none" spc="-5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Perangkat </a:t>
            </a:r>
            <a:r>
              <a:rPr kumimoji="0" sz="1600" b="0" i="0" u="none" strike="noStrike" kern="1200" cap="none" spc="0" normalizeH="0" baseline="0" noProof="0" dirty="0">
                <a:ln>
                  <a:noFill/>
                </a:ln>
                <a:solidFill>
                  <a:prstClr val="black"/>
                </a:solidFill>
                <a:effectLst/>
                <a:uLnTx/>
                <a:uFillTx/>
                <a:latin typeface="Calibri"/>
                <a:ea typeface="+mn-ea"/>
                <a:cs typeface="Calibri"/>
              </a:rPr>
              <a:t>Daerah.</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Maka</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akan</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muncul</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data</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Tujuan Renstra</a:t>
            </a:r>
            <a:r>
              <a:rPr kumimoji="0" sz="1600" b="0" i="0" u="none" strike="noStrike" kern="1200" cap="none" spc="-5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Perangkat</a:t>
            </a:r>
            <a:r>
              <a:rPr kumimoji="0" sz="1600" b="0" i="0" u="none" strike="noStrike" kern="1200" cap="none" spc="-5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Daerah</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yang</a:t>
            </a:r>
            <a:r>
              <a:rPr kumimoji="0" sz="1600" b="0" i="0" u="none" strike="noStrike" kern="1200" cap="none" spc="-6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dipilih.</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355600" marR="5080" lvl="0" indent="-342900" algn="l" defTabSz="914400" rtl="0" eaLnBrk="1" fontAlgn="auto" latinLnBrk="0" hangingPunct="1">
              <a:lnSpc>
                <a:spcPct val="100000"/>
              </a:lnSpc>
              <a:spcBef>
                <a:spcPts val="0"/>
              </a:spcBef>
              <a:spcAft>
                <a:spcPts val="0"/>
              </a:spcAft>
              <a:buClrTx/>
              <a:buSzTx/>
              <a:buFontTx/>
              <a:buAutoNum type="arabicPeriod"/>
              <a:tabLst>
                <a:tab pos="355600" algn="l"/>
              </a:tabLst>
              <a:defRPr/>
            </a:pPr>
            <a:r>
              <a:rPr kumimoji="0" sz="1600" b="0" i="0" u="none" strike="noStrike" kern="1200" cap="none" spc="0" normalizeH="0" baseline="0" noProof="0" dirty="0">
                <a:ln>
                  <a:noFill/>
                </a:ln>
                <a:solidFill>
                  <a:prstClr val="black"/>
                </a:solidFill>
                <a:effectLst/>
                <a:uLnTx/>
                <a:uFillTx/>
                <a:latin typeface="Calibri"/>
                <a:ea typeface="+mn-ea"/>
                <a:cs typeface="Calibri"/>
              </a:rPr>
              <a:t>Jika</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belum</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terdapat</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sasaran,</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klik</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tombol </a:t>
            </a:r>
            <a:r>
              <a:rPr kumimoji="0" sz="1600" b="0" i="0" u="none" strike="noStrike" kern="1200" cap="none" spc="-20" normalizeH="0" baseline="0" noProof="0" dirty="0">
                <a:ln>
                  <a:noFill/>
                </a:ln>
                <a:solidFill>
                  <a:prstClr val="black"/>
                </a:solidFill>
                <a:effectLst/>
                <a:uLnTx/>
                <a:uFillTx/>
                <a:latin typeface="Calibri"/>
                <a:ea typeface="+mn-ea"/>
                <a:cs typeface="Calibri"/>
              </a:rPr>
              <a:t>Tambah.</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Lalu</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akan</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muncul</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form</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Tambah </a:t>
            </a:r>
            <a:r>
              <a:rPr kumimoji="0" sz="1600" b="0" i="0" u="none" strike="noStrike" kern="1200" cap="none" spc="0" normalizeH="0" baseline="0" noProof="0" dirty="0">
                <a:ln>
                  <a:noFill/>
                </a:ln>
                <a:solidFill>
                  <a:prstClr val="black"/>
                </a:solidFill>
                <a:effectLst/>
                <a:uLnTx/>
                <a:uFillTx/>
                <a:latin typeface="Calibri"/>
                <a:ea typeface="+mn-ea"/>
                <a:cs typeface="Calibri"/>
              </a:rPr>
              <a:t>Sasaran.</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Pilih</a:t>
            </a:r>
            <a:r>
              <a:rPr kumimoji="0" sz="1600" b="0" i="0" u="none" strike="noStrike" kern="1200" cap="none" spc="-8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Tujuan,</a:t>
            </a:r>
            <a:r>
              <a:rPr kumimoji="0" sz="1600" b="0" i="0" u="none" strike="noStrike" kern="1200" cap="none" spc="-6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Isikan</a:t>
            </a:r>
            <a:r>
              <a:rPr kumimoji="0" sz="1600" b="0" i="0" u="none" strike="noStrike" kern="1200" cap="none" spc="-6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Urutan</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Sasaran </a:t>
            </a:r>
            <a:r>
              <a:rPr kumimoji="0" sz="1600" b="0" i="0" u="none" strike="noStrike" kern="1200" cap="none" spc="0" normalizeH="0" baseline="0" noProof="0" dirty="0">
                <a:ln>
                  <a:noFill/>
                </a:ln>
                <a:solidFill>
                  <a:prstClr val="black"/>
                </a:solidFill>
                <a:effectLst/>
                <a:uLnTx/>
                <a:uFillTx/>
                <a:latin typeface="Calibri"/>
                <a:ea typeface="+mn-ea"/>
                <a:cs typeface="Calibri"/>
              </a:rPr>
              <a:t>dan</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Isikan</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Urai</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Sasaran.</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355600" marR="379730" lvl="0" indent="-342900" algn="l" defTabSz="914400" rtl="0" eaLnBrk="1" fontAlgn="auto" latinLnBrk="0" hangingPunct="1">
              <a:lnSpc>
                <a:spcPct val="100000"/>
              </a:lnSpc>
              <a:spcBef>
                <a:spcPts val="5"/>
              </a:spcBef>
              <a:spcAft>
                <a:spcPts val="0"/>
              </a:spcAft>
              <a:buClrTx/>
              <a:buSzTx/>
              <a:buFontTx/>
              <a:buAutoNum type="arabicPeriod"/>
              <a:tabLst>
                <a:tab pos="355600" algn="l"/>
              </a:tabLst>
              <a:defRPr/>
            </a:pPr>
            <a:r>
              <a:rPr kumimoji="0" sz="1600" b="0" i="0" u="none" strike="noStrike" kern="1200" cap="none" spc="0" normalizeH="0" baseline="0" noProof="0" dirty="0">
                <a:ln>
                  <a:noFill/>
                </a:ln>
                <a:solidFill>
                  <a:prstClr val="black"/>
                </a:solidFill>
                <a:effectLst/>
                <a:uLnTx/>
                <a:uFillTx/>
                <a:latin typeface="Calibri"/>
                <a:ea typeface="+mn-ea"/>
                <a:cs typeface="Calibri"/>
              </a:rPr>
              <a:t>Klik</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Simpan</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untuk</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menyimpan</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Sasaran </a:t>
            </a:r>
            <a:r>
              <a:rPr kumimoji="0" sz="1600" b="0" i="0" u="none" strike="noStrike" kern="1200" cap="none" spc="0" normalizeH="0" baseline="0" noProof="0" dirty="0">
                <a:ln>
                  <a:noFill/>
                </a:ln>
                <a:solidFill>
                  <a:prstClr val="black"/>
                </a:solidFill>
                <a:effectLst/>
                <a:uLnTx/>
                <a:uFillTx/>
                <a:latin typeface="Calibri"/>
                <a:ea typeface="+mn-ea"/>
                <a:cs typeface="Calibri"/>
              </a:rPr>
              <a:t>yang</a:t>
            </a:r>
            <a:r>
              <a:rPr kumimoji="0" sz="1600" b="0" i="0" u="none" strike="noStrike" kern="1200" cap="none" spc="-5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ditambahkan.</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355600" marR="111760" lvl="0" indent="-342900" algn="just" defTabSz="914400" rtl="0" eaLnBrk="1" fontAlgn="auto" latinLnBrk="0" hangingPunct="1">
              <a:lnSpc>
                <a:spcPct val="100000"/>
              </a:lnSpc>
              <a:spcBef>
                <a:spcPts val="0"/>
              </a:spcBef>
              <a:spcAft>
                <a:spcPts val="0"/>
              </a:spcAft>
              <a:buClrTx/>
              <a:buSzTx/>
              <a:buFontTx/>
              <a:buAutoNum type="arabicPeriod"/>
              <a:tabLst>
                <a:tab pos="355600" algn="l"/>
              </a:tabLst>
              <a:defRPr/>
            </a:pPr>
            <a:r>
              <a:rPr kumimoji="0" sz="1600" b="0" i="0" u="none" strike="noStrike" kern="1200" cap="none" spc="0" normalizeH="0" baseline="0" noProof="0" dirty="0">
                <a:ln>
                  <a:noFill/>
                </a:ln>
                <a:solidFill>
                  <a:prstClr val="black"/>
                </a:solidFill>
                <a:effectLst/>
                <a:uLnTx/>
                <a:uFillTx/>
                <a:latin typeface="Calibri"/>
                <a:ea typeface="+mn-ea"/>
                <a:cs typeface="Calibri"/>
              </a:rPr>
              <a:t>Klik</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Rekap</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Catatan</a:t>
            </a:r>
            <a:r>
              <a:rPr kumimoji="0" sz="1600" b="0" i="0" u="none" strike="noStrike" kern="1200" cap="none" spc="-5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untuk</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melihat</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Catatan </a:t>
            </a:r>
            <a:r>
              <a:rPr kumimoji="0" sz="1600" b="0" i="0" u="none" strike="noStrike" kern="1200" cap="none" spc="0" normalizeH="0" baseline="0" noProof="0" dirty="0">
                <a:ln>
                  <a:noFill/>
                </a:ln>
                <a:solidFill>
                  <a:prstClr val="black"/>
                </a:solidFill>
                <a:effectLst/>
                <a:uLnTx/>
                <a:uFillTx/>
                <a:latin typeface="Calibri"/>
                <a:ea typeface="+mn-ea"/>
                <a:cs typeface="Calibri"/>
              </a:rPr>
              <a:t>Hasil</a:t>
            </a:r>
            <a:r>
              <a:rPr kumimoji="0" sz="1600" b="0" i="0" u="none" strike="noStrike" kern="1200" cap="none" spc="-2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Konsultasi</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Rancangan</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Awal</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Renstra </a:t>
            </a:r>
            <a:r>
              <a:rPr kumimoji="0" sz="1600" b="0" i="0" u="none" strike="noStrike" kern="1200" cap="none" spc="0" normalizeH="0" baseline="0" noProof="0" dirty="0">
                <a:ln>
                  <a:noFill/>
                </a:ln>
                <a:solidFill>
                  <a:prstClr val="black"/>
                </a:solidFill>
                <a:effectLst/>
                <a:uLnTx/>
                <a:uFillTx/>
                <a:latin typeface="Calibri"/>
                <a:ea typeface="+mn-ea"/>
                <a:cs typeface="Calibri"/>
              </a:rPr>
              <a:t>PD,</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akan</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muncul</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jumlah</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catatan</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di</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setiap </a:t>
            </a:r>
            <a:r>
              <a:rPr kumimoji="0" sz="1600" b="0" i="0" u="none" strike="noStrike" kern="1200" cap="none" spc="0" normalizeH="0" baseline="0" noProof="0" dirty="0">
                <a:ln>
                  <a:noFill/>
                </a:ln>
                <a:solidFill>
                  <a:prstClr val="black"/>
                </a:solidFill>
                <a:effectLst/>
                <a:uLnTx/>
                <a:uFillTx/>
                <a:latin typeface="Calibri"/>
                <a:ea typeface="+mn-ea"/>
                <a:cs typeface="Calibri"/>
              </a:rPr>
              <a:t>susbtansi</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Renstra</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PD.</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Klik</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Substansi</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untuk </a:t>
            </a:r>
            <a:r>
              <a:rPr kumimoji="0" sz="1600" b="0" i="0" u="none" strike="noStrike" kern="1200" cap="none" spc="0" normalizeH="0" baseline="0" noProof="0" dirty="0">
                <a:ln>
                  <a:noFill/>
                </a:ln>
                <a:solidFill>
                  <a:prstClr val="black"/>
                </a:solidFill>
                <a:effectLst/>
                <a:uLnTx/>
                <a:uFillTx/>
                <a:latin typeface="Calibri"/>
                <a:ea typeface="+mn-ea"/>
                <a:cs typeface="Calibri"/>
              </a:rPr>
              <a:t>melihat</a:t>
            </a:r>
            <a:r>
              <a:rPr kumimoji="0" sz="1600" b="0" i="0" u="none" strike="noStrike" kern="1200" cap="none" spc="-5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detil</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catatan.</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pic>
        <p:nvPicPr>
          <p:cNvPr id="43" name="Picture 42">
            <a:extLst>
              <a:ext uri="{FF2B5EF4-FFF2-40B4-BE49-F238E27FC236}">
                <a16:creationId xmlns:a16="http://schemas.microsoft.com/office/drawing/2014/main" id="{F11DA1A4-1F30-40C5-B492-0BE51242F0D8}"/>
              </a:ext>
            </a:extLst>
          </p:cNvPr>
          <p:cNvPicPr>
            <a:picLocks noChangeAspect="1"/>
          </p:cNvPicPr>
          <p:nvPr/>
        </p:nvPicPr>
        <p:blipFill>
          <a:blip r:embed="rId10"/>
          <a:stretch>
            <a:fillRect/>
          </a:stretch>
        </p:blipFill>
        <p:spPr>
          <a:xfrm>
            <a:off x="46265" y="691642"/>
            <a:ext cx="3972554" cy="1750949"/>
          </a:xfrm>
          <a:prstGeom prst="rect">
            <a:avLst/>
          </a:prstGeom>
        </p:spPr>
      </p:pic>
      <p:pic>
        <p:nvPicPr>
          <p:cNvPr id="44" name="Picture 43">
            <a:extLst>
              <a:ext uri="{FF2B5EF4-FFF2-40B4-BE49-F238E27FC236}">
                <a16:creationId xmlns:a16="http://schemas.microsoft.com/office/drawing/2014/main" id="{654DBAA3-43FC-4EF8-BEFD-0A0A913BB434}"/>
              </a:ext>
            </a:extLst>
          </p:cNvPr>
          <p:cNvPicPr>
            <a:picLocks noChangeAspect="1"/>
          </p:cNvPicPr>
          <p:nvPr/>
        </p:nvPicPr>
        <p:blipFill>
          <a:blip r:embed="rId11"/>
          <a:stretch>
            <a:fillRect/>
          </a:stretch>
        </p:blipFill>
        <p:spPr>
          <a:xfrm>
            <a:off x="4172826" y="675653"/>
            <a:ext cx="7845183" cy="1897240"/>
          </a:xfrm>
          <a:prstGeom prst="rect">
            <a:avLst/>
          </a:prstGeom>
        </p:spPr>
      </p:pic>
      <p:sp>
        <p:nvSpPr>
          <p:cNvPr id="19" name="object 19"/>
          <p:cNvSpPr/>
          <p:nvPr/>
        </p:nvSpPr>
        <p:spPr>
          <a:xfrm>
            <a:off x="2903907" y="1493085"/>
            <a:ext cx="1391646" cy="159945"/>
          </a:xfrm>
          <a:custGeom>
            <a:avLst/>
            <a:gdLst/>
            <a:ahLst/>
            <a:cxnLst/>
            <a:rect l="l" t="t" r="r" b="b"/>
            <a:pathLst>
              <a:path w="865504" h="114300">
                <a:moveTo>
                  <a:pt x="751078" y="0"/>
                </a:moveTo>
                <a:lnTo>
                  <a:pt x="751078" y="114300"/>
                </a:lnTo>
                <a:lnTo>
                  <a:pt x="827278" y="76200"/>
                </a:lnTo>
                <a:lnTo>
                  <a:pt x="770128" y="76200"/>
                </a:lnTo>
                <a:lnTo>
                  <a:pt x="770128" y="38100"/>
                </a:lnTo>
                <a:lnTo>
                  <a:pt x="827278" y="38100"/>
                </a:lnTo>
                <a:lnTo>
                  <a:pt x="751078" y="0"/>
                </a:lnTo>
                <a:close/>
              </a:path>
              <a:path w="865504" h="114300">
                <a:moveTo>
                  <a:pt x="751078" y="38100"/>
                </a:moveTo>
                <a:lnTo>
                  <a:pt x="0" y="38100"/>
                </a:lnTo>
                <a:lnTo>
                  <a:pt x="0" y="76200"/>
                </a:lnTo>
                <a:lnTo>
                  <a:pt x="751078" y="76200"/>
                </a:lnTo>
                <a:lnTo>
                  <a:pt x="751078" y="38100"/>
                </a:lnTo>
                <a:close/>
              </a:path>
              <a:path w="865504" h="114300">
                <a:moveTo>
                  <a:pt x="827278" y="38100"/>
                </a:moveTo>
                <a:lnTo>
                  <a:pt x="770128" y="38100"/>
                </a:lnTo>
                <a:lnTo>
                  <a:pt x="770128" y="76200"/>
                </a:lnTo>
                <a:lnTo>
                  <a:pt x="827278" y="76200"/>
                </a:lnTo>
                <a:lnTo>
                  <a:pt x="865378" y="57150"/>
                </a:lnTo>
                <a:lnTo>
                  <a:pt x="827278" y="3810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val 44" descr="1">
            <a:extLst>
              <a:ext uri="{FF2B5EF4-FFF2-40B4-BE49-F238E27FC236}">
                <a16:creationId xmlns:a16="http://schemas.microsoft.com/office/drawing/2014/main" id="{749BFC19-4296-4871-BCFC-C2BD896B8C4D}"/>
              </a:ext>
            </a:extLst>
          </p:cNvPr>
          <p:cNvSpPr/>
          <p:nvPr/>
        </p:nvSpPr>
        <p:spPr>
          <a:xfrm>
            <a:off x="7251071" y="899693"/>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1</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6" name="Oval 45" descr="1">
            <a:extLst>
              <a:ext uri="{FF2B5EF4-FFF2-40B4-BE49-F238E27FC236}">
                <a16:creationId xmlns:a16="http://schemas.microsoft.com/office/drawing/2014/main" id="{5805401E-FBE2-4609-88B1-113350BE04A9}"/>
              </a:ext>
            </a:extLst>
          </p:cNvPr>
          <p:cNvSpPr/>
          <p:nvPr/>
        </p:nvSpPr>
        <p:spPr>
          <a:xfrm>
            <a:off x="3986585" y="1696204"/>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2</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7" name="Oval 46" descr="1">
            <a:extLst>
              <a:ext uri="{FF2B5EF4-FFF2-40B4-BE49-F238E27FC236}">
                <a16:creationId xmlns:a16="http://schemas.microsoft.com/office/drawing/2014/main" id="{13810A8B-1754-4534-AD3E-ED156DF89F85}"/>
              </a:ext>
            </a:extLst>
          </p:cNvPr>
          <p:cNvSpPr/>
          <p:nvPr/>
        </p:nvSpPr>
        <p:spPr>
          <a:xfrm>
            <a:off x="5212295" y="1528188"/>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4</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9" name="Picture 48">
            <a:extLst>
              <a:ext uri="{FF2B5EF4-FFF2-40B4-BE49-F238E27FC236}">
                <a16:creationId xmlns:a16="http://schemas.microsoft.com/office/drawing/2014/main" id="{1F7AD563-9366-499F-A3B3-464EED1E908B}"/>
              </a:ext>
            </a:extLst>
          </p:cNvPr>
          <p:cNvPicPr>
            <a:picLocks noChangeAspect="1"/>
          </p:cNvPicPr>
          <p:nvPr/>
        </p:nvPicPr>
        <p:blipFill>
          <a:blip r:embed="rId12"/>
          <a:stretch>
            <a:fillRect/>
          </a:stretch>
        </p:blipFill>
        <p:spPr>
          <a:xfrm>
            <a:off x="4087694" y="2656045"/>
            <a:ext cx="2919162" cy="1629063"/>
          </a:xfrm>
          <a:prstGeom prst="rect">
            <a:avLst/>
          </a:prstGeom>
        </p:spPr>
      </p:pic>
      <p:cxnSp>
        <p:nvCxnSpPr>
          <p:cNvPr id="51" name="Straight Arrow Connector 50">
            <a:extLst>
              <a:ext uri="{FF2B5EF4-FFF2-40B4-BE49-F238E27FC236}">
                <a16:creationId xmlns:a16="http://schemas.microsoft.com/office/drawing/2014/main" id="{0BBCB3D0-941F-4D96-A860-B04D628B3D31}"/>
              </a:ext>
            </a:extLst>
          </p:cNvPr>
          <p:cNvCxnSpPr>
            <a:cxnSpLocks/>
          </p:cNvCxnSpPr>
          <p:nvPr/>
        </p:nvCxnSpPr>
        <p:spPr>
          <a:xfrm flipH="1">
            <a:off x="4194321" y="1757921"/>
            <a:ext cx="212244" cy="10703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Oval 47" descr="1">
            <a:extLst>
              <a:ext uri="{FF2B5EF4-FFF2-40B4-BE49-F238E27FC236}">
                <a16:creationId xmlns:a16="http://schemas.microsoft.com/office/drawing/2014/main" id="{A401FA3A-136C-46C4-9D7E-E2535D5A1826}"/>
              </a:ext>
            </a:extLst>
          </p:cNvPr>
          <p:cNvSpPr/>
          <p:nvPr/>
        </p:nvSpPr>
        <p:spPr>
          <a:xfrm>
            <a:off x="6512223" y="4148254"/>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3</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59" name="Picture 58">
            <a:extLst>
              <a:ext uri="{FF2B5EF4-FFF2-40B4-BE49-F238E27FC236}">
                <a16:creationId xmlns:a16="http://schemas.microsoft.com/office/drawing/2014/main" id="{2BFE8DE0-3C05-46AC-91CE-FBCD50C3F1AB}"/>
              </a:ext>
            </a:extLst>
          </p:cNvPr>
          <p:cNvPicPr>
            <a:picLocks noChangeAspect="1"/>
          </p:cNvPicPr>
          <p:nvPr/>
        </p:nvPicPr>
        <p:blipFill>
          <a:blip r:embed="rId13"/>
          <a:stretch>
            <a:fillRect/>
          </a:stretch>
        </p:blipFill>
        <p:spPr>
          <a:xfrm>
            <a:off x="7182358" y="2572892"/>
            <a:ext cx="4822621" cy="4168930"/>
          </a:xfrm>
          <a:prstGeom prst="rect">
            <a:avLst/>
          </a:prstGeom>
        </p:spPr>
      </p:pic>
      <p:pic>
        <p:nvPicPr>
          <p:cNvPr id="57" name="Picture 56">
            <a:extLst>
              <a:ext uri="{FF2B5EF4-FFF2-40B4-BE49-F238E27FC236}">
                <a16:creationId xmlns:a16="http://schemas.microsoft.com/office/drawing/2014/main" id="{837B70DE-9A7C-47EE-B8D5-C92E117E3D72}"/>
              </a:ext>
            </a:extLst>
          </p:cNvPr>
          <p:cNvPicPr>
            <a:picLocks noChangeAspect="1"/>
          </p:cNvPicPr>
          <p:nvPr/>
        </p:nvPicPr>
        <p:blipFill>
          <a:blip r:embed="rId14"/>
          <a:stretch>
            <a:fillRect/>
          </a:stretch>
        </p:blipFill>
        <p:spPr>
          <a:xfrm>
            <a:off x="4216780" y="5225411"/>
            <a:ext cx="5256829" cy="1629063"/>
          </a:xfrm>
          <a:prstGeom prst="rect">
            <a:avLst/>
          </a:prstGeom>
        </p:spPr>
      </p:pic>
      <p:cxnSp>
        <p:nvCxnSpPr>
          <p:cNvPr id="55" name="Straight Arrow Connector 54">
            <a:extLst>
              <a:ext uri="{FF2B5EF4-FFF2-40B4-BE49-F238E27FC236}">
                <a16:creationId xmlns:a16="http://schemas.microsoft.com/office/drawing/2014/main" id="{CF599B5F-BB0F-452C-AC71-CAEF4D69BDA2}"/>
              </a:ext>
            </a:extLst>
          </p:cNvPr>
          <p:cNvCxnSpPr>
            <a:cxnSpLocks/>
          </p:cNvCxnSpPr>
          <p:nvPr/>
        </p:nvCxnSpPr>
        <p:spPr>
          <a:xfrm>
            <a:off x="5066537" y="1757921"/>
            <a:ext cx="2184534" cy="8981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0C97B6F-308C-4C93-8ECF-38D8D3947D20}"/>
              </a:ext>
            </a:extLst>
          </p:cNvPr>
          <p:cNvCxnSpPr>
            <a:cxnSpLocks/>
          </p:cNvCxnSpPr>
          <p:nvPr/>
        </p:nvCxnSpPr>
        <p:spPr>
          <a:xfrm flipH="1">
            <a:off x="6730409" y="4520108"/>
            <a:ext cx="520662" cy="8097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2381" y="640587"/>
            <a:ext cx="11898630" cy="6217920"/>
            <a:chOff x="92381" y="640587"/>
            <a:chExt cx="11898630" cy="6217920"/>
          </a:xfrm>
        </p:grpSpPr>
        <p:pic>
          <p:nvPicPr>
            <p:cNvPr id="3" name="object 3"/>
            <p:cNvPicPr/>
            <p:nvPr/>
          </p:nvPicPr>
          <p:blipFill>
            <a:blip r:embed="rId2" cstate="print"/>
            <a:stretch>
              <a:fillRect/>
            </a:stretch>
          </p:blipFill>
          <p:spPr>
            <a:xfrm>
              <a:off x="92381" y="640587"/>
              <a:ext cx="8182310" cy="3027933"/>
            </a:xfrm>
            <a:prstGeom prst="rect">
              <a:avLst/>
            </a:prstGeom>
          </p:spPr>
        </p:pic>
        <p:pic>
          <p:nvPicPr>
            <p:cNvPr id="4" name="object 4"/>
            <p:cNvPicPr/>
            <p:nvPr/>
          </p:nvPicPr>
          <p:blipFill>
            <a:blip r:embed="rId3" cstate="print"/>
            <a:stretch>
              <a:fillRect/>
            </a:stretch>
          </p:blipFill>
          <p:spPr>
            <a:xfrm>
              <a:off x="4983480" y="2865120"/>
              <a:ext cx="3782568" cy="1307464"/>
            </a:xfrm>
            <a:prstGeom prst="rect">
              <a:avLst/>
            </a:prstGeom>
          </p:spPr>
        </p:pic>
        <p:pic>
          <p:nvPicPr>
            <p:cNvPr id="5" name="object 5"/>
            <p:cNvPicPr/>
            <p:nvPr/>
          </p:nvPicPr>
          <p:blipFill>
            <a:blip r:embed="rId4" cstate="print"/>
            <a:stretch>
              <a:fillRect/>
            </a:stretch>
          </p:blipFill>
          <p:spPr>
            <a:xfrm>
              <a:off x="5179186" y="3060445"/>
              <a:ext cx="3211703" cy="737107"/>
            </a:xfrm>
            <a:prstGeom prst="rect">
              <a:avLst/>
            </a:prstGeom>
          </p:spPr>
        </p:pic>
        <p:pic>
          <p:nvPicPr>
            <p:cNvPr id="6" name="object 6"/>
            <p:cNvPicPr/>
            <p:nvPr/>
          </p:nvPicPr>
          <p:blipFill>
            <a:blip r:embed="rId5" cstate="print"/>
            <a:stretch>
              <a:fillRect/>
            </a:stretch>
          </p:blipFill>
          <p:spPr>
            <a:xfrm>
              <a:off x="2450591" y="3584435"/>
              <a:ext cx="3300983" cy="3273562"/>
            </a:xfrm>
            <a:prstGeom prst="rect">
              <a:avLst/>
            </a:prstGeom>
          </p:spPr>
        </p:pic>
        <p:pic>
          <p:nvPicPr>
            <p:cNvPr id="7" name="object 7"/>
            <p:cNvPicPr/>
            <p:nvPr/>
          </p:nvPicPr>
          <p:blipFill>
            <a:blip r:embed="rId6" cstate="print"/>
            <a:stretch>
              <a:fillRect/>
            </a:stretch>
          </p:blipFill>
          <p:spPr>
            <a:xfrm>
              <a:off x="2646172" y="3779006"/>
              <a:ext cx="2731135" cy="2962781"/>
            </a:xfrm>
            <a:prstGeom prst="rect">
              <a:avLst/>
            </a:prstGeom>
          </p:spPr>
        </p:pic>
        <p:pic>
          <p:nvPicPr>
            <p:cNvPr id="8" name="object 8"/>
            <p:cNvPicPr/>
            <p:nvPr/>
          </p:nvPicPr>
          <p:blipFill>
            <a:blip r:embed="rId7" cstate="print"/>
            <a:stretch>
              <a:fillRect/>
            </a:stretch>
          </p:blipFill>
          <p:spPr>
            <a:xfrm>
              <a:off x="8488045" y="4973815"/>
              <a:ext cx="3335147" cy="728611"/>
            </a:xfrm>
            <a:prstGeom prst="rect">
              <a:avLst/>
            </a:prstGeom>
          </p:spPr>
        </p:pic>
        <p:sp>
          <p:nvSpPr>
            <p:cNvPr id="9" name="object 9"/>
            <p:cNvSpPr/>
            <p:nvPr/>
          </p:nvSpPr>
          <p:spPr>
            <a:xfrm>
              <a:off x="8458072" y="1724024"/>
              <a:ext cx="3514090" cy="3978910"/>
            </a:xfrm>
            <a:custGeom>
              <a:avLst/>
              <a:gdLst/>
              <a:ahLst/>
              <a:cxnLst/>
              <a:rect l="l" t="t" r="r" b="b"/>
              <a:pathLst>
                <a:path w="3514090" h="3978910">
                  <a:moveTo>
                    <a:pt x="0" y="3978402"/>
                  </a:moveTo>
                  <a:lnTo>
                    <a:pt x="3513836" y="3978402"/>
                  </a:lnTo>
                  <a:lnTo>
                    <a:pt x="3513836" y="0"/>
                  </a:lnTo>
                  <a:lnTo>
                    <a:pt x="0" y="0"/>
                  </a:lnTo>
                  <a:lnTo>
                    <a:pt x="0" y="3978402"/>
                  </a:lnTo>
                  <a:close/>
                </a:path>
              </a:pathLst>
            </a:custGeom>
            <a:ln w="38100">
              <a:solidFill>
                <a:srgbClr val="006F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0" name="object 10"/>
            <p:cNvPicPr/>
            <p:nvPr/>
          </p:nvPicPr>
          <p:blipFill>
            <a:blip r:embed="rId8" cstate="print"/>
            <a:stretch>
              <a:fillRect/>
            </a:stretch>
          </p:blipFill>
          <p:spPr>
            <a:xfrm>
              <a:off x="8488045" y="1776095"/>
              <a:ext cx="3412616" cy="3215640"/>
            </a:xfrm>
            <a:prstGeom prst="rect">
              <a:avLst/>
            </a:prstGeom>
          </p:spPr>
        </p:pic>
      </p:grpSp>
      <p:grpSp>
        <p:nvGrpSpPr>
          <p:cNvPr id="11" name="object 11"/>
          <p:cNvGrpSpPr/>
          <p:nvPr/>
        </p:nvGrpSpPr>
        <p:grpSpPr>
          <a:xfrm>
            <a:off x="688848" y="62484"/>
            <a:ext cx="11503660" cy="677545"/>
            <a:chOff x="688848" y="62484"/>
            <a:chExt cx="11503660" cy="677545"/>
          </a:xfrm>
        </p:grpSpPr>
        <p:sp>
          <p:nvSpPr>
            <p:cNvPr id="12" name="object 12"/>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3" name="object 13"/>
            <p:cNvPicPr/>
            <p:nvPr/>
          </p:nvPicPr>
          <p:blipFill>
            <a:blip r:embed="rId9" cstate="print"/>
            <a:stretch>
              <a:fillRect/>
            </a:stretch>
          </p:blipFill>
          <p:spPr>
            <a:xfrm>
              <a:off x="688848" y="62484"/>
              <a:ext cx="1364741" cy="677418"/>
            </a:xfrm>
            <a:prstGeom prst="rect">
              <a:avLst/>
            </a:prstGeom>
          </p:spPr>
        </p:pic>
        <p:pic>
          <p:nvPicPr>
            <p:cNvPr id="14" name="object 14"/>
            <p:cNvPicPr/>
            <p:nvPr/>
          </p:nvPicPr>
          <p:blipFill>
            <a:blip r:embed="rId10" cstate="print"/>
            <a:stretch>
              <a:fillRect/>
            </a:stretch>
          </p:blipFill>
          <p:spPr>
            <a:xfrm>
              <a:off x="1719072" y="62484"/>
              <a:ext cx="825246" cy="677418"/>
            </a:xfrm>
            <a:prstGeom prst="rect">
              <a:avLst/>
            </a:prstGeom>
          </p:spPr>
        </p:pic>
        <p:pic>
          <p:nvPicPr>
            <p:cNvPr id="15" name="object 15"/>
            <p:cNvPicPr/>
            <p:nvPr/>
          </p:nvPicPr>
          <p:blipFill>
            <a:blip r:embed="rId11" cstate="print"/>
            <a:stretch>
              <a:fillRect/>
            </a:stretch>
          </p:blipFill>
          <p:spPr>
            <a:xfrm>
              <a:off x="2141220" y="62484"/>
              <a:ext cx="555498" cy="677418"/>
            </a:xfrm>
            <a:prstGeom prst="rect">
              <a:avLst/>
            </a:prstGeom>
          </p:spPr>
        </p:pic>
        <p:pic>
          <p:nvPicPr>
            <p:cNvPr id="16" name="object 16"/>
            <p:cNvPicPr/>
            <p:nvPr/>
          </p:nvPicPr>
          <p:blipFill>
            <a:blip r:embed="rId12" cstate="print"/>
            <a:stretch>
              <a:fillRect/>
            </a:stretch>
          </p:blipFill>
          <p:spPr>
            <a:xfrm>
              <a:off x="2362199" y="62484"/>
              <a:ext cx="1783842" cy="677418"/>
            </a:xfrm>
            <a:prstGeom prst="rect">
              <a:avLst/>
            </a:prstGeom>
          </p:spPr>
        </p:pic>
        <p:pic>
          <p:nvPicPr>
            <p:cNvPr id="17" name="object 17"/>
            <p:cNvPicPr/>
            <p:nvPr/>
          </p:nvPicPr>
          <p:blipFill>
            <a:blip r:embed="rId13" cstate="print"/>
            <a:stretch>
              <a:fillRect/>
            </a:stretch>
          </p:blipFill>
          <p:spPr>
            <a:xfrm>
              <a:off x="3808476" y="62484"/>
              <a:ext cx="1105662" cy="677418"/>
            </a:xfrm>
            <a:prstGeom prst="rect">
              <a:avLst/>
            </a:prstGeom>
          </p:spPr>
        </p:pic>
        <p:pic>
          <p:nvPicPr>
            <p:cNvPr id="18" name="object 18"/>
            <p:cNvPicPr/>
            <p:nvPr/>
          </p:nvPicPr>
          <p:blipFill>
            <a:blip r:embed="rId11" cstate="print"/>
            <a:stretch>
              <a:fillRect/>
            </a:stretch>
          </p:blipFill>
          <p:spPr>
            <a:xfrm>
              <a:off x="4511039" y="62484"/>
              <a:ext cx="555498" cy="677418"/>
            </a:xfrm>
            <a:prstGeom prst="rect">
              <a:avLst/>
            </a:prstGeom>
          </p:spPr>
        </p:pic>
        <p:pic>
          <p:nvPicPr>
            <p:cNvPr id="19" name="object 19"/>
            <p:cNvPicPr/>
            <p:nvPr/>
          </p:nvPicPr>
          <p:blipFill>
            <a:blip r:embed="rId14" cstate="print"/>
            <a:stretch>
              <a:fillRect/>
            </a:stretch>
          </p:blipFill>
          <p:spPr>
            <a:xfrm>
              <a:off x="4730495" y="62484"/>
              <a:ext cx="1387602" cy="677418"/>
            </a:xfrm>
            <a:prstGeom prst="rect">
              <a:avLst/>
            </a:prstGeom>
          </p:spPr>
        </p:pic>
        <p:pic>
          <p:nvPicPr>
            <p:cNvPr id="20" name="object 20"/>
            <p:cNvPicPr/>
            <p:nvPr/>
          </p:nvPicPr>
          <p:blipFill>
            <a:blip r:embed="rId15" cstate="print"/>
            <a:stretch>
              <a:fillRect/>
            </a:stretch>
          </p:blipFill>
          <p:spPr>
            <a:xfrm>
              <a:off x="5783580" y="62484"/>
              <a:ext cx="745998" cy="677418"/>
            </a:xfrm>
            <a:prstGeom prst="rect">
              <a:avLst/>
            </a:prstGeom>
          </p:spPr>
        </p:pic>
      </p:grpSp>
      <p:sp>
        <p:nvSpPr>
          <p:cNvPr id="21" name="object 21"/>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60" dirty="0"/>
              <a:t> </a:t>
            </a:r>
            <a:r>
              <a:rPr dirty="0"/>
              <a:t>PD</a:t>
            </a:r>
            <a:r>
              <a:rPr spc="-65" dirty="0"/>
              <a:t> </a:t>
            </a:r>
            <a:r>
              <a:rPr dirty="0"/>
              <a:t>–</a:t>
            </a:r>
            <a:r>
              <a:rPr spc="-55" dirty="0"/>
              <a:t> </a:t>
            </a:r>
            <a:r>
              <a:rPr dirty="0"/>
              <a:t>Rancangan</a:t>
            </a:r>
            <a:r>
              <a:rPr spc="-90" dirty="0"/>
              <a:t> </a:t>
            </a:r>
            <a:r>
              <a:rPr dirty="0"/>
              <a:t>Awal</a:t>
            </a:r>
            <a:r>
              <a:rPr spc="-55" dirty="0"/>
              <a:t> </a:t>
            </a:r>
            <a:r>
              <a:rPr dirty="0"/>
              <a:t>–</a:t>
            </a:r>
            <a:r>
              <a:rPr spc="-70" dirty="0"/>
              <a:t> </a:t>
            </a:r>
            <a:r>
              <a:rPr dirty="0"/>
              <a:t>Sasaran</a:t>
            </a:r>
            <a:r>
              <a:rPr spc="-55" dirty="0"/>
              <a:t> </a:t>
            </a:r>
            <a:r>
              <a:rPr spc="-25" dirty="0"/>
              <a:t>(2)</a:t>
            </a:r>
          </a:p>
        </p:txBody>
      </p:sp>
      <p:pic>
        <p:nvPicPr>
          <p:cNvPr id="22" name="object 22"/>
          <p:cNvPicPr/>
          <p:nvPr/>
        </p:nvPicPr>
        <p:blipFill>
          <a:blip r:embed="rId16" cstate="print"/>
          <a:stretch>
            <a:fillRect/>
          </a:stretch>
        </p:blipFill>
        <p:spPr>
          <a:xfrm>
            <a:off x="0" y="42290"/>
            <a:ext cx="609599" cy="609600"/>
          </a:xfrm>
          <a:prstGeom prst="rect">
            <a:avLst/>
          </a:prstGeom>
        </p:spPr>
      </p:pic>
      <p:grpSp>
        <p:nvGrpSpPr>
          <p:cNvPr id="23" name="object 23"/>
          <p:cNvGrpSpPr/>
          <p:nvPr/>
        </p:nvGrpSpPr>
        <p:grpSpPr>
          <a:xfrm>
            <a:off x="6785102" y="3791965"/>
            <a:ext cx="1878330" cy="1090930"/>
            <a:chOff x="6785102" y="3791965"/>
            <a:chExt cx="1878330" cy="1090930"/>
          </a:xfrm>
        </p:grpSpPr>
        <p:sp>
          <p:nvSpPr>
            <p:cNvPr id="24" name="object 24"/>
            <p:cNvSpPr/>
            <p:nvPr/>
          </p:nvSpPr>
          <p:spPr>
            <a:xfrm>
              <a:off x="6785102" y="3791965"/>
              <a:ext cx="1710689" cy="783590"/>
            </a:xfrm>
            <a:custGeom>
              <a:avLst/>
              <a:gdLst/>
              <a:ahLst/>
              <a:cxnLst/>
              <a:rect l="l" t="t" r="r" b="b"/>
              <a:pathLst>
                <a:path w="1710690" h="783589">
                  <a:moveTo>
                    <a:pt x="112097" y="34801"/>
                  </a:moveTo>
                  <a:lnTo>
                    <a:pt x="96547" y="69630"/>
                  </a:lnTo>
                  <a:lnTo>
                    <a:pt x="1695196" y="783462"/>
                  </a:lnTo>
                  <a:lnTo>
                    <a:pt x="1710690" y="748664"/>
                  </a:lnTo>
                  <a:lnTo>
                    <a:pt x="112097" y="34801"/>
                  </a:lnTo>
                  <a:close/>
                </a:path>
                <a:path w="1710690" h="783589">
                  <a:moveTo>
                    <a:pt x="127634" y="0"/>
                  </a:moveTo>
                  <a:lnTo>
                    <a:pt x="0" y="5587"/>
                  </a:lnTo>
                  <a:lnTo>
                    <a:pt x="81025" y="104393"/>
                  </a:lnTo>
                  <a:lnTo>
                    <a:pt x="96547" y="69630"/>
                  </a:lnTo>
                  <a:lnTo>
                    <a:pt x="79121" y="61848"/>
                  </a:lnTo>
                  <a:lnTo>
                    <a:pt x="94742" y="27050"/>
                  </a:lnTo>
                  <a:lnTo>
                    <a:pt x="115557" y="27050"/>
                  </a:lnTo>
                  <a:lnTo>
                    <a:pt x="127634" y="0"/>
                  </a:lnTo>
                  <a:close/>
                </a:path>
                <a:path w="1710690" h="783589">
                  <a:moveTo>
                    <a:pt x="94742" y="27050"/>
                  </a:moveTo>
                  <a:lnTo>
                    <a:pt x="79121" y="61848"/>
                  </a:lnTo>
                  <a:lnTo>
                    <a:pt x="96547" y="69630"/>
                  </a:lnTo>
                  <a:lnTo>
                    <a:pt x="112097" y="34801"/>
                  </a:lnTo>
                  <a:lnTo>
                    <a:pt x="94742" y="27050"/>
                  </a:lnTo>
                  <a:close/>
                </a:path>
                <a:path w="1710690" h="783589">
                  <a:moveTo>
                    <a:pt x="115557" y="27050"/>
                  </a:moveTo>
                  <a:lnTo>
                    <a:pt x="94742" y="27050"/>
                  </a:lnTo>
                  <a:lnTo>
                    <a:pt x="112097" y="34801"/>
                  </a:lnTo>
                  <a:lnTo>
                    <a:pt x="115557" y="2705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8313039" y="4558029"/>
              <a:ext cx="349885" cy="324485"/>
            </a:xfrm>
            <a:custGeom>
              <a:avLst/>
              <a:gdLst/>
              <a:ahLst/>
              <a:cxnLst/>
              <a:rect l="l" t="t" r="r" b="b"/>
              <a:pathLst>
                <a:path w="349884" h="324485">
                  <a:moveTo>
                    <a:pt x="175005" y="0"/>
                  </a:moveTo>
                  <a:lnTo>
                    <a:pt x="128484" y="5796"/>
                  </a:lnTo>
                  <a:lnTo>
                    <a:pt x="86679" y="22154"/>
                  </a:lnTo>
                  <a:lnTo>
                    <a:pt x="51260" y="47529"/>
                  </a:lnTo>
                  <a:lnTo>
                    <a:pt x="23894" y="80376"/>
                  </a:lnTo>
                  <a:lnTo>
                    <a:pt x="6251" y="119150"/>
                  </a:lnTo>
                  <a:lnTo>
                    <a:pt x="0" y="162306"/>
                  </a:lnTo>
                  <a:lnTo>
                    <a:pt x="6251" y="205407"/>
                  </a:lnTo>
                  <a:lnTo>
                    <a:pt x="23894" y="244145"/>
                  </a:lnTo>
                  <a:lnTo>
                    <a:pt x="51260" y="276971"/>
                  </a:lnTo>
                  <a:lnTo>
                    <a:pt x="86679" y="302335"/>
                  </a:lnTo>
                  <a:lnTo>
                    <a:pt x="128484" y="318689"/>
                  </a:lnTo>
                  <a:lnTo>
                    <a:pt x="175005" y="324485"/>
                  </a:lnTo>
                  <a:lnTo>
                    <a:pt x="221473" y="318689"/>
                  </a:lnTo>
                  <a:lnTo>
                    <a:pt x="263242" y="302335"/>
                  </a:lnTo>
                  <a:lnTo>
                    <a:pt x="298640" y="276971"/>
                  </a:lnTo>
                  <a:lnTo>
                    <a:pt x="325994" y="244145"/>
                  </a:lnTo>
                  <a:lnTo>
                    <a:pt x="343633" y="205407"/>
                  </a:lnTo>
                  <a:lnTo>
                    <a:pt x="349884" y="162306"/>
                  </a:lnTo>
                  <a:lnTo>
                    <a:pt x="343633" y="119150"/>
                  </a:lnTo>
                  <a:lnTo>
                    <a:pt x="325994" y="80376"/>
                  </a:lnTo>
                  <a:lnTo>
                    <a:pt x="298640" y="47529"/>
                  </a:lnTo>
                  <a:lnTo>
                    <a:pt x="263242" y="22154"/>
                  </a:lnTo>
                  <a:lnTo>
                    <a:pt x="221473" y="5796"/>
                  </a:lnTo>
                  <a:lnTo>
                    <a:pt x="17500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6" name="object 26"/>
          <p:cNvSpPr txBox="1"/>
          <p:nvPr/>
        </p:nvSpPr>
        <p:spPr>
          <a:xfrm>
            <a:off x="8500109" y="667892"/>
            <a:ext cx="3469640" cy="100076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5.</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Setelah</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menambahkan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Sasaran.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Klik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tambah</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Indiktor</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berwarna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hijau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7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sebaris</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7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sasaran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yang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telah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dibuat).</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7" name="object 27"/>
          <p:cNvSpPr/>
          <p:nvPr/>
        </p:nvSpPr>
        <p:spPr>
          <a:xfrm>
            <a:off x="7127875" y="2076704"/>
            <a:ext cx="349885" cy="325120"/>
          </a:xfrm>
          <a:custGeom>
            <a:avLst/>
            <a:gdLst/>
            <a:ahLst/>
            <a:cxnLst/>
            <a:rect l="l" t="t" r="r" b="b"/>
            <a:pathLst>
              <a:path w="349884" h="325119">
                <a:moveTo>
                  <a:pt x="175005" y="0"/>
                </a:moveTo>
                <a:lnTo>
                  <a:pt x="128484" y="5796"/>
                </a:lnTo>
                <a:lnTo>
                  <a:pt x="86679" y="22154"/>
                </a:lnTo>
                <a:lnTo>
                  <a:pt x="51260" y="47529"/>
                </a:lnTo>
                <a:lnTo>
                  <a:pt x="23894" y="80376"/>
                </a:lnTo>
                <a:lnTo>
                  <a:pt x="6251" y="119150"/>
                </a:lnTo>
                <a:lnTo>
                  <a:pt x="0" y="162306"/>
                </a:lnTo>
                <a:lnTo>
                  <a:pt x="6251" y="205461"/>
                </a:lnTo>
                <a:lnTo>
                  <a:pt x="23894" y="244235"/>
                </a:lnTo>
                <a:lnTo>
                  <a:pt x="51260" y="277082"/>
                </a:lnTo>
                <a:lnTo>
                  <a:pt x="86679" y="302457"/>
                </a:lnTo>
                <a:lnTo>
                  <a:pt x="128484" y="318815"/>
                </a:lnTo>
                <a:lnTo>
                  <a:pt x="175005" y="324612"/>
                </a:lnTo>
                <a:lnTo>
                  <a:pt x="221473" y="318815"/>
                </a:lnTo>
                <a:lnTo>
                  <a:pt x="263242" y="302457"/>
                </a:lnTo>
                <a:lnTo>
                  <a:pt x="298640" y="277082"/>
                </a:lnTo>
                <a:lnTo>
                  <a:pt x="325994" y="244235"/>
                </a:lnTo>
                <a:lnTo>
                  <a:pt x="343633" y="205461"/>
                </a:lnTo>
                <a:lnTo>
                  <a:pt x="349884" y="162306"/>
                </a:lnTo>
                <a:lnTo>
                  <a:pt x="343633" y="119150"/>
                </a:lnTo>
                <a:lnTo>
                  <a:pt x="325994" y="80376"/>
                </a:lnTo>
                <a:lnTo>
                  <a:pt x="298640" y="47529"/>
                </a:lnTo>
                <a:lnTo>
                  <a:pt x="263242" y="22154"/>
                </a:lnTo>
                <a:lnTo>
                  <a:pt x="221473" y="5796"/>
                </a:lnTo>
                <a:lnTo>
                  <a:pt x="17500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object 28"/>
          <p:cNvSpPr txBox="1"/>
          <p:nvPr/>
        </p:nvSpPr>
        <p:spPr>
          <a:xfrm>
            <a:off x="7262241" y="2150109"/>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5</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9" name="object 29"/>
          <p:cNvSpPr txBox="1"/>
          <p:nvPr/>
        </p:nvSpPr>
        <p:spPr>
          <a:xfrm>
            <a:off x="8447658" y="4631817"/>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6</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30" name="object 30"/>
          <p:cNvSpPr txBox="1"/>
          <p:nvPr/>
        </p:nvSpPr>
        <p:spPr>
          <a:xfrm>
            <a:off x="5957442" y="4410836"/>
            <a:ext cx="2297430" cy="75692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6.</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lingkaran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pada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sasaran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akan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digunakan.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Lalu</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pilih.</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31" name="object 31"/>
          <p:cNvSpPr/>
          <p:nvPr/>
        </p:nvSpPr>
        <p:spPr>
          <a:xfrm>
            <a:off x="5377179" y="3784346"/>
            <a:ext cx="1421765" cy="1476375"/>
          </a:xfrm>
          <a:custGeom>
            <a:avLst/>
            <a:gdLst/>
            <a:ahLst/>
            <a:cxnLst/>
            <a:rect l="l" t="t" r="r" b="b"/>
            <a:pathLst>
              <a:path w="1421765" h="1476375">
                <a:moveTo>
                  <a:pt x="38100" y="1354073"/>
                </a:moveTo>
                <a:lnTo>
                  <a:pt x="0" y="1476120"/>
                </a:lnTo>
                <a:lnTo>
                  <a:pt x="120523" y="1433321"/>
                </a:lnTo>
                <a:lnTo>
                  <a:pt x="107314" y="1420621"/>
                </a:lnTo>
                <a:lnTo>
                  <a:pt x="79756" y="1420621"/>
                </a:lnTo>
                <a:lnTo>
                  <a:pt x="52324" y="1394205"/>
                </a:lnTo>
                <a:lnTo>
                  <a:pt x="65548" y="1380465"/>
                </a:lnTo>
                <a:lnTo>
                  <a:pt x="38100" y="1354073"/>
                </a:lnTo>
                <a:close/>
              </a:path>
              <a:path w="1421765" h="1476375">
                <a:moveTo>
                  <a:pt x="65548" y="1380465"/>
                </a:moveTo>
                <a:lnTo>
                  <a:pt x="52324" y="1394205"/>
                </a:lnTo>
                <a:lnTo>
                  <a:pt x="79756" y="1420621"/>
                </a:lnTo>
                <a:lnTo>
                  <a:pt x="93001" y="1406860"/>
                </a:lnTo>
                <a:lnTo>
                  <a:pt x="65548" y="1380465"/>
                </a:lnTo>
                <a:close/>
              </a:path>
              <a:path w="1421765" h="1476375">
                <a:moveTo>
                  <a:pt x="93001" y="1406860"/>
                </a:moveTo>
                <a:lnTo>
                  <a:pt x="79756" y="1420621"/>
                </a:lnTo>
                <a:lnTo>
                  <a:pt x="107314" y="1420621"/>
                </a:lnTo>
                <a:lnTo>
                  <a:pt x="93001" y="1406860"/>
                </a:lnTo>
                <a:close/>
              </a:path>
              <a:path w="1421765" h="1476375">
                <a:moveTo>
                  <a:pt x="1394205" y="0"/>
                </a:moveTo>
                <a:lnTo>
                  <a:pt x="65548" y="1380465"/>
                </a:lnTo>
                <a:lnTo>
                  <a:pt x="93001" y="1406860"/>
                </a:lnTo>
                <a:lnTo>
                  <a:pt x="1421638" y="26415"/>
                </a:lnTo>
                <a:lnTo>
                  <a:pt x="1394205"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32"/>
          <p:cNvSpPr/>
          <p:nvPr/>
        </p:nvSpPr>
        <p:spPr>
          <a:xfrm>
            <a:off x="3486911" y="4015485"/>
            <a:ext cx="349885" cy="325120"/>
          </a:xfrm>
          <a:custGeom>
            <a:avLst/>
            <a:gdLst/>
            <a:ahLst/>
            <a:cxnLst/>
            <a:rect l="l" t="t" r="r" b="b"/>
            <a:pathLst>
              <a:path w="349885" h="325120">
                <a:moveTo>
                  <a:pt x="175005" y="0"/>
                </a:moveTo>
                <a:lnTo>
                  <a:pt x="128484" y="5796"/>
                </a:lnTo>
                <a:lnTo>
                  <a:pt x="86679" y="22154"/>
                </a:lnTo>
                <a:lnTo>
                  <a:pt x="51260" y="47529"/>
                </a:lnTo>
                <a:lnTo>
                  <a:pt x="23894" y="80376"/>
                </a:lnTo>
                <a:lnTo>
                  <a:pt x="6251" y="119150"/>
                </a:lnTo>
                <a:lnTo>
                  <a:pt x="0" y="162306"/>
                </a:lnTo>
                <a:lnTo>
                  <a:pt x="6251" y="205461"/>
                </a:lnTo>
                <a:lnTo>
                  <a:pt x="23894" y="244235"/>
                </a:lnTo>
                <a:lnTo>
                  <a:pt x="51260" y="277082"/>
                </a:lnTo>
                <a:lnTo>
                  <a:pt x="86679" y="302457"/>
                </a:lnTo>
                <a:lnTo>
                  <a:pt x="128484" y="318815"/>
                </a:lnTo>
                <a:lnTo>
                  <a:pt x="175005" y="324612"/>
                </a:lnTo>
                <a:lnTo>
                  <a:pt x="221473" y="318815"/>
                </a:lnTo>
                <a:lnTo>
                  <a:pt x="263242" y="302457"/>
                </a:lnTo>
                <a:lnTo>
                  <a:pt x="298640" y="277082"/>
                </a:lnTo>
                <a:lnTo>
                  <a:pt x="325994" y="244235"/>
                </a:lnTo>
                <a:lnTo>
                  <a:pt x="343633" y="205461"/>
                </a:lnTo>
                <a:lnTo>
                  <a:pt x="349885" y="162306"/>
                </a:lnTo>
                <a:lnTo>
                  <a:pt x="343633" y="119150"/>
                </a:lnTo>
                <a:lnTo>
                  <a:pt x="325994" y="80376"/>
                </a:lnTo>
                <a:lnTo>
                  <a:pt x="298640" y="47529"/>
                </a:lnTo>
                <a:lnTo>
                  <a:pt x="263242" y="22154"/>
                </a:lnTo>
                <a:lnTo>
                  <a:pt x="221473" y="5796"/>
                </a:lnTo>
                <a:lnTo>
                  <a:pt x="17500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33" name="object 33"/>
          <p:cNvGrpSpPr/>
          <p:nvPr/>
        </p:nvGrpSpPr>
        <p:grpSpPr>
          <a:xfrm>
            <a:off x="7859268" y="5279186"/>
            <a:ext cx="2665730" cy="1579245"/>
            <a:chOff x="7859268" y="5279186"/>
            <a:chExt cx="2665730" cy="1579245"/>
          </a:xfrm>
        </p:grpSpPr>
        <p:pic>
          <p:nvPicPr>
            <p:cNvPr id="34" name="object 34"/>
            <p:cNvPicPr/>
            <p:nvPr/>
          </p:nvPicPr>
          <p:blipFill>
            <a:blip r:embed="rId17" cstate="print"/>
            <a:stretch>
              <a:fillRect/>
            </a:stretch>
          </p:blipFill>
          <p:spPr>
            <a:xfrm>
              <a:off x="7859268" y="5279186"/>
              <a:ext cx="2665349" cy="1578810"/>
            </a:xfrm>
            <a:prstGeom prst="rect">
              <a:avLst/>
            </a:prstGeom>
          </p:spPr>
        </p:pic>
        <p:pic>
          <p:nvPicPr>
            <p:cNvPr id="35" name="object 35"/>
            <p:cNvPicPr/>
            <p:nvPr/>
          </p:nvPicPr>
          <p:blipFill>
            <a:blip r:embed="rId18" cstate="print"/>
            <a:stretch>
              <a:fillRect/>
            </a:stretch>
          </p:blipFill>
          <p:spPr>
            <a:xfrm>
              <a:off x="8054594" y="5474042"/>
              <a:ext cx="2095500" cy="1200150"/>
            </a:xfrm>
            <a:prstGeom prst="rect">
              <a:avLst/>
            </a:prstGeom>
          </p:spPr>
        </p:pic>
        <p:sp>
          <p:nvSpPr>
            <p:cNvPr id="36" name="object 36"/>
            <p:cNvSpPr/>
            <p:nvPr/>
          </p:nvSpPr>
          <p:spPr>
            <a:xfrm>
              <a:off x="8050022" y="5371337"/>
              <a:ext cx="349885" cy="325120"/>
            </a:xfrm>
            <a:custGeom>
              <a:avLst/>
              <a:gdLst/>
              <a:ahLst/>
              <a:cxnLst/>
              <a:rect l="l" t="t" r="r" b="b"/>
              <a:pathLst>
                <a:path w="349884" h="325120">
                  <a:moveTo>
                    <a:pt x="174878" y="0"/>
                  </a:moveTo>
                  <a:lnTo>
                    <a:pt x="128411" y="5796"/>
                  </a:lnTo>
                  <a:lnTo>
                    <a:pt x="86642" y="22154"/>
                  </a:lnTo>
                  <a:lnTo>
                    <a:pt x="51244" y="47529"/>
                  </a:lnTo>
                  <a:lnTo>
                    <a:pt x="23890" y="80376"/>
                  </a:lnTo>
                  <a:lnTo>
                    <a:pt x="6251" y="119150"/>
                  </a:lnTo>
                  <a:lnTo>
                    <a:pt x="0" y="162306"/>
                  </a:lnTo>
                  <a:lnTo>
                    <a:pt x="6251" y="205462"/>
                  </a:lnTo>
                  <a:lnTo>
                    <a:pt x="23890" y="244238"/>
                  </a:lnTo>
                  <a:lnTo>
                    <a:pt x="51244" y="277088"/>
                  </a:lnTo>
                  <a:lnTo>
                    <a:pt x="86642" y="302466"/>
                  </a:lnTo>
                  <a:lnTo>
                    <a:pt x="128411" y="318827"/>
                  </a:lnTo>
                  <a:lnTo>
                    <a:pt x="174878" y="324624"/>
                  </a:lnTo>
                  <a:lnTo>
                    <a:pt x="221400" y="318827"/>
                  </a:lnTo>
                  <a:lnTo>
                    <a:pt x="263205" y="302466"/>
                  </a:lnTo>
                  <a:lnTo>
                    <a:pt x="298624" y="277088"/>
                  </a:lnTo>
                  <a:lnTo>
                    <a:pt x="325990" y="244238"/>
                  </a:lnTo>
                  <a:lnTo>
                    <a:pt x="343633" y="205462"/>
                  </a:lnTo>
                  <a:lnTo>
                    <a:pt x="349884" y="162306"/>
                  </a:lnTo>
                  <a:lnTo>
                    <a:pt x="343633" y="119150"/>
                  </a:lnTo>
                  <a:lnTo>
                    <a:pt x="325990" y="80376"/>
                  </a:lnTo>
                  <a:lnTo>
                    <a:pt x="298624" y="47529"/>
                  </a:lnTo>
                  <a:lnTo>
                    <a:pt x="263205" y="22154"/>
                  </a:lnTo>
                  <a:lnTo>
                    <a:pt x="221400" y="5796"/>
                  </a:lnTo>
                  <a:lnTo>
                    <a:pt x="174878"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7" name="object 37"/>
          <p:cNvSpPr txBox="1"/>
          <p:nvPr/>
        </p:nvSpPr>
        <p:spPr>
          <a:xfrm>
            <a:off x="3620770" y="4089272"/>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8</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38" name="object 38"/>
          <p:cNvSpPr txBox="1"/>
          <p:nvPr/>
        </p:nvSpPr>
        <p:spPr>
          <a:xfrm>
            <a:off x="108610" y="3648836"/>
            <a:ext cx="2447925" cy="2952115"/>
          </a:xfrm>
          <a:prstGeom prst="rect">
            <a:avLst/>
          </a:prstGeom>
        </p:spPr>
        <p:txBody>
          <a:bodyPr vert="horz" wrap="square" lIns="0" tIns="12065" rIns="0" bIns="0" rtlCol="0">
            <a:spAutoFit/>
          </a:bodyPr>
          <a:lstStyle/>
          <a:p>
            <a:pPr marL="12700" marR="272415" lvl="0" indent="0" algn="just"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8.</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Lengkapi</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form</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sasaran.</a:t>
            </a:r>
            <a:r>
              <a:rPr kumimoji="0" sz="1600"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Isi:</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363220" lvl="0" indent="0" algn="just"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-urutan</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sasaran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angka),</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-status</a:t>
            </a:r>
            <a:r>
              <a:rPr kumimoji="0" sz="1600" b="0" i="0" u="none" strike="noStrike" kern="0" cap="none" spc="-7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344805" lvl="0" indent="0" algn="just"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-Kumulatif</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(Capaian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akhir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adalah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penjumlahan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nilai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setiap</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tahun),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153035"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-Positif</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(Semakin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tinggi</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nilai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data</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maka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semakin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baik),</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-Negatif</a:t>
            </a:r>
            <a:r>
              <a:rPr kumimoji="0" sz="1600" b="0" i="0" u="none" strike="noStrike" kern="0" cap="none" spc="-7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(Semakin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rendah</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nilai</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data</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maka</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semakin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baik)</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39" name="object 39"/>
          <p:cNvSpPr txBox="1"/>
          <p:nvPr/>
        </p:nvSpPr>
        <p:spPr>
          <a:xfrm>
            <a:off x="8184642" y="5445378"/>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7</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40" name="object 40"/>
          <p:cNvSpPr txBox="1"/>
          <p:nvPr/>
        </p:nvSpPr>
        <p:spPr>
          <a:xfrm>
            <a:off x="5464809" y="5488635"/>
            <a:ext cx="2559685" cy="100076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7.</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tambah indikator</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menambahkan indikator</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sasaran,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user</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akan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diarahkan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ke</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menu</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master.</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2484"/>
            <a:ext cx="12192635" cy="4282440"/>
            <a:chOff x="0" y="62484"/>
            <a:chExt cx="12192635" cy="4282440"/>
          </a:xfrm>
        </p:grpSpPr>
        <p:pic>
          <p:nvPicPr>
            <p:cNvPr id="3" name="object 3"/>
            <p:cNvPicPr/>
            <p:nvPr/>
          </p:nvPicPr>
          <p:blipFill>
            <a:blip r:embed="rId2" cstate="print"/>
            <a:stretch>
              <a:fillRect/>
            </a:stretch>
          </p:blipFill>
          <p:spPr>
            <a:xfrm>
              <a:off x="3122523" y="420341"/>
              <a:ext cx="9069476" cy="3847140"/>
            </a:xfrm>
            <a:prstGeom prst="rect">
              <a:avLst/>
            </a:prstGeom>
          </p:spPr>
        </p:pic>
        <p:pic>
          <p:nvPicPr>
            <p:cNvPr id="4" name="object 4"/>
            <p:cNvPicPr/>
            <p:nvPr/>
          </p:nvPicPr>
          <p:blipFill>
            <a:blip r:embed="rId3" cstate="print"/>
            <a:stretch>
              <a:fillRect/>
            </a:stretch>
          </p:blipFill>
          <p:spPr>
            <a:xfrm>
              <a:off x="3281172" y="578992"/>
              <a:ext cx="8758047" cy="3350005"/>
            </a:xfrm>
            <a:prstGeom prst="rect">
              <a:avLst/>
            </a:prstGeom>
          </p:spPr>
        </p:pic>
        <p:pic>
          <p:nvPicPr>
            <p:cNvPr id="5" name="object 5"/>
            <p:cNvPicPr/>
            <p:nvPr/>
          </p:nvPicPr>
          <p:blipFill>
            <a:blip r:embed="rId4" cstate="print"/>
            <a:stretch>
              <a:fillRect/>
            </a:stretch>
          </p:blipFill>
          <p:spPr>
            <a:xfrm>
              <a:off x="0" y="425195"/>
              <a:ext cx="3558667" cy="3919728"/>
            </a:xfrm>
            <a:prstGeom prst="rect">
              <a:avLst/>
            </a:prstGeom>
          </p:spPr>
        </p:pic>
        <p:pic>
          <p:nvPicPr>
            <p:cNvPr id="6" name="object 6"/>
            <p:cNvPicPr/>
            <p:nvPr/>
          </p:nvPicPr>
          <p:blipFill>
            <a:blip r:embed="rId5" cstate="print"/>
            <a:stretch>
              <a:fillRect/>
            </a:stretch>
          </p:blipFill>
          <p:spPr>
            <a:xfrm>
              <a:off x="96532" y="620775"/>
              <a:ext cx="3088132" cy="3350005"/>
            </a:xfrm>
            <a:prstGeom prst="rect">
              <a:avLst/>
            </a:prstGeom>
          </p:spPr>
        </p:pic>
        <p:sp>
          <p:nvSpPr>
            <p:cNvPr id="7" name="object 7"/>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8" name="object 8"/>
            <p:cNvPicPr/>
            <p:nvPr/>
          </p:nvPicPr>
          <p:blipFill>
            <a:blip r:embed="rId6" cstate="print"/>
            <a:stretch>
              <a:fillRect/>
            </a:stretch>
          </p:blipFill>
          <p:spPr>
            <a:xfrm>
              <a:off x="688848" y="62484"/>
              <a:ext cx="1364741" cy="677418"/>
            </a:xfrm>
            <a:prstGeom prst="rect">
              <a:avLst/>
            </a:prstGeom>
          </p:spPr>
        </p:pic>
        <p:pic>
          <p:nvPicPr>
            <p:cNvPr id="9" name="object 9"/>
            <p:cNvPicPr/>
            <p:nvPr/>
          </p:nvPicPr>
          <p:blipFill>
            <a:blip r:embed="rId7" cstate="print"/>
            <a:stretch>
              <a:fillRect/>
            </a:stretch>
          </p:blipFill>
          <p:spPr>
            <a:xfrm>
              <a:off x="1719071" y="62484"/>
              <a:ext cx="825246" cy="677418"/>
            </a:xfrm>
            <a:prstGeom prst="rect">
              <a:avLst/>
            </a:prstGeom>
          </p:spPr>
        </p:pic>
        <p:pic>
          <p:nvPicPr>
            <p:cNvPr id="10" name="object 10"/>
            <p:cNvPicPr/>
            <p:nvPr/>
          </p:nvPicPr>
          <p:blipFill>
            <a:blip r:embed="rId8" cstate="print"/>
            <a:stretch>
              <a:fillRect/>
            </a:stretch>
          </p:blipFill>
          <p:spPr>
            <a:xfrm>
              <a:off x="2141220" y="62484"/>
              <a:ext cx="555498" cy="677418"/>
            </a:xfrm>
            <a:prstGeom prst="rect">
              <a:avLst/>
            </a:prstGeom>
          </p:spPr>
        </p:pic>
        <p:pic>
          <p:nvPicPr>
            <p:cNvPr id="11" name="object 11"/>
            <p:cNvPicPr/>
            <p:nvPr/>
          </p:nvPicPr>
          <p:blipFill>
            <a:blip r:embed="rId9" cstate="print"/>
            <a:stretch>
              <a:fillRect/>
            </a:stretch>
          </p:blipFill>
          <p:spPr>
            <a:xfrm>
              <a:off x="2362199" y="62484"/>
              <a:ext cx="1783842" cy="677418"/>
            </a:xfrm>
            <a:prstGeom prst="rect">
              <a:avLst/>
            </a:prstGeom>
          </p:spPr>
        </p:pic>
        <p:pic>
          <p:nvPicPr>
            <p:cNvPr id="12" name="object 12"/>
            <p:cNvPicPr/>
            <p:nvPr/>
          </p:nvPicPr>
          <p:blipFill>
            <a:blip r:embed="rId10" cstate="print"/>
            <a:stretch>
              <a:fillRect/>
            </a:stretch>
          </p:blipFill>
          <p:spPr>
            <a:xfrm>
              <a:off x="3808476" y="62484"/>
              <a:ext cx="1105662" cy="677418"/>
            </a:xfrm>
            <a:prstGeom prst="rect">
              <a:avLst/>
            </a:prstGeom>
          </p:spPr>
        </p:pic>
        <p:pic>
          <p:nvPicPr>
            <p:cNvPr id="13" name="object 13"/>
            <p:cNvPicPr/>
            <p:nvPr/>
          </p:nvPicPr>
          <p:blipFill>
            <a:blip r:embed="rId8" cstate="print"/>
            <a:stretch>
              <a:fillRect/>
            </a:stretch>
          </p:blipFill>
          <p:spPr>
            <a:xfrm>
              <a:off x="4511040" y="62484"/>
              <a:ext cx="555498" cy="677418"/>
            </a:xfrm>
            <a:prstGeom prst="rect">
              <a:avLst/>
            </a:prstGeom>
          </p:spPr>
        </p:pic>
        <p:pic>
          <p:nvPicPr>
            <p:cNvPr id="14" name="object 14"/>
            <p:cNvPicPr/>
            <p:nvPr/>
          </p:nvPicPr>
          <p:blipFill>
            <a:blip r:embed="rId11" cstate="print"/>
            <a:stretch>
              <a:fillRect/>
            </a:stretch>
          </p:blipFill>
          <p:spPr>
            <a:xfrm>
              <a:off x="4730496" y="62484"/>
              <a:ext cx="1387602" cy="677418"/>
            </a:xfrm>
            <a:prstGeom prst="rect">
              <a:avLst/>
            </a:prstGeom>
          </p:spPr>
        </p:pic>
        <p:pic>
          <p:nvPicPr>
            <p:cNvPr id="15" name="object 15"/>
            <p:cNvPicPr/>
            <p:nvPr/>
          </p:nvPicPr>
          <p:blipFill>
            <a:blip r:embed="rId12" cstate="print"/>
            <a:stretch>
              <a:fillRect/>
            </a:stretch>
          </p:blipFill>
          <p:spPr>
            <a:xfrm>
              <a:off x="5783579" y="62484"/>
              <a:ext cx="745998" cy="677418"/>
            </a:xfrm>
            <a:prstGeom prst="rect">
              <a:avLst/>
            </a:prstGeom>
          </p:spPr>
        </p:pic>
      </p:grpSp>
      <p:sp>
        <p:nvSpPr>
          <p:cNvPr id="16" name="object 16"/>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60" dirty="0"/>
              <a:t> </a:t>
            </a:r>
            <a:r>
              <a:rPr dirty="0"/>
              <a:t>PD</a:t>
            </a:r>
            <a:r>
              <a:rPr spc="-65" dirty="0"/>
              <a:t> </a:t>
            </a:r>
            <a:r>
              <a:rPr dirty="0"/>
              <a:t>–</a:t>
            </a:r>
            <a:r>
              <a:rPr spc="-55" dirty="0"/>
              <a:t> </a:t>
            </a:r>
            <a:r>
              <a:rPr dirty="0"/>
              <a:t>Rancangan</a:t>
            </a:r>
            <a:r>
              <a:rPr spc="-90" dirty="0"/>
              <a:t> </a:t>
            </a:r>
            <a:r>
              <a:rPr dirty="0"/>
              <a:t>Awal</a:t>
            </a:r>
            <a:r>
              <a:rPr spc="-55" dirty="0"/>
              <a:t> </a:t>
            </a:r>
            <a:r>
              <a:rPr dirty="0"/>
              <a:t>–</a:t>
            </a:r>
            <a:r>
              <a:rPr spc="-70" dirty="0"/>
              <a:t> </a:t>
            </a:r>
            <a:r>
              <a:rPr dirty="0"/>
              <a:t>Sasaran</a:t>
            </a:r>
            <a:r>
              <a:rPr spc="-55" dirty="0"/>
              <a:t> </a:t>
            </a:r>
            <a:r>
              <a:rPr spc="-25" dirty="0"/>
              <a:t>(3)</a:t>
            </a:r>
          </a:p>
        </p:txBody>
      </p:sp>
      <p:grpSp>
        <p:nvGrpSpPr>
          <p:cNvPr id="17" name="object 17"/>
          <p:cNvGrpSpPr/>
          <p:nvPr/>
        </p:nvGrpSpPr>
        <p:grpSpPr>
          <a:xfrm>
            <a:off x="0" y="42290"/>
            <a:ext cx="609600" cy="2359025"/>
            <a:chOff x="0" y="42290"/>
            <a:chExt cx="609600" cy="2359025"/>
          </a:xfrm>
        </p:grpSpPr>
        <p:pic>
          <p:nvPicPr>
            <p:cNvPr id="18" name="object 18"/>
            <p:cNvPicPr/>
            <p:nvPr/>
          </p:nvPicPr>
          <p:blipFill>
            <a:blip r:embed="rId13" cstate="print"/>
            <a:stretch>
              <a:fillRect/>
            </a:stretch>
          </p:blipFill>
          <p:spPr>
            <a:xfrm>
              <a:off x="0" y="42290"/>
              <a:ext cx="609599" cy="609600"/>
            </a:xfrm>
            <a:prstGeom prst="rect">
              <a:avLst/>
            </a:prstGeom>
          </p:spPr>
        </p:pic>
        <p:sp>
          <p:nvSpPr>
            <p:cNvPr id="19" name="object 19"/>
            <p:cNvSpPr/>
            <p:nvPr/>
          </p:nvSpPr>
          <p:spPr>
            <a:xfrm>
              <a:off x="96533" y="2076704"/>
              <a:ext cx="349885" cy="325120"/>
            </a:xfrm>
            <a:custGeom>
              <a:avLst/>
              <a:gdLst/>
              <a:ahLst/>
              <a:cxnLst/>
              <a:rect l="l" t="t" r="r" b="b"/>
              <a:pathLst>
                <a:path w="349884" h="325119">
                  <a:moveTo>
                    <a:pt x="174928" y="0"/>
                  </a:moveTo>
                  <a:lnTo>
                    <a:pt x="128426" y="5796"/>
                  </a:lnTo>
                  <a:lnTo>
                    <a:pt x="86639" y="22154"/>
                  </a:lnTo>
                  <a:lnTo>
                    <a:pt x="51235" y="47529"/>
                  </a:lnTo>
                  <a:lnTo>
                    <a:pt x="23883" y="80376"/>
                  </a:lnTo>
                  <a:lnTo>
                    <a:pt x="6248" y="119150"/>
                  </a:lnTo>
                  <a:lnTo>
                    <a:pt x="0" y="162306"/>
                  </a:lnTo>
                  <a:lnTo>
                    <a:pt x="6248" y="205461"/>
                  </a:lnTo>
                  <a:lnTo>
                    <a:pt x="23883" y="244235"/>
                  </a:lnTo>
                  <a:lnTo>
                    <a:pt x="51235" y="277082"/>
                  </a:lnTo>
                  <a:lnTo>
                    <a:pt x="86639" y="302457"/>
                  </a:lnTo>
                  <a:lnTo>
                    <a:pt x="128426" y="318815"/>
                  </a:lnTo>
                  <a:lnTo>
                    <a:pt x="174928" y="324612"/>
                  </a:lnTo>
                  <a:lnTo>
                    <a:pt x="221431" y="318815"/>
                  </a:lnTo>
                  <a:lnTo>
                    <a:pt x="263217" y="302457"/>
                  </a:lnTo>
                  <a:lnTo>
                    <a:pt x="298621" y="277082"/>
                  </a:lnTo>
                  <a:lnTo>
                    <a:pt x="325974" y="244235"/>
                  </a:lnTo>
                  <a:lnTo>
                    <a:pt x="343609" y="205461"/>
                  </a:lnTo>
                  <a:lnTo>
                    <a:pt x="349858" y="162306"/>
                  </a:lnTo>
                  <a:lnTo>
                    <a:pt x="343609" y="119150"/>
                  </a:lnTo>
                  <a:lnTo>
                    <a:pt x="325974" y="80376"/>
                  </a:lnTo>
                  <a:lnTo>
                    <a:pt x="298621" y="47529"/>
                  </a:lnTo>
                  <a:lnTo>
                    <a:pt x="263217" y="22154"/>
                  </a:lnTo>
                  <a:lnTo>
                    <a:pt x="221431" y="5796"/>
                  </a:lnTo>
                  <a:lnTo>
                    <a:pt x="174928"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0" name="object 20"/>
          <p:cNvSpPr txBox="1"/>
          <p:nvPr/>
        </p:nvSpPr>
        <p:spPr>
          <a:xfrm>
            <a:off x="3296539" y="4035297"/>
            <a:ext cx="8672195" cy="2708275"/>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10.</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Indikator</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dibuat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bawah</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sasarannya.</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Lalu</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petakan</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apakah</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tersebut</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termasuk</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Utama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(IKU),</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(IKD).</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600" b="1" i="0" u="none" strike="noStrike" kern="0" cap="none" spc="-10" normalizeH="0" baseline="0" noProof="0" dirty="0">
                <a:ln>
                  <a:noFill/>
                </a:ln>
                <a:solidFill>
                  <a:sysClr val="windowText" lastClr="000000"/>
                </a:solidFill>
                <a:effectLst/>
                <a:uLnTx/>
                <a:uFillTx/>
                <a:latin typeface="Calibri"/>
                <a:ea typeface="+mn-ea"/>
                <a:cs typeface="Calibri"/>
              </a:rPr>
              <a:t>Berdasarkan</a:t>
            </a:r>
            <a:r>
              <a:rPr kumimoji="0" sz="1600"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Inmendagri</a:t>
            </a:r>
            <a:r>
              <a:rPr kumimoji="0" sz="1600" b="1"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Nomor</a:t>
            </a:r>
            <a:r>
              <a:rPr kumimoji="0" sz="1600"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2</a:t>
            </a:r>
            <a:r>
              <a:rPr kumimoji="0" sz="1600"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20" normalizeH="0" baseline="0" noProof="0" dirty="0">
                <a:ln>
                  <a:noFill/>
                </a:ln>
                <a:solidFill>
                  <a:sysClr val="windowText" lastClr="000000"/>
                </a:solidFill>
                <a:effectLst/>
                <a:uLnTx/>
                <a:uFillTx/>
                <a:latin typeface="Calibri"/>
                <a:ea typeface="+mn-ea"/>
                <a:cs typeface="Calibri"/>
              </a:rPr>
              <a:t>Tahun</a:t>
            </a:r>
            <a:r>
              <a:rPr kumimoji="0" sz="1600" b="1"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20" normalizeH="0" baseline="0" noProof="0" dirty="0">
                <a:ln>
                  <a:noFill/>
                </a:ln>
                <a:solidFill>
                  <a:sysClr val="windowText" lastClr="000000"/>
                </a:solidFill>
                <a:effectLst/>
                <a:uLnTx/>
                <a:uFillTx/>
                <a:latin typeface="Calibri"/>
                <a:ea typeface="+mn-ea"/>
                <a:cs typeface="Calibri"/>
              </a:rPr>
              <a:t>2025</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67691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adalah</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ukuran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keberhasilan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dicapai</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dari</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kerja</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program,</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kegiatan,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dan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telah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direncanakan.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0" cap="none" spc="0" normalizeH="0" baseline="0" noProof="0" dirty="0">
                <a:ln>
                  <a:noFill/>
                </a:ln>
                <a:solidFill>
                  <a:sysClr val="windowText" lastClr="000000"/>
                </a:solidFill>
                <a:effectLst/>
                <a:uLnTx/>
                <a:uFillTx/>
                <a:latin typeface="Calibri"/>
                <a:ea typeface="+mn-ea"/>
                <a:cs typeface="Calibri"/>
              </a:rPr>
              <a:t>IKU</a:t>
            </a:r>
            <a:r>
              <a:rPr kumimoji="0" sz="1600" b="1"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adalah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ukuran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keberhasilan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pencapaian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tujuan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sasaran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RPJMD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sesuai</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visi</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misi</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kepala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diperoleh</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dari</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tujuan/sasaran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terseleksi</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0" cap="none" spc="0" normalizeH="0" baseline="0" noProof="0" dirty="0">
                <a:ln>
                  <a:noFill/>
                </a:ln>
                <a:solidFill>
                  <a:sysClr val="windowText" lastClr="000000"/>
                </a:solidFill>
                <a:effectLst/>
                <a:uLnTx/>
                <a:uFillTx/>
                <a:latin typeface="Calibri"/>
                <a:ea typeface="+mn-ea"/>
                <a:cs typeface="Calibri"/>
              </a:rPr>
              <a:t>IKD</a:t>
            </a:r>
            <a:r>
              <a:rPr kumimoji="0" sz="1600"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adalah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ukuran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keberhasilan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pencapaian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penyelenggaraan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pemerintahan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mencakup</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makro</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Pembangunan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kunci</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33909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1"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1"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1" i="0" u="none" strike="noStrike" kern="0" cap="none" spc="0" normalizeH="0" baseline="0" noProof="0" dirty="0">
                <a:ln>
                  <a:noFill/>
                </a:ln>
                <a:solidFill>
                  <a:sysClr val="windowText" lastClr="000000"/>
                </a:solidFill>
                <a:effectLst/>
                <a:uLnTx/>
                <a:uFillTx/>
                <a:latin typeface="Calibri"/>
                <a:ea typeface="+mn-ea"/>
                <a:cs typeface="Calibri"/>
              </a:rPr>
              <a:t>Kunci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adalah</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menggambarkan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keberhasilan penyelenggaraan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suatu</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urusan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pemerintahan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sesuai</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kewenangan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daerah</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1" name="object 21"/>
          <p:cNvSpPr txBox="1"/>
          <p:nvPr/>
        </p:nvSpPr>
        <p:spPr>
          <a:xfrm>
            <a:off x="230225" y="2150109"/>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9</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2" name="object 22"/>
          <p:cNvSpPr txBox="1"/>
          <p:nvPr/>
        </p:nvSpPr>
        <p:spPr>
          <a:xfrm>
            <a:off x="163779" y="4023105"/>
            <a:ext cx="2748280" cy="75692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9.</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Isikan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nilai</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baseline</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2024 </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dan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target</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2025-</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target</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2030.</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Lalu</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klik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Simpan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3" name="object 23"/>
          <p:cNvSpPr/>
          <p:nvPr/>
        </p:nvSpPr>
        <p:spPr>
          <a:xfrm>
            <a:off x="3150235" y="3232023"/>
            <a:ext cx="460375" cy="325120"/>
          </a:xfrm>
          <a:custGeom>
            <a:avLst/>
            <a:gdLst/>
            <a:ahLst/>
            <a:cxnLst/>
            <a:rect l="l" t="t" r="r" b="b"/>
            <a:pathLst>
              <a:path w="460375" h="325120">
                <a:moveTo>
                  <a:pt x="230250" y="0"/>
                </a:moveTo>
                <a:lnTo>
                  <a:pt x="177468" y="4285"/>
                </a:lnTo>
                <a:lnTo>
                  <a:pt x="129008" y="16492"/>
                </a:lnTo>
                <a:lnTo>
                  <a:pt x="86256" y="35649"/>
                </a:lnTo>
                <a:lnTo>
                  <a:pt x="50595" y="60782"/>
                </a:lnTo>
                <a:lnTo>
                  <a:pt x="23409" y="90917"/>
                </a:lnTo>
                <a:lnTo>
                  <a:pt x="6083" y="125083"/>
                </a:lnTo>
                <a:lnTo>
                  <a:pt x="0" y="162305"/>
                </a:lnTo>
                <a:lnTo>
                  <a:pt x="6083" y="199528"/>
                </a:lnTo>
                <a:lnTo>
                  <a:pt x="23409" y="233694"/>
                </a:lnTo>
                <a:lnTo>
                  <a:pt x="50595" y="263829"/>
                </a:lnTo>
                <a:lnTo>
                  <a:pt x="86256" y="288962"/>
                </a:lnTo>
                <a:lnTo>
                  <a:pt x="129008" y="308119"/>
                </a:lnTo>
                <a:lnTo>
                  <a:pt x="177468" y="320326"/>
                </a:lnTo>
                <a:lnTo>
                  <a:pt x="230250" y="324612"/>
                </a:lnTo>
                <a:lnTo>
                  <a:pt x="282986" y="320326"/>
                </a:lnTo>
                <a:lnTo>
                  <a:pt x="331412" y="308119"/>
                </a:lnTo>
                <a:lnTo>
                  <a:pt x="374142" y="288962"/>
                </a:lnTo>
                <a:lnTo>
                  <a:pt x="409789" y="263829"/>
                </a:lnTo>
                <a:lnTo>
                  <a:pt x="436968" y="233694"/>
                </a:lnTo>
                <a:lnTo>
                  <a:pt x="454292" y="199528"/>
                </a:lnTo>
                <a:lnTo>
                  <a:pt x="460375" y="162305"/>
                </a:lnTo>
                <a:lnTo>
                  <a:pt x="454292" y="125083"/>
                </a:lnTo>
                <a:lnTo>
                  <a:pt x="436968" y="90917"/>
                </a:lnTo>
                <a:lnTo>
                  <a:pt x="409789" y="60782"/>
                </a:lnTo>
                <a:lnTo>
                  <a:pt x="374142" y="35649"/>
                </a:lnTo>
                <a:lnTo>
                  <a:pt x="331412" y="16492"/>
                </a:lnTo>
                <a:lnTo>
                  <a:pt x="282986" y="4285"/>
                </a:lnTo>
                <a:lnTo>
                  <a:pt x="230250"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txBox="1"/>
          <p:nvPr/>
        </p:nvSpPr>
        <p:spPr>
          <a:xfrm>
            <a:off x="3309620" y="3305683"/>
            <a:ext cx="14160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rgbClr val="FF0000"/>
                </a:solidFill>
                <a:effectLst/>
                <a:uLnTx/>
                <a:uFillTx/>
                <a:latin typeface="Calibri"/>
                <a:ea typeface="+mn-ea"/>
                <a:cs typeface="Calibri"/>
              </a:rPr>
              <a:t>10</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2484"/>
            <a:ext cx="12192635" cy="5600065"/>
            <a:chOff x="0" y="62484"/>
            <a:chExt cx="12192635" cy="5600065"/>
          </a:xfrm>
        </p:grpSpPr>
        <p:pic>
          <p:nvPicPr>
            <p:cNvPr id="3" name="object 3"/>
            <p:cNvPicPr/>
            <p:nvPr/>
          </p:nvPicPr>
          <p:blipFill>
            <a:blip r:embed="rId2" cstate="print"/>
            <a:stretch>
              <a:fillRect/>
            </a:stretch>
          </p:blipFill>
          <p:spPr>
            <a:xfrm>
              <a:off x="0" y="539314"/>
              <a:ext cx="5951506" cy="5122654"/>
            </a:xfrm>
            <a:prstGeom prst="rect">
              <a:avLst/>
            </a:prstGeom>
          </p:spPr>
        </p:pic>
        <p:pic>
          <p:nvPicPr>
            <p:cNvPr id="4" name="object 4"/>
            <p:cNvPicPr/>
            <p:nvPr/>
          </p:nvPicPr>
          <p:blipFill>
            <a:blip r:embed="rId3" cstate="print"/>
            <a:stretch>
              <a:fillRect/>
            </a:stretch>
          </p:blipFill>
          <p:spPr>
            <a:xfrm>
              <a:off x="127215" y="698372"/>
              <a:ext cx="5486400" cy="4624958"/>
            </a:xfrm>
            <a:prstGeom prst="rect">
              <a:avLst/>
            </a:prstGeom>
          </p:spPr>
        </p:pic>
        <p:sp>
          <p:nvSpPr>
            <p:cNvPr id="5" name="object 5"/>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 name="object 6"/>
            <p:cNvPicPr/>
            <p:nvPr/>
          </p:nvPicPr>
          <p:blipFill>
            <a:blip r:embed="rId4" cstate="print"/>
            <a:stretch>
              <a:fillRect/>
            </a:stretch>
          </p:blipFill>
          <p:spPr>
            <a:xfrm>
              <a:off x="688848" y="62484"/>
              <a:ext cx="1364741" cy="677418"/>
            </a:xfrm>
            <a:prstGeom prst="rect">
              <a:avLst/>
            </a:prstGeom>
          </p:spPr>
        </p:pic>
        <p:pic>
          <p:nvPicPr>
            <p:cNvPr id="7" name="object 7"/>
            <p:cNvPicPr/>
            <p:nvPr/>
          </p:nvPicPr>
          <p:blipFill>
            <a:blip r:embed="rId5" cstate="print"/>
            <a:stretch>
              <a:fillRect/>
            </a:stretch>
          </p:blipFill>
          <p:spPr>
            <a:xfrm>
              <a:off x="1719071" y="62484"/>
              <a:ext cx="825246" cy="677418"/>
            </a:xfrm>
            <a:prstGeom prst="rect">
              <a:avLst/>
            </a:prstGeom>
          </p:spPr>
        </p:pic>
        <p:pic>
          <p:nvPicPr>
            <p:cNvPr id="8" name="object 8"/>
            <p:cNvPicPr/>
            <p:nvPr/>
          </p:nvPicPr>
          <p:blipFill>
            <a:blip r:embed="rId6" cstate="print"/>
            <a:stretch>
              <a:fillRect/>
            </a:stretch>
          </p:blipFill>
          <p:spPr>
            <a:xfrm>
              <a:off x="2141220" y="62484"/>
              <a:ext cx="555498" cy="677418"/>
            </a:xfrm>
            <a:prstGeom prst="rect">
              <a:avLst/>
            </a:prstGeom>
          </p:spPr>
        </p:pic>
        <p:pic>
          <p:nvPicPr>
            <p:cNvPr id="9" name="object 9"/>
            <p:cNvPicPr/>
            <p:nvPr/>
          </p:nvPicPr>
          <p:blipFill>
            <a:blip r:embed="rId7" cstate="print"/>
            <a:stretch>
              <a:fillRect/>
            </a:stretch>
          </p:blipFill>
          <p:spPr>
            <a:xfrm>
              <a:off x="2362199" y="62484"/>
              <a:ext cx="1783842" cy="677418"/>
            </a:xfrm>
            <a:prstGeom prst="rect">
              <a:avLst/>
            </a:prstGeom>
          </p:spPr>
        </p:pic>
        <p:pic>
          <p:nvPicPr>
            <p:cNvPr id="10" name="object 10"/>
            <p:cNvPicPr/>
            <p:nvPr/>
          </p:nvPicPr>
          <p:blipFill>
            <a:blip r:embed="rId8" cstate="print"/>
            <a:stretch>
              <a:fillRect/>
            </a:stretch>
          </p:blipFill>
          <p:spPr>
            <a:xfrm>
              <a:off x="3808476" y="62484"/>
              <a:ext cx="1105662" cy="677418"/>
            </a:xfrm>
            <a:prstGeom prst="rect">
              <a:avLst/>
            </a:prstGeom>
          </p:spPr>
        </p:pic>
        <p:pic>
          <p:nvPicPr>
            <p:cNvPr id="11" name="object 11"/>
            <p:cNvPicPr/>
            <p:nvPr/>
          </p:nvPicPr>
          <p:blipFill>
            <a:blip r:embed="rId6" cstate="print"/>
            <a:stretch>
              <a:fillRect/>
            </a:stretch>
          </p:blipFill>
          <p:spPr>
            <a:xfrm>
              <a:off x="4511040" y="62484"/>
              <a:ext cx="555498" cy="677418"/>
            </a:xfrm>
            <a:prstGeom prst="rect">
              <a:avLst/>
            </a:prstGeom>
          </p:spPr>
        </p:pic>
        <p:pic>
          <p:nvPicPr>
            <p:cNvPr id="12" name="object 12"/>
            <p:cNvPicPr/>
            <p:nvPr/>
          </p:nvPicPr>
          <p:blipFill>
            <a:blip r:embed="rId9" cstate="print"/>
            <a:stretch>
              <a:fillRect/>
            </a:stretch>
          </p:blipFill>
          <p:spPr>
            <a:xfrm>
              <a:off x="4730496" y="62484"/>
              <a:ext cx="1387602" cy="677418"/>
            </a:xfrm>
            <a:prstGeom prst="rect">
              <a:avLst/>
            </a:prstGeom>
          </p:spPr>
        </p:pic>
        <p:pic>
          <p:nvPicPr>
            <p:cNvPr id="13" name="object 13"/>
            <p:cNvPicPr/>
            <p:nvPr/>
          </p:nvPicPr>
          <p:blipFill>
            <a:blip r:embed="rId10" cstate="print"/>
            <a:stretch>
              <a:fillRect/>
            </a:stretch>
          </p:blipFill>
          <p:spPr>
            <a:xfrm>
              <a:off x="5783579" y="62484"/>
              <a:ext cx="745998" cy="677418"/>
            </a:xfrm>
            <a:prstGeom prst="rect">
              <a:avLst/>
            </a:prstGeom>
          </p:spPr>
        </p:pic>
      </p:grpSp>
      <p:sp>
        <p:nvSpPr>
          <p:cNvPr id="14" name="object 1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60" dirty="0"/>
              <a:t> </a:t>
            </a:r>
            <a:r>
              <a:rPr dirty="0"/>
              <a:t>PD</a:t>
            </a:r>
            <a:r>
              <a:rPr spc="-65" dirty="0"/>
              <a:t> </a:t>
            </a:r>
            <a:r>
              <a:rPr dirty="0"/>
              <a:t>–</a:t>
            </a:r>
            <a:r>
              <a:rPr spc="-55" dirty="0"/>
              <a:t> </a:t>
            </a:r>
            <a:r>
              <a:rPr dirty="0"/>
              <a:t>Rancangan</a:t>
            </a:r>
            <a:r>
              <a:rPr spc="-90" dirty="0"/>
              <a:t> </a:t>
            </a:r>
            <a:r>
              <a:rPr dirty="0"/>
              <a:t>Awal</a:t>
            </a:r>
            <a:r>
              <a:rPr spc="-55" dirty="0"/>
              <a:t> </a:t>
            </a:r>
            <a:r>
              <a:rPr dirty="0"/>
              <a:t>–</a:t>
            </a:r>
            <a:r>
              <a:rPr spc="-70" dirty="0"/>
              <a:t> </a:t>
            </a:r>
            <a:r>
              <a:rPr dirty="0"/>
              <a:t>Sasaran</a:t>
            </a:r>
            <a:r>
              <a:rPr spc="-55" dirty="0"/>
              <a:t> </a:t>
            </a:r>
            <a:r>
              <a:rPr spc="-25" dirty="0"/>
              <a:t>(4)</a:t>
            </a:r>
          </a:p>
        </p:txBody>
      </p:sp>
      <p:pic>
        <p:nvPicPr>
          <p:cNvPr id="15" name="object 15"/>
          <p:cNvPicPr/>
          <p:nvPr/>
        </p:nvPicPr>
        <p:blipFill>
          <a:blip r:embed="rId11" cstate="print"/>
          <a:stretch>
            <a:fillRect/>
          </a:stretch>
        </p:blipFill>
        <p:spPr>
          <a:xfrm>
            <a:off x="0" y="42290"/>
            <a:ext cx="609599" cy="609600"/>
          </a:xfrm>
          <a:prstGeom prst="rect">
            <a:avLst/>
          </a:prstGeom>
        </p:spPr>
      </p:pic>
      <p:sp>
        <p:nvSpPr>
          <p:cNvPr id="16" name="object 16"/>
          <p:cNvSpPr txBox="1"/>
          <p:nvPr/>
        </p:nvSpPr>
        <p:spPr>
          <a:xfrm>
            <a:off x="144271" y="5469737"/>
            <a:ext cx="5863590" cy="1244600"/>
          </a:xfrm>
          <a:prstGeom prst="rect">
            <a:avLst/>
          </a:prstGeom>
        </p:spPr>
        <p:txBody>
          <a:bodyPr vert="horz" wrap="square" lIns="0" tIns="12065" rIns="0" bIns="0" rtlCol="0">
            <a:spAutoFit/>
          </a:bodyPr>
          <a:lstStyle/>
          <a:p>
            <a:pPr marL="12700" marR="5080" lvl="0" indent="302260" algn="l" defTabSz="914400" rtl="0" eaLnBrk="1" fontAlgn="auto" latinLnBrk="0" hangingPunct="1">
              <a:lnSpc>
                <a:spcPct val="100000"/>
              </a:lnSpc>
              <a:spcBef>
                <a:spcPts val="95"/>
              </a:spcBef>
              <a:spcAft>
                <a:spcPts val="0"/>
              </a:spcAft>
              <a:buClrTx/>
              <a:buSzTx/>
              <a:buFontTx/>
              <a:buAutoNum type="arabicPeriod" startAt="11"/>
              <a:tabLst>
                <a:tab pos="31496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Sasaran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tersebut,</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selain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pemetaan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IKU</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IKD.</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Juga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dipetakan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data</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DSSD</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Sasaran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tersebut.</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50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DSSD</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berwarna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biru)</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62230" lvl="0" indent="302260" algn="l" defTabSz="914400" rtl="0" eaLnBrk="1" fontAlgn="auto" latinLnBrk="0" hangingPunct="1">
              <a:lnSpc>
                <a:spcPct val="100000"/>
              </a:lnSpc>
              <a:spcBef>
                <a:spcPts val="0"/>
              </a:spcBef>
              <a:spcAft>
                <a:spcPts val="0"/>
              </a:spcAft>
              <a:buClrTx/>
              <a:buSzTx/>
              <a:buFontTx/>
              <a:buAutoNum type="arabicPeriod" startAt="11"/>
              <a:tabLst>
                <a:tab pos="31496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Edit</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berwarna</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kuning)</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memilih</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memetakan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DSSD</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Sasaran.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7" name="object 17"/>
          <p:cNvSpPr/>
          <p:nvPr/>
        </p:nvSpPr>
        <p:spPr>
          <a:xfrm>
            <a:off x="4405757" y="4859654"/>
            <a:ext cx="460375" cy="325120"/>
          </a:xfrm>
          <a:custGeom>
            <a:avLst/>
            <a:gdLst/>
            <a:ahLst/>
            <a:cxnLst/>
            <a:rect l="l" t="t" r="r" b="b"/>
            <a:pathLst>
              <a:path w="460375" h="325120">
                <a:moveTo>
                  <a:pt x="230123" y="0"/>
                </a:moveTo>
                <a:lnTo>
                  <a:pt x="177348" y="4292"/>
                </a:lnTo>
                <a:lnTo>
                  <a:pt x="128906" y="16515"/>
                </a:lnTo>
                <a:lnTo>
                  <a:pt x="86179" y="35689"/>
                </a:lnTo>
                <a:lnTo>
                  <a:pt x="50545" y="60835"/>
                </a:lnTo>
                <a:lnTo>
                  <a:pt x="23384" y="90973"/>
                </a:lnTo>
                <a:lnTo>
                  <a:pt x="6076" y="125123"/>
                </a:lnTo>
                <a:lnTo>
                  <a:pt x="0" y="162306"/>
                </a:lnTo>
                <a:lnTo>
                  <a:pt x="6076" y="199528"/>
                </a:lnTo>
                <a:lnTo>
                  <a:pt x="23384" y="233694"/>
                </a:lnTo>
                <a:lnTo>
                  <a:pt x="50545" y="263829"/>
                </a:lnTo>
                <a:lnTo>
                  <a:pt x="86179" y="288962"/>
                </a:lnTo>
                <a:lnTo>
                  <a:pt x="128906" y="308119"/>
                </a:lnTo>
                <a:lnTo>
                  <a:pt x="177348" y="320326"/>
                </a:lnTo>
                <a:lnTo>
                  <a:pt x="230123" y="324612"/>
                </a:lnTo>
                <a:lnTo>
                  <a:pt x="282899" y="320326"/>
                </a:lnTo>
                <a:lnTo>
                  <a:pt x="331341" y="308119"/>
                </a:lnTo>
                <a:lnTo>
                  <a:pt x="374068" y="288962"/>
                </a:lnTo>
                <a:lnTo>
                  <a:pt x="409702" y="263829"/>
                </a:lnTo>
                <a:lnTo>
                  <a:pt x="436863" y="233694"/>
                </a:lnTo>
                <a:lnTo>
                  <a:pt x="454171" y="199528"/>
                </a:lnTo>
                <a:lnTo>
                  <a:pt x="460247" y="162306"/>
                </a:lnTo>
                <a:lnTo>
                  <a:pt x="454171" y="125123"/>
                </a:lnTo>
                <a:lnTo>
                  <a:pt x="436863" y="90973"/>
                </a:lnTo>
                <a:lnTo>
                  <a:pt x="409702" y="60835"/>
                </a:lnTo>
                <a:lnTo>
                  <a:pt x="374068" y="35689"/>
                </a:lnTo>
                <a:lnTo>
                  <a:pt x="331341" y="16515"/>
                </a:lnTo>
                <a:lnTo>
                  <a:pt x="282899" y="4292"/>
                </a:lnTo>
                <a:lnTo>
                  <a:pt x="230123"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txBox="1"/>
          <p:nvPr/>
        </p:nvSpPr>
        <p:spPr>
          <a:xfrm>
            <a:off x="4565396" y="4933569"/>
            <a:ext cx="14160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rgbClr val="FF0000"/>
                </a:solidFill>
                <a:effectLst/>
                <a:uLnTx/>
                <a:uFillTx/>
                <a:latin typeface="Calibri"/>
                <a:ea typeface="+mn-ea"/>
                <a:cs typeface="Calibri"/>
              </a:rPr>
              <a:t>11</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19" name="object 19"/>
          <p:cNvGrpSpPr/>
          <p:nvPr/>
        </p:nvGrpSpPr>
        <p:grpSpPr>
          <a:xfrm>
            <a:off x="635254" y="2848610"/>
            <a:ext cx="4062095" cy="2807335"/>
            <a:chOff x="635254" y="2848610"/>
            <a:chExt cx="4062095" cy="2807335"/>
          </a:xfrm>
        </p:grpSpPr>
        <p:pic>
          <p:nvPicPr>
            <p:cNvPr id="20" name="object 20"/>
            <p:cNvPicPr/>
            <p:nvPr/>
          </p:nvPicPr>
          <p:blipFill>
            <a:blip r:embed="rId12" cstate="print"/>
            <a:stretch>
              <a:fillRect/>
            </a:stretch>
          </p:blipFill>
          <p:spPr>
            <a:xfrm>
              <a:off x="670560" y="4143705"/>
              <a:ext cx="4026535" cy="1511934"/>
            </a:xfrm>
            <a:prstGeom prst="rect">
              <a:avLst/>
            </a:prstGeom>
          </p:spPr>
        </p:pic>
        <p:pic>
          <p:nvPicPr>
            <p:cNvPr id="21" name="object 21"/>
            <p:cNvPicPr/>
            <p:nvPr/>
          </p:nvPicPr>
          <p:blipFill>
            <a:blip r:embed="rId13" cstate="print"/>
            <a:stretch>
              <a:fillRect/>
            </a:stretch>
          </p:blipFill>
          <p:spPr>
            <a:xfrm>
              <a:off x="865403" y="4338701"/>
              <a:ext cx="3457562" cy="942975"/>
            </a:xfrm>
            <a:prstGeom prst="rect">
              <a:avLst/>
            </a:prstGeom>
          </p:spPr>
        </p:pic>
        <p:sp>
          <p:nvSpPr>
            <p:cNvPr id="22" name="object 22"/>
            <p:cNvSpPr/>
            <p:nvPr/>
          </p:nvSpPr>
          <p:spPr>
            <a:xfrm>
              <a:off x="635254" y="2848610"/>
              <a:ext cx="460375" cy="324485"/>
            </a:xfrm>
            <a:custGeom>
              <a:avLst/>
              <a:gdLst/>
              <a:ahLst/>
              <a:cxnLst/>
              <a:rect l="l" t="t" r="r" b="b"/>
              <a:pathLst>
                <a:path w="460375" h="324485">
                  <a:moveTo>
                    <a:pt x="230136" y="0"/>
                  </a:moveTo>
                  <a:lnTo>
                    <a:pt x="177368" y="4285"/>
                  </a:lnTo>
                  <a:lnTo>
                    <a:pt x="128928" y="16490"/>
                  </a:lnTo>
                  <a:lnTo>
                    <a:pt x="86197" y="35639"/>
                  </a:lnTo>
                  <a:lnTo>
                    <a:pt x="50558" y="60758"/>
                  </a:lnTo>
                  <a:lnTo>
                    <a:pt x="23391" y="90871"/>
                  </a:lnTo>
                  <a:lnTo>
                    <a:pt x="6078" y="125003"/>
                  </a:lnTo>
                  <a:lnTo>
                    <a:pt x="0" y="162178"/>
                  </a:lnTo>
                  <a:lnTo>
                    <a:pt x="6078" y="199401"/>
                  </a:lnTo>
                  <a:lnTo>
                    <a:pt x="23391" y="233567"/>
                  </a:lnTo>
                  <a:lnTo>
                    <a:pt x="50558" y="263702"/>
                  </a:lnTo>
                  <a:lnTo>
                    <a:pt x="86197" y="288835"/>
                  </a:lnTo>
                  <a:lnTo>
                    <a:pt x="128928" y="307992"/>
                  </a:lnTo>
                  <a:lnTo>
                    <a:pt x="177368" y="320199"/>
                  </a:lnTo>
                  <a:lnTo>
                    <a:pt x="230136" y="324485"/>
                  </a:lnTo>
                  <a:lnTo>
                    <a:pt x="282909" y="320199"/>
                  </a:lnTo>
                  <a:lnTo>
                    <a:pt x="331353" y="307992"/>
                  </a:lnTo>
                  <a:lnTo>
                    <a:pt x="374086" y="288835"/>
                  </a:lnTo>
                  <a:lnTo>
                    <a:pt x="409726" y="263702"/>
                  </a:lnTo>
                  <a:lnTo>
                    <a:pt x="436894" y="233567"/>
                  </a:lnTo>
                  <a:lnTo>
                    <a:pt x="454208" y="199401"/>
                  </a:lnTo>
                  <a:lnTo>
                    <a:pt x="460286" y="162178"/>
                  </a:lnTo>
                  <a:lnTo>
                    <a:pt x="454208" y="125003"/>
                  </a:lnTo>
                  <a:lnTo>
                    <a:pt x="436894" y="90871"/>
                  </a:lnTo>
                  <a:lnTo>
                    <a:pt x="409726" y="60758"/>
                  </a:lnTo>
                  <a:lnTo>
                    <a:pt x="374086" y="35639"/>
                  </a:lnTo>
                  <a:lnTo>
                    <a:pt x="331353" y="16490"/>
                  </a:lnTo>
                  <a:lnTo>
                    <a:pt x="282909" y="4285"/>
                  </a:lnTo>
                  <a:lnTo>
                    <a:pt x="230136"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3" name="object 23"/>
          <p:cNvSpPr txBox="1"/>
          <p:nvPr/>
        </p:nvSpPr>
        <p:spPr>
          <a:xfrm>
            <a:off x="794410" y="2922270"/>
            <a:ext cx="14160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rgbClr val="FF0000"/>
                </a:solidFill>
                <a:effectLst/>
                <a:uLnTx/>
                <a:uFillTx/>
                <a:latin typeface="Calibri"/>
                <a:ea typeface="+mn-ea"/>
                <a:cs typeface="Calibri"/>
              </a:rPr>
              <a:t>12</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4" name="object 24"/>
          <p:cNvSpPr txBox="1"/>
          <p:nvPr/>
        </p:nvSpPr>
        <p:spPr>
          <a:xfrm>
            <a:off x="6514338" y="5354192"/>
            <a:ext cx="5296535" cy="51308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13.</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Centang</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DSSD</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tersedia</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sesuai</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sasaran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lalu</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Simpan.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5" name="object 25"/>
          <p:cNvGrpSpPr/>
          <p:nvPr/>
        </p:nvGrpSpPr>
        <p:grpSpPr>
          <a:xfrm>
            <a:off x="6224778" y="714501"/>
            <a:ext cx="5540375" cy="4559300"/>
            <a:chOff x="6224778" y="714501"/>
            <a:chExt cx="5540375" cy="4559300"/>
          </a:xfrm>
        </p:grpSpPr>
        <p:pic>
          <p:nvPicPr>
            <p:cNvPr id="26" name="object 26"/>
            <p:cNvPicPr/>
            <p:nvPr/>
          </p:nvPicPr>
          <p:blipFill>
            <a:blip r:embed="rId14" cstate="print"/>
            <a:stretch>
              <a:fillRect/>
            </a:stretch>
          </p:blipFill>
          <p:spPr>
            <a:xfrm>
              <a:off x="6454902" y="733551"/>
              <a:ext cx="5290947" cy="3698367"/>
            </a:xfrm>
            <a:prstGeom prst="rect">
              <a:avLst/>
            </a:prstGeom>
          </p:spPr>
        </p:pic>
        <p:pic>
          <p:nvPicPr>
            <p:cNvPr id="27" name="object 27"/>
            <p:cNvPicPr/>
            <p:nvPr/>
          </p:nvPicPr>
          <p:blipFill>
            <a:blip r:embed="rId15" cstate="print"/>
            <a:stretch>
              <a:fillRect/>
            </a:stretch>
          </p:blipFill>
          <p:spPr>
            <a:xfrm>
              <a:off x="6434582" y="4326178"/>
              <a:ext cx="5311267" cy="928446"/>
            </a:xfrm>
            <a:prstGeom prst="rect">
              <a:avLst/>
            </a:prstGeom>
          </p:spPr>
        </p:pic>
        <p:sp>
          <p:nvSpPr>
            <p:cNvPr id="28" name="object 28"/>
            <p:cNvSpPr/>
            <p:nvPr/>
          </p:nvSpPr>
          <p:spPr>
            <a:xfrm>
              <a:off x="6454902" y="733551"/>
              <a:ext cx="5291455" cy="4521200"/>
            </a:xfrm>
            <a:custGeom>
              <a:avLst/>
              <a:gdLst/>
              <a:ahLst/>
              <a:cxnLst/>
              <a:rect l="l" t="t" r="r" b="b"/>
              <a:pathLst>
                <a:path w="5291455" h="4521200">
                  <a:moveTo>
                    <a:pt x="0" y="4521073"/>
                  </a:moveTo>
                  <a:lnTo>
                    <a:pt x="5290947" y="4521073"/>
                  </a:lnTo>
                  <a:lnTo>
                    <a:pt x="5290947" y="0"/>
                  </a:lnTo>
                  <a:lnTo>
                    <a:pt x="0" y="0"/>
                  </a:lnTo>
                  <a:lnTo>
                    <a:pt x="0" y="4521073"/>
                  </a:lnTo>
                  <a:close/>
                </a:path>
              </a:pathLst>
            </a:custGeom>
            <a:ln w="38100">
              <a:solidFill>
                <a:srgbClr val="006F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p:nvPr/>
          </p:nvSpPr>
          <p:spPr>
            <a:xfrm>
              <a:off x="6224778" y="3507994"/>
              <a:ext cx="460375" cy="324485"/>
            </a:xfrm>
            <a:custGeom>
              <a:avLst/>
              <a:gdLst/>
              <a:ahLst/>
              <a:cxnLst/>
              <a:rect l="l" t="t" r="r" b="b"/>
              <a:pathLst>
                <a:path w="460375" h="324485">
                  <a:moveTo>
                    <a:pt x="230124" y="0"/>
                  </a:moveTo>
                  <a:lnTo>
                    <a:pt x="177348" y="4285"/>
                  </a:lnTo>
                  <a:lnTo>
                    <a:pt x="128906" y="16490"/>
                  </a:lnTo>
                  <a:lnTo>
                    <a:pt x="86179" y="35639"/>
                  </a:lnTo>
                  <a:lnTo>
                    <a:pt x="50545" y="60758"/>
                  </a:lnTo>
                  <a:lnTo>
                    <a:pt x="23384" y="90871"/>
                  </a:lnTo>
                  <a:lnTo>
                    <a:pt x="6076" y="125003"/>
                  </a:lnTo>
                  <a:lnTo>
                    <a:pt x="0" y="162178"/>
                  </a:lnTo>
                  <a:lnTo>
                    <a:pt x="6076" y="199401"/>
                  </a:lnTo>
                  <a:lnTo>
                    <a:pt x="23384" y="233567"/>
                  </a:lnTo>
                  <a:lnTo>
                    <a:pt x="50545" y="263702"/>
                  </a:lnTo>
                  <a:lnTo>
                    <a:pt x="86179" y="288835"/>
                  </a:lnTo>
                  <a:lnTo>
                    <a:pt x="128906" y="307992"/>
                  </a:lnTo>
                  <a:lnTo>
                    <a:pt x="177348" y="320199"/>
                  </a:lnTo>
                  <a:lnTo>
                    <a:pt x="230124" y="324484"/>
                  </a:lnTo>
                  <a:lnTo>
                    <a:pt x="282899" y="320199"/>
                  </a:lnTo>
                  <a:lnTo>
                    <a:pt x="331341" y="307992"/>
                  </a:lnTo>
                  <a:lnTo>
                    <a:pt x="374068" y="288835"/>
                  </a:lnTo>
                  <a:lnTo>
                    <a:pt x="409702" y="263702"/>
                  </a:lnTo>
                  <a:lnTo>
                    <a:pt x="436863" y="233567"/>
                  </a:lnTo>
                  <a:lnTo>
                    <a:pt x="454171" y="199401"/>
                  </a:lnTo>
                  <a:lnTo>
                    <a:pt x="460248" y="162178"/>
                  </a:lnTo>
                  <a:lnTo>
                    <a:pt x="454171" y="125003"/>
                  </a:lnTo>
                  <a:lnTo>
                    <a:pt x="436863" y="90871"/>
                  </a:lnTo>
                  <a:lnTo>
                    <a:pt x="409702" y="60758"/>
                  </a:lnTo>
                  <a:lnTo>
                    <a:pt x="374068" y="35639"/>
                  </a:lnTo>
                  <a:lnTo>
                    <a:pt x="331341" y="16490"/>
                  </a:lnTo>
                  <a:lnTo>
                    <a:pt x="282899" y="4285"/>
                  </a:lnTo>
                  <a:lnTo>
                    <a:pt x="230124"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0" name="object 30"/>
          <p:cNvSpPr txBox="1"/>
          <p:nvPr/>
        </p:nvSpPr>
        <p:spPr>
          <a:xfrm>
            <a:off x="6384416" y="3581527"/>
            <a:ext cx="14160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rgbClr val="FF0000"/>
                </a:solidFill>
                <a:effectLst/>
                <a:uLnTx/>
                <a:uFillTx/>
                <a:latin typeface="Calibri"/>
                <a:ea typeface="+mn-ea"/>
                <a:cs typeface="Calibri"/>
              </a:rPr>
              <a:t>13</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688848" y="62484"/>
            <a:ext cx="11503660" cy="677545"/>
            <a:chOff x="688848" y="62484"/>
            <a:chExt cx="11503660" cy="677545"/>
          </a:xfrm>
        </p:grpSpPr>
        <p:sp>
          <p:nvSpPr>
            <p:cNvPr id="5" name="object 5"/>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 name="object 6"/>
            <p:cNvPicPr/>
            <p:nvPr/>
          </p:nvPicPr>
          <p:blipFill>
            <a:blip r:embed="rId2" cstate="print"/>
            <a:stretch>
              <a:fillRect/>
            </a:stretch>
          </p:blipFill>
          <p:spPr>
            <a:xfrm>
              <a:off x="688848" y="62484"/>
              <a:ext cx="1364741" cy="677418"/>
            </a:xfrm>
            <a:prstGeom prst="rect">
              <a:avLst/>
            </a:prstGeom>
          </p:spPr>
        </p:pic>
        <p:pic>
          <p:nvPicPr>
            <p:cNvPr id="7" name="object 7"/>
            <p:cNvPicPr/>
            <p:nvPr/>
          </p:nvPicPr>
          <p:blipFill>
            <a:blip r:embed="rId3" cstate="print"/>
            <a:stretch>
              <a:fillRect/>
            </a:stretch>
          </p:blipFill>
          <p:spPr>
            <a:xfrm>
              <a:off x="1719072" y="62484"/>
              <a:ext cx="825246" cy="677418"/>
            </a:xfrm>
            <a:prstGeom prst="rect">
              <a:avLst/>
            </a:prstGeom>
          </p:spPr>
        </p:pic>
        <p:pic>
          <p:nvPicPr>
            <p:cNvPr id="8" name="object 8"/>
            <p:cNvPicPr/>
            <p:nvPr/>
          </p:nvPicPr>
          <p:blipFill>
            <a:blip r:embed="rId4" cstate="print"/>
            <a:stretch>
              <a:fillRect/>
            </a:stretch>
          </p:blipFill>
          <p:spPr>
            <a:xfrm>
              <a:off x="2141220" y="62484"/>
              <a:ext cx="555498" cy="677418"/>
            </a:xfrm>
            <a:prstGeom prst="rect">
              <a:avLst/>
            </a:prstGeom>
          </p:spPr>
        </p:pic>
        <p:pic>
          <p:nvPicPr>
            <p:cNvPr id="9" name="object 9"/>
            <p:cNvPicPr/>
            <p:nvPr/>
          </p:nvPicPr>
          <p:blipFill>
            <a:blip r:embed="rId5" cstate="print"/>
            <a:stretch>
              <a:fillRect/>
            </a:stretch>
          </p:blipFill>
          <p:spPr>
            <a:xfrm>
              <a:off x="2362199" y="62484"/>
              <a:ext cx="1783842" cy="677418"/>
            </a:xfrm>
            <a:prstGeom prst="rect">
              <a:avLst/>
            </a:prstGeom>
          </p:spPr>
        </p:pic>
        <p:pic>
          <p:nvPicPr>
            <p:cNvPr id="10" name="object 10"/>
            <p:cNvPicPr/>
            <p:nvPr/>
          </p:nvPicPr>
          <p:blipFill>
            <a:blip r:embed="rId6" cstate="print"/>
            <a:stretch>
              <a:fillRect/>
            </a:stretch>
          </p:blipFill>
          <p:spPr>
            <a:xfrm>
              <a:off x="3808476" y="62484"/>
              <a:ext cx="1105662" cy="677418"/>
            </a:xfrm>
            <a:prstGeom prst="rect">
              <a:avLst/>
            </a:prstGeom>
          </p:spPr>
        </p:pic>
        <p:pic>
          <p:nvPicPr>
            <p:cNvPr id="11" name="object 11"/>
            <p:cNvPicPr/>
            <p:nvPr/>
          </p:nvPicPr>
          <p:blipFill>
            <a:blip r:embed="rId4" cstate="print"/>
            <a:stretch>
              <a:fillRect/>
            </a:stretch>
          </p:blipFill>
          <p:spPr>
            <a:xfrm>
              <a:off x="4511039" y="62484"/>
              <a:ext cx="555498" cy="677418"/>
            </a:xfrm>
            <a:prstGeom prst="rect">
              <a:avLst/>
            </a:prstGeom>
          </p:spPr>
        </p:pic>
        <p:pic>
          <p:nvPicPr>
            <p:cNvPr id="12" name="object 12"/>
            <p:cNvPicPr/>
            <p:nvPr/>
          </p:nvPicPr>
          <p:blipFill>
            <a:blip r:embed="rId7" cstate="print"/>
            <a:stretch>
              <a:fillRect/>
            </a:stretch>
          </p:blipFill>
          <p:spPr>
            <a:xfrm>
              <a:off x="4730495" y="62484"/>
              <a:ext cx="1611629" cy="677418"/>
            </a:xfrm>
            <a:prstGeom prst="rect">
              <a:avLst/>
            </a:prstGeom>
          </p:spPr>
        </p:pic>
        <p:pic>
          <p:nvPicPr>
            <p:cNvPr id="13" name="object 13"/>
            <p:cNvPicPr/>
            <p:nvPr/>
          </p:nvPicPr>
          <p:blipFill>
            <a:blip r:embed="rId8" cstate="print"/>
            <a:stretch>
              <a:fillRect/>
            </a:stretch>
          </p:blipFill>
          <p:spPr>
            <a:xfrm>
              <a:off x="5939027" y="62484"/>
              <a:ext cx="1500377" cy="677418"/>
            </a:xfrm>
            <a:prstGeom prst="rect">
              <a:avLst/>
            </a:prstGeom>
          </p:spPr>
        </p:pic>
        <p:pic>
          <p:nvPicPr>
            <p:cNvPr id="14" name="object 14"/>
            <p:cNvPicPr/>
            <p:nvPr/>
          </p:nvPicPr>
          <p:blipFill>
            <a:blip r:embed="rId9" cstate="print"/>
            <a:stretch>
              <a:fillRect/>
            </a:stretch>
          </p:blipFill>
          <p:spPr>
            <a:xfrm>
              <a:off x="7036307" y="62484"/>
              <a:ext cx="2175509" cy="677418"/>
            </a:xfrm>
            <a:prstGeom prst="rect">
              <a:avLst/>
            </a:prstGeom>
          </p:spPr>
        </p:pic>
        <p:pic>
          <p:nvPicPr>
            <p:cNvPr id="15" name="object 15"/>
            <p:cNvPicPr/>
            <p:nvPr/>
          </p:nvPicPr>
          <p:blipFill>
            <a:blip r:embed="rId10" cstate="print"/>
            <a:stretch>
              <a:fillRect/>
            </a:stretch>
          </p:blipFill>
          <p:spPr>
            <a:xfrm>
              <a:off x="8808719" y="62484"/>
              <a:ext cx="496062" cy="677418"/>
            </a:xfrm>
            <a:prstGeom prst="rect">
              <a:avLst/>
            </a:prstGeom>
          </p:spPr>
        </p:pic>
        <p:pic>
          <p:nvPicPr>
            <p:cNvPr id="16" name="object 16"/>
            <p:cNvPicPr/>
            <p:nvPr/>
          </p:nvPicPr>
          <p:blipFill>
            <a:blip r:embed="rId11" cstate="print"/>
            <a:stretch>
              <a:fillRect/>
            </a:stretch>
          </p:blipFill>
          <p:spPr>
            <a:xfrm>
              <a:off x="8970264" y="62484"/>
              <a:ext cx="1887474" cy="677418"/>
            </a:xfrm>
            <a:prstGeom prst="rect">
              <a:avLst/>
            </a:prstGeom>
          </p:spPr>
        </p:pic>
      </p:grpSp>
      <p:sp>
        <p:nvSpPr>
          <p:cNvPr id="17" name="object 17"/>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40" dirty="0"/>
              <a:t> </a:t>
            </a:r>
            <a:r>
              <a:rPr dirty="0"/>
              <a:t>PD</a:t>
            </a:r>
            <a:r>
              <a:rPr spc="-50" dirty="0"/>
              <a:t> </a:t>
            </a:r>
            <a:r>
              <a:rPr dirty="0"/>
              <a:t>–</a:t>
            </a:r>
            <a:r>
              <a:rPr spc="-40" dirty="0"/>
              <a:t> </a:t>
            </a:r>
            <a:r>
              <a:rPr dirty="0"/>
              <a:t>Rancangan</a:t>
            </a:r>
            <a:r>
              <a:rPr spc="-70" dirty="0"/>
              <a:t> </a:t>
            </a:r>
            <a:r>
              <a:rPr dirty="0"/>
              <a:t>Awal</a:t>
            </a:r>
            <a:r>
              <a:rPr spc="-40" dirty="0"/>
              <a:t> </a:t>
            </a:r>
            <a:r>
              <a:rPr dirty="0"/>
              <a:t>–</a:t>
            </a:r>
            <a:r>
              <a:rPr spc="-45" dirty="0"/>
              <a:t> </a:t>
            </a:r>
            <a:r>
              <a:rPr spc="-20" dirty="0"/>
              <a:t>Program/Kegiatan/SubKegiatan</a:t>
            </a:r>
            <a:r>
              <a:rPr spc="-10" dirty="0"/>
              <a:t> </a:t>
            </a:r>
            <a:r>
              <a:rPr dirty="0"/>
              <a:t>-</a:t>
            </a:r>
            <a:r>
              <a:rPr spc="-40" dirty="0"/>
              <a:t> </a:t>
            </a:r>
            <a:r>
              <a:rPr spc="-10" dirty="0"/>
              <a:t>Program</a:t>
            </a:r>
            <a:r>
              <a:rPr spc="-70" dirty="0"/>
              <a:t> </a:t>
            </a:r>
            <a:r>
              <a:rPr spc="-25" dirty="0"/>
              <a:t>(1)</a:t>
            </a:r>
          </a:p>
        </p:txBody>
      </p:sp>
      <p:pic>
        <p:nvPicPr>
          <p:cNvPr id="18" name="object 18"/>
          <p:cNvPicPr/>
          <p:nvPr/>
        </p:nvPicPr>
        <p:blipFill>
          <a:blip r:embed="rId12" cstate="print"/>
          <a:stretch>
            <a:fillRect/>
          </a:stretch>
        </p:blipFill>
        <p:spPr>
          <a:xfrm>
            <a:off x="96252" y="78958"/>
            <a:ext cx="417094" cy="540848"/>
          </a:xfrm>
          <a:prstGeom prst="rect">
            <a:avLst/>
          </a:prstGeom>
        </p:spPr>
      </p:pic>
      <p:sp>
        <p:nvSpPr>
          <p:cNvPr id="20" name="object 20"/>
          <p:cNvSpPr txBox="1"/>
          <p:nvPr/>
        </p:nvSpPr>
        <p:spPr>
          <a:xfrm>
            <a:off x="78739" y="2572892"/>
            <a:ext cx="3884295" cy="4171315"/>
          </a:xfrm>
          <a:prstGeom prst="rect">
            <a:avLst/>
          </a:prstGeom>
        </p:spPr>
        <p:txBody>
          <a:bodyPr vert="horz" wrap="square" lIns="0" tIns="12065" rIns="0" bIns="0" rtlCol="0">
            <a:spAutoFit/>
          </a:bodyPr>
          <a:lstStyle/>
          <a:p>
            <a:pPr marL="355600" marR="31115" lvl="0" indent="-342900" algn="l" defTabSz="914400" rtl="0" eaLnBrk="1" fontAlgn="auto" latinLnBrk="0" hangingPunct="1">
              <a:lnSpc>
                <a:spcPct val="100000"/>
              </a:lnSpc>
              <a:spcBef>
                <a:spcPts val="95"/>
              </a:spcBef>
              <a:spcAft>
                <a:spcPts val="0"/>
              </a:spcAft>
              <a:buClrTx/>
              <a:buSzTx/>
              <a:buFontTx/>
              <a:buAutoNum type="arabicPeriod"/>
              <a:tabLst>
                <a:tab pos="35560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kolom</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untuk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memilih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pilih</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Maka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data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Program/Kegiatan/SubKegiatan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serta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Outcome</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dipilih.</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a:p>
            <a:pPr marL="355600" marR="5080" lvl="0" indent="-342900" algn="l" defTabSz="914400" rtl="0" eaLnBrk="1" fontAlgn="auto" latinLnBrk="0" hangingPunct="1">
              <a:lnSpc>
                <a:spcPct val="100000"/>
              </a:lnSpc>
              <a:spcBef>
                <a:spcPts val="5"/>
              </a:spcBef>
              <a:spcAft>
                <a:spcPts val="0"/>
              </a:spcAft>
              <a:buClrTx/>
              <a:buSzTx/>
              <a:buFontTx/>
              <a:buAutoNum type="arabicPeriod"/>
              <a:tabLst>
                <a:tab pos="35560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Jika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belum</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terdapat Program/Kegiatan/SubKegiatan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serta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Outcome</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tombol Tambah.</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Simpan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menyimpan Program/Kegiatan/SubKegiatan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serta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Outcome</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ditambahkan.</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a:p>
            <a:pPr marL="355600" marR="77470" lvl="0" indent="-342900" algn="just" defTabSz="914400" rtl="0" eaLnBrk="1" fontAlgn="auto" latinLnBrk="0" hangingPunct="1">
              <a:lnSpc>
                <a:spcPct val="100000"/>
              </a:lnSpc>
              <a:spcBef>
                <a:spcPts val="0"/>
              </a:spcBef>
              <a:spcAft>
                <a:spcPts val="0"/>
              </a:spcAft>
              <a:buClrTx/>
              <a:buSzTx/>
              <a:buFontTx/>
              <a:buAutoNum type="arabicPeriod"/>
              <a:tabLst>
                <a:tab pos="35560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Rekap</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melihat</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Hasil</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Konsultasi</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Rancangan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Awal</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PD,</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jumlah</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setiap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susbtansi</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PD.</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Substansi</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untuk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melihat</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detil</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p:txBody>
      </p:sp>
      <p:pic>
        <p:nvPicPr>
          <p:cNvPr id="31" name="Picture 30">
            <a:extLst>
              <a:ext uri="{FF2B5EF4-FFF2-40B4-BE49-F238E27FC236}">
                <a16:creationId xmlns:a16="http://schemas.microsoft.com/office/drawing/2014/main" id="{2E0A6C84-F300-4394-B72B-5806FB8B53C6}"/>
              </a:ext>
            </a:extLst>
          </p:cNvPr>
          <p:cNvPicPr>
            <a:picLocks noChangeAspect="1"/>
          </p:cNvPicPr>
          <p:nvPr/>
        </p:nvPicPr>
        <p:blipFill>
          <a:blip r:embed="rId13"/>
          <a:stretch>
            <a:fillRect/>
          </a:stretch>
        </p:blipFill>
        <p:spPr>
          <a:xfrm>
            <a:off x="142115" y="715985"/>
            <a:ext cx="3911839" cy="1717802"/>
          </a:xfrm>
          <a:prstGeom prst="rect">
            <a:avLst/>
          </a:prstGeom>
        </p:spPr>
      </p:pic>
      <p:pic>
        <p:nvPicPr>
          <p:cNvPr id="32" name="Picture 31">
            <a:extLst>
              <a:ext uri="{FF2B5EF4-FFF2-40B4-BE49-F238E27FC236}">
                <a16:creationId xmlns:a16="http://schemas.microsoft.com/office/drawing/2014/main" id="{1F29976F-78A1-4F8B-A2AB-BE73DA4D437B}"/>
              </a:ext>
            </a:extLst>
          </p:cNvPr>
          <p:cNvPicPr>
            <a:picLocks noChangeAspect="1"/>
          </p:cNvPicPr>
          <p:nvPr/>
        </p:nvPicPr>
        <p:blipFill>
          <a:blip r:embed="rId14"/>
          <a:stretch>
            <a:fillRect/>
          </a:stretch>
        </p:blipFill>
        <p:spPr>
          <a:xfrm>
            <a:off x="4132808" y="714169"/>
            <a:ext cx="7980453" cy="3801517"/>
          </a:xfrm>
          <a:prstGeom prst="rect">
            <a:avLst/>
          </a:prstGeom>
        </p:spPr>
      </p:pic>
      <p:sp>
        <p:nvSpPr>
          <p:cNvPr id="33" name="Oval 32" descr="1">
            <a:extLst>
              <a:ext uri="{FF2B5EF4-FFF2-40B4-BE49-F238E27FC236}">
                <a16:creationId xmlns:a16="http://schemas.microsoft.com/office/drawing/2014/main" id="{7758326E-FE24-426B-B347-CB797E0768C6}"/>
              </a:ext>
            </a:extLst>
          </p:cNvPr>
          <p:cNvSpPr/>
          <p:nvPr/>
        </p:nvSpPr>
        <p:spPr>
          <a:xfrm>
            <a:off x="7088710" y="1472028"/>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1</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4" name="Oval 33" descr="1">
            <a:extLst>
              <a:ext uri="{FF2B5EF4-FFF2-40B4-BE49-F238E27FC236}">
                <a16:creationId xmlns:a16="http://schemas.microsoft.com/office/drawing/2014/main" id="{0D9AF8BB-711F-437B-8451-6240D0D311BF}"/>
              </a:ext>
            </a:extLst>
          </p:cNvPr>
          <p:cNvSpPr/>
          <p:nvPr/>
        </p:nvSpPr>
        <p:spPr>
          <a:xfrm>
            <a:off x="3917287" y="2318454"/>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2</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5" name="Oval 34" descr="1">
            <a:extLst>
              <a:ext uri="{FF2B5EF4-FFF2-40B4-BE49-F238E27FC236}">
                <a16:creationId xmlns:a16="http://schemas.microsoft.com/office/drawing/2014/main" id="{D3C808DF-FA7A-4D7E-8BD9-19B7F4BE8B9D}"/>
              </a:ext>
            </a:extLst>
          </p:cNvPr>
          <p:cNvSpPr/>
          <p:nvPr/>
        </p:nvSpPr>
        <p:spPr>
          <a:xfrm>
            <a:off x="5004078" y="2118691"/>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3</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6" name="Picture 35">
            <a:extLst>
              <a:ext uri="{FF2B5EF4-FFF2-40B4-BE49-F238E27FC236}">
                <a16:creationId xmlns:a16="http://schemas.microsoft.com/office/drawing/2014/main" id="{C3584566-6B1F-471E-A9E5-E2AC94A8760D}"/>
              </a:ext>
            </a:extLst>
          </p:cNvPr>
          <p:cNvPicPr>
            <a:picLocks noChangeAspect="1"/>
          </p:cNvPicPr>
          <p:nvPr/>
        </p:nvPicPr>
        <p:blipFill>
          <a:blip r:embed="rId15"/>
          <a:stretch>
            <a:fillRect/>
          </a:stretch>
        </p:blipFill>
        <p:spPr>
          <a:xfrm>
            <a:off x="6911162" y="3700130"/>
            <a:ext cx="5163851" cy="3041692"/>
          </a:xfrm>
          <a:prstGeom prst="rect">
            <a:avLst/>
          </a:prstGeom>
        </p:spPr>
      </p:pic>
      <p:sp>
        <p:nvSpPr>
          <p:cNvPr id="19" name="object 19"/>
          <p:cNvSpPr/>
          <p:nvPr/>
        </p:nvSpPr>
        <p:spPr>
          <a:xfrm>
            <a:off x="3347465" y="1641729"/>
            <a:ext cx="865505" cy="114300"/>
          </a:xfrm>
          <a:custGeom>
            <a:avLst/>
            <a:gdLst/>
            <a:ahLst/>
            <a:cxnLst/>
            <a:rect l="l" t="t" r="r" b="b"/>
            <a:pathLst>
              <a:path w="865504" h="114300">
                <a:moveTo>
                  <a:pt x="751078" y="0"/>
                </a:moveTo>
                <a:lnTo>
                  <a:pt x="751078" y="114300"/>
                </a:lnTo>
                <a:lnTo>
                  <a:pt x="827278" y="76200"/>
                </a:lnTo>
                <a:lnTo>
                  <a:pt x="770128" y="76200"/>
                </a:lnTo>
                <a:lnTo>
                  <a:pt x="770128" y="38100"/>
                </a:lnTo>
                <a:lnTo>
                  <a:pt x="827278" y="38100"/>
                </a:lnTo>
                <a:lnTo>
                  <a:pt x="751078" y="0"/>
                </a:lnTo>
                <a:close/>
              </a:path>
              <a:path w="865504" h="114300">
                <a:moveTo>
                  <a:pt x="751078" y="38100"/>
                </a:moveTo>
                <a:lnTo>
                  <a:pt x="0" y="38100"/>
                </a:lnTo>
                <a:lnTo>
                  <a:pt x="0" y="76200"/>
                </a:lnTo>
                <a:lnTo>
                  <a:pt x="751078" y="76200"/>
                </a:lnTo>
                <a:lnTo>
                  <a:pt x="751078" y="38100"/>
                </a:lnTo>
                <a:close/>
              </a:path>
              <a:path w="865504" h="114300">
                <a:moveTo>
                  <a:pt x="827278" y="38100"/>
                </a:moveTo>
                <a:lnTo>
                  <a:pt x="770128" y="38100"/>
                </a:lnTo>
                <a:lnTo>
                  <a:pt x="770128" y="76200"/>
                </a:lnTo>
                <a:lnTo>
                  <a:pt x="827278" y="76200"/>
                </a:lnTo>
                <a:lnTo>
                  <a:pt x="865378" y="57150"/>
                </a:lnTo>
                <a:lnTo>
                  <a:pt x="827278" y="3810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37" name="Straight Arrow Connector 36">
            <a:extLst>
              <a:ext uri="{FF2B5EF4-FFF2-40B4-BE49-F238E27FC236}">
                <a16:creationId xmlns:a16="http://schemas.microsoft.com/office/drawing/2014/main" id="{599F308A-C40B-42EF-9EEB-BD2EF8198B78}"/>
              </a:ext>
            </a:extLst>
          </p:cNvPr>
          <p:cNvCxnSpPr>
            <a:cxnSpLocks/>
          </p:cNvCxnSpPr>
          <p:nvPr/>
        </p:nvCxnSpPr>
        <p:spPr>
          <a:xfrm>
            <a:off x="4903278" y="2433787"/>
            <a:ext cx="2133029" cy="13833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1BBEA9E2-71A1-4CE5-83D5-BE0FD1BEF030}"/>
              </a:ext>
            </a:extLst>
          </p:cNvPr>
          <p:cNvPicPr>
            <a:picLocks noChangeAspect="1"/>
          </p:cNvPicPr>
          <p:nvPr/>
        </p:nvPicPr>
        <p:blipFill>
          <a:blip r:embed="rId16"/>
          <a:stretch>
            <a:fillRect/>
          </a:stretch>
        </p:blipFill>
        <p:spPr>
          <a:xfrm>
            <a:off x="3963035" y="5385972"/>
            <a:ext cx="5248782" cy="1444032"/>
          </a:xfrm>
          <a:prstGeom prst="rect">
            <a:avLst/>
          </a:prstGeom>
        </p:spPr>
      </p:pic>
      <p:cxnSp>
        <p:nvCxnSpPr>
          <p:cNvPr id="41" name="Straight Arrow Connector 40">
            <a:extLst>
              <a:ext uri="{FF2B5EF4-FFF2-40B4-BE49-F238E27FC236}">
                <a16:creationId xmlns:a16="http://schemas.microsoft.com/office/drawing/2014/main" id="{91357058-E0E2-4A4E-B9C4-E4453932FFE4}"/>
              </a:ext>
            </a:extLst>
          </p:cNvPr>
          <p:cNvCxnSpPr>
            <a:cxnSpLocks/>
          </p:cNvCxnSpPr>
          <p:nvPr/>
        </p:nvCxnSpPr>
        <p:spPr>
          <a:xfrm flipH="1">
            <a:off x="6347353" y="5169541"/>
            <a:ext cx="688954" cy="4328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88848" y="62484"/>
            <a:ext cx="11503660" cy="3891279"/>
            <a:chOff x="688848" y="62484"/>
            <a:chExt cx="11503660" cy="3891279"/>
          </a:xfrm>
        </p:grpSpPr>
        <p:pic>
          <p:nvPicPr>
            <p:cNvPr id="3" name="object 3"/>
            <p:cNvPicPr/>
            <p:nvPr/>
          </p:nvPicPr>
          <p:blipFill>
            <a:blip r:embed="rId2" cstate="print"/>
            <a:stretch>
              <a:fillRect/>
            </a:stretch>
          </p:blipFill>
          <p:spPr>
            <a:xfrm>
              <a:off x="8375674" y="457044"/>
              <a:ext cx="3816324" cy="3496367"/>
            </a:xfrm>
            <a:prstGeom prst="rect">
              <a:avLst/>
            </a:prstGeom>
          </p:spPr>
        </p:pic>
        <p:pic>
          <p:nvPicPr>
            <p:cNvPr id="4" name="object 4"/>
            <p:cNvPicPr/>
            <p:nvPr/>
          </p:nvPicPr>
          <p:blipFill>
            <a:blip r:embed="rId3" cstate="print"/>
            <a:stretch>
              <a:fillRect/>
            </a:stretch>
          </p:blipFill>
          <p:spPr>
            <a:xfrm>
              <a:off x="8534400" y="615822"/>
              <a:ext cx="3519042" cy="2999994"/>
            </a:xfrm>
            <a:prstGeom prst="rect">
              <a:avLst/>
            </a:prstGeom>
          </p:spPr>
        </p:pic>
        <p:sp>
          <p:nvSpPr>
            <p:cNvPr id="5" name="object 5"/>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object 6"/>
            <p:cNvPicPr/>
            <p:nvPr/>
          </p:nvPicPr>
          <p:blipFill>
            <a:blip r:embed="rId4" cstate="print"/>
            <a:stretch>
              <a:fillRect/>
            </a:stretch>
          </p:blipFill>
          <p:spPr>
            <a:xfrm>
              <a:off x="688848" y="62484"/>
              <a:ext cx="1364741" cy="677418"/>
            </a:xfrm>
            <a:prstGeom prst="rect">
              <a:avLst/>
            </a:prstGeom>
          </p:spPr>
        </p:pic>
        <p:pic>
          <p:nvPicPr>
            <p:cNvPr id="7" name="object 7"/>
            <p:cNvPicPr/>
            <p:nvPr/>
          </p:nvPicPr>
          <p:blipFill>
            <a:blip r:embed="rId5" cstate="print"/>
            <a:stretch>
              <a:fillRect/>
            </a:stretch>
          </p:blipFill>
          <p:spPr>
            <a:xfrm>
              <a:off x="1719072" y="62484"/>
              <a:ext cx="825246" cy="677418"/>
            </a:xfrm>
            <a:prstGeom prst="rect">
              <a:avLst/>
            </a:prstGeom>
          </p:spPr>
        </p:pic>
        <p:pic>
          <p:nvPicPr>
            <p:cNvPr id="8" name="object 8"/>
            <p:cNvPicPr/>
            <p:nvPr/>
          </p:nvPicPr>
          <p:blipFill>
            <a:blip r:embed="rId6" cstate="print"/>
            <a:stretch>
              <a:fillRect/>
            </a:stretch>
          </p:blipFill>
          <p:spPr>
            <a:xfrm>
              <a:off x="2141220" y="62484"/>
              <a:ext cx="555498" cy="677418"/>
            </a:xfrm>
            <a:prstGeom prst="rect">
              <a:avLst/>
            </a:prstGeom>
          </p:spPr>
        </p:pic>
        <p:pic>
          <p:nvPicPr>
            <p:cNvPr id="9" name="object 9"/>
            <p:cNvPicPr/>
            <p:nvPr/>
          </p:nvPicPr>
          <p:blipFill>
            <a:blip r:embed="rId7" cstate="print"/>
            <a:stretch>
              <a:fillRect/>
            </a:stretch>
          </p:blipFill>
          <p:spPr>
            <a:xfrm>
              <a:off x="2362199" y="62484"/>
              <a:ext cx="1783842" cy="677418"/>
            </a:xfrm>
            <a:prstGeom prst="rect">
              <a:avLst/>
            </a:prstGeom>
          </p:spPr>
        </p:pic>
        <p:pic>
          <p:nvPicPr>
            <p:cNvPr id="10" name="object 10"/>
            <p:cNvPicPr/>
            <p:nvPr/>
          </p:nvPicPr>
          <p:blipFill>
            <a:blip r:embed="rId8" cstate="print"/>
            <a:stretch>
              <a:fillRect/>
            </a:stretch>
          </p:blipFill>
          <p:spPr>
            <a:xfrm>
              <a:off x="3808476" y="62484"/>
              <a:ext cx="1105662" cy="677418"/>
            </a:xfrm>
            <a:prstGeom prst="rect">
              <a:avLst/>
            </a:prstGeom>
          </p:spPr>
        </p:pic>
        <p:pic>
          <p:nvPicPr>
            <p:cNvPr id="11" name="object 11"/>
            <p:cNvPicPr/>
            <p:nvPr/>
          </p:nvPicPr>
          <p:blipFill>
            <a:blip r:embed="rId6" cstate="print"/>
            <a:stretch>
              <a:fillRect/>
            </a:stretch>
          </p:blipFill>
          <p:spPr>
            <a:xfrm>
              <a:off x="4511039" y="62484"/>
              <a:ext cx="555498" cy="677418"/>
            </a:xfrm>
            <a:prstGeom prst="rect">
              <a:avLst/>
            </a:prstGeom>
          </p:spPr>
        </p:pic>
        <p:pic>
          <p:nvPicPr>
            <p:cNvPr id="12" name="object 12"/>
            <p:cNvPicPr/>
            <p:nvPr/>
          </p:nvPicPr>
          <p:blipFill>
            <a:blip r:embed="rId9" cstate="print"/>
            <a:stretch>
              <a:fillRect/>
            </a:stretch>
          </p:blipFill>
          <p:spPr>
            <a:xfrm>
              <a:off x="4730495" y="62484"/>
              <a:ext cx="1611629" cy="677418"/>
            </a:xfrm>
            <a:prstGeom prst="rect">
              <a:avLst/>
            </a:prstGeom>
          </p:spPr>
        </p:pic>
        <p:pic>
          <p:nvPicPr>
            <p:cNvPr id="13" name="object 13"/>
            <p:cNvPicPr/>
            <p:nvPr/>
          </p:nvPicPr>
          <p:blipFill>
            <a:blip r:embed="rId10" cstate="print"/>
            <a:stretch>
              <a:fillRect/>
            </a:stretch>
          </p:blipFill>
          <p:spPr>
            <a:xfrm>
              <a:off x="5939027" y="62484"/>
              <a:ext cx="1500377" cy="677418"/>
            </a:xfrm>
            <a:prstGeom prst="rect">
              <a:avLst/>
            </a:prstGeom>
          </p:spPr>
        </p:pic>
        <p:pic>
          <p:nvPicPr>
            <p:cNvPr id="14" name="object 14"/>
            <p:cNvPicPr/>
            <p:nvPr/>
          </p:nvPicPr>
          <p:blipFill>
            <a:blip r:embed="rId11" cstate="print"/>
            <a:stretch>
              <a:fillRect/>
            </a:stretch>
          </p:blipFill>
          <p:spPr>
            <a:xfrm>
              <a:off x="7036307" y="62484"/>
              <a:ext cx="534149" cy="677418"/>
            </a:xfrm>
            <a:prstGeom prst="rect">
              <a:avLst/>
            </a:prstGeom>
          </p:spPr>
        </p:pic>
        <p:pic>
          <p:nvPicPr>
            <p:cNvPr id="15" name="object 15"/>
            <p:cNvPicPr/>
            <p:nvPr/>
          </p:nvPicPr>
          <p:blipFill>
            <a:blip r:embed="rId12" cstate="print"/>
            <a:stretch>
              <a:fillRect/>
            </a:stretch>
          </p:blipFill>
          <p:spPr>
            <a:xfrm>
              <a:off x="7167371" y="62484"/>
              <a:ext cx="1971294" cy="677418"/>
            </a:xfrm>
            <a:prstGeom prst="rect">
              <a:avLst/>
            </a:prstGeom>
          </p:spPr>
        </p:pic>
        <p:pic>
          <p:nvPicPr>
            <p:cNvPr id="16" name="object 16"/>
            <p:cNvPicPr/>
            <p:nvPr/>
          </p:nvPicPr>
          <p:blipFill>
            <a:blip r:embed="rId13" cstate="print"/>
            <a:stretch>
              <a:fillRect/>
            </a:stretch>
          </p:blipFill>
          <p:spPr>
            <a:xfrm>
              <a:off x="8808719" y="62484"/>
              <a:ext cx="496062" cy="677418"/>
            </a:xfrm>
            <a:prstGeom prst="rect">
              <a:avLst/>
            </a:prstGeom>
          </p:spPr>
        </p:pic>
        <p:pic>
          <p:nvPicPr>
            <p:cNvPr id="17" name="object 17"/>
            <p:cNvPicPr/>
            <p:nvPr/>
          </p:nvPicPr>
          <p:blipFill>
            <a:blip r:embed="rId14" cstate="print"/>
            <a:stretch>
              <a:fillRect/>
            </a:stretch>
          </p:blipFill>
          <p:spPr>
            <a:xfrm>
              <a:off x="8970264" y="62484"/>
              <a:ext cx="1887474" cy="677418"/>
            </a:xfrm>
            <a:prstGeom prst="rect">
              <a:avLst/>
            </a:prstGeom>
          </p:spPr>
        </p:pic>
      </p:grpSp>
      <p:sp>
        <p:nvSpPr>
          <p:cNvPr id="18" name="object 1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40" dirty="0"/>
              <a:t> </a:t>
            </a:r>
            <a:r>
              <a:rPr dirty="0"/>
              <a:t>PD</a:t>
            </a:r>
            <a:r>
              <a:rPr spc="-50" dirty="0"/>
              <a:t> </a:t>
            </a:r>
            <a:r>
              <a:rPr dirty="0"/>
              <a:t>–</a:t>
            </a:r>
            <a:r>
              <a:rPr spc="-40" dirty="0"/>
              <a:t> </a:t>
            </a:r>
            <a:r>
              <a:rPr dirty="0"/>
              <a:t>Rancangan</a:t>
            </a:r>
            <a:r>
              <a:rPr spc="-70" dirty="0"/>
              <a:t> </a:t>
            </a:r>
            <a:r>
              <a:rPr dirty="0"/>
              <a:t>Awal</a:t>
            </a:r>
            <a:r>
              <a:rPr spc="-40" dirty="0"/>
              <a:t> </a:t>
            </a:r>
            <a:r>
              <a:rPr dirty="0"/>
              <a:t>–</a:t>
            </a:r>
            <a:r>
              <a:rPr spc="-45" dirty="0"/>
              <a:t> </a:t>
            </a:r>
            <a:r>
              <a:rPr spc="-20" dirty="0"/>
              <a:t>Program/Kegiatan/SubKegiatan</a:t>
            </a:r>
            <a:r>
              <a:rPr spc="-10" dirty="0"/>
              <a:t> </a:t>
            </a:r>
            <a:r>
              <a:rPr dirty="0"/>
              <a:t>-</a:t>
            </a:r>
            <a:r>
              <a:rPr spc="-40" dirty="0"/>
              <a:t> </a:t>
            </a:r>
            <a:r>
              <a:rPr spc="-10" dirty="0"/>
              <a:t>Program</a:t>
            </a:r>
            <a:r>
              <a:rPr spc="-70" dirty="0"/>
              <a:t> </a:t>
            </a:r>
            <a:r>
              <a:rPr spc="-25" dirty="0"/>
              <a:t>(3)</a:t>
            </a:r>
          </a:p>
        </p:txBody>
      </p:sp>
      <p:grpSp>
        <p:nvGrpSpPr>
          <p:cNvPr id="19" name="object 19"/>
          <p:cNvGrpSpPr/>
          <p:nvPr/>
        </p:nvGrpSpPr>
        <p:grpSpPr>
          <a:xfrm>
            <a:off x="0" y="78958"/>
            <a:ext cx="8844280" cy="4319905"/>
            <a:chOff x="0" y="78958"/>
            <a:chExt cx="8844280" cy="4319905"/>
          </a:xfrm>
        </p:grpSpPr>
        <p:pic>
          <p:nvPicPr>
            <p:cNvPr id="20" name="object 20"/>
            <p:cNvPicPr/>
            <p:nvPr/>
          </p:nvPicPr>
          <p:blipFill>
            <a:blip r:embed="rId15" cstate="print"/>
            <a:stretch>
              <a:fillRect/>
            </a:stretch>
          </p:blipFill>
          <p:spPr>
            <a:xfrm>
              <a:off x="96252" y="78958"/>
              <a:ext cx="417094" cy="540848"/>
            </a:xfrm>
            <a:prstGeom prst="rect">
              <a:avLst/>
            </a:prstGeom>
          </p:spPr>
        </p:pic>
        <p:pic>
          <p:nvPicPr>
            <p:cNvPr id="21" name="object 21"/>
            <p:cNvPicPr/>
            <p:nvPr/>
          </p:nvPicPr>
          <p:blipFill>
            <a:blip r:embed="rId16" cstate="print"/>
            <a:stretch>
              <a:fillRect/>
            </a:stretch>
          </p:blipFill>
          <p:spPr>
            <a:xfrm>
              <a:off x="0" y="457199"/>
              <a:ext cx="8843772" cy="3941064"/>
            </a:xfrm>
            <a:prstGeom prst="rect">
              <a:avLst/>
            </a:prstGeom>
          </p:spPr>
        </p:pic>
        <p:pic>
          <p:nvPicPr>
            <p:cNvPr id="22" name="object 22"/>
            <p:cNvPicPr/>
            <p:nvPr/>
          </p:nvPicPr>
          <p:blipFill>
            <a:blip r:embed="rId17" cstate="print"/>
            <a:stretch>
              <a:fillRect/>
            </a:stretch>
          </p:blipFill>
          <p:spPr>
            <a:xfrm>
              <a:off x="82296" y="651890"/>
              <a:ext cx="8386445" cy="3371469"/>
            </a:xfrm>
            <a:prstGeom prst="rect">
              <a:avLst/>
            </a:prstGeom>
          </p:spPr>
        </p:pic>
        <p:sp>
          <p:nvSpPr>
            <p:cNvPr id="23" name="object 23"/>
            <p:cNvSpPr/>
            <p:nvPr/>
          </p:nvSpPr>
          <p:spPr>
            <a:xfrm>
              <a:off x="7750429" y="1907031"/>
              <a:ext cx="800735" cy="149860"/>
            </a:xfrm>
            <a:custGeom>
              <a:avLst/>
              <a:gdLst/>
              <a:ahLst/>
              <a:cxnLst/>
              <a:rect l="l" t="t" r="r" b="b"/>
              <a:pathLst>
                <a:path w="800734" h="149860">
                  <a:moveTo>
                    <a:pt x="684950" y="37858"/>
                  </a:moveTo>
                  <a:lnTo>
                    <a:pt x="0" y="111505"/>
                  </a:lnTo>
                  <a:lnTo>
                    <a:pt x="4064" y="149351"/>
                  </a:lnTo>
                  <a:lnTo>
                    <a:pt x="689064" y="75822"/>
                  </a:lnTo>
                  <a:lnTo>
                    <a:pt x="684950" y="37858"/>
                  </a:lnTo>
                  <a:close/>
                </a:path>
                <a:path w="800734" h="149860">
                  <a:moveTo>
                    <a:pt x="777065" y="35813"/>
                  </a:moveTo>
                  <a:lnTo>
                    <a:pt x="703961" y="35813"/>
                  </a:lnTo>
                  <a:lnTo>
                    <a:pt x="708025" y="73787"/>
                  </a:lnTo>
                  <a:lnTo>
                    <a:pt x="689064" y="75822"/>
                  </a:lnTo>
                  <a:lnTo>
                    <a:pt x="693166" y="113664"/>
                  </a:lnTo>
                  <a:lnTo>
                    <a:pt x="800607" y="44576"/>
                  </a:lnTo>
                  <a:lnTo>
                    <a:pt x="777065" y="35813"/>
                  </a:lnTo>
                  <a:close/>
                </a:path>
                <a:path w="800734" h="149860">
                  <a:moveTo>
                    <a:pt x="703961" y="35813"/>
                  </a:moveTo>
                  <a:lnTo>
                    <a:pt x="684950" y="37858"/>
                  </a:lnTo>
                  <a:lnTo>
                    <a:pt x="689064" y="75822"/>
                  </a:lnTo>
                  <a:lnTo>
                    <a:pt x="708025" y="73787"/>
                  </a:lnTo>
                  <a:lnTo>
                    <a:pt x="703961" y="35813"/>
                  </a:lnTo>
                  <a:close/>
                </a:path>
                <a:path w="800734" h="149860">
                  <a:moveTo>
                    <a:pt x="680847" y="0"/>
                  </a:moveTo>
                  <a:lnTo>
                    <a:pt x="684950" y="37858"/>
                  </a:lnTo>
                  <a:lnTo>
                    <a:pt x="703961" y="35813"/>
                  </a:lnTo>
                  <a:lnTo>
                    <a:pt x="777065" y="35813"/>
                  </a:lnTo>
                  <a:lnTo>
                    <a:pt x="680847"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object 24"/>
          <p:cNvSpPr txBox="1"/>
          <p:nvPr/>
        </p:nvSpPr>
        <p:spPr>
          <a:xfrm>
            <a:off x="228091" y="4327397"/>
            <a:ext cx="7834630" cy="756920"/>
          </a:xfrm>
          <a:prstGeom prst="rect">
            <a:avLst/>
          </a:prstGeom>
        </p:spPr>
        <p:txBody>
          <a:bodyPr vert="horz" wrap="square" lIns="0" tIns="12065" rIns="0" bIns="0" rtlCol="0">
            <a:spAutoFit/>
          </a:bodyPr>
          <a:lstStyle/>
          <a:p>
            <a:pPr marL="211454" marR="0" lvl="0" indent="-198755" algn="l" defTabSz="914400" rtl="0" eaLnBrk="1" fontAlgn="auto" latinLnBrk="0" hangingPunct="1">
              <a:lnSpc>
                <a:spcPct val="100000"/>
              </a:lnSpc>
              <a:spcBef>
                <a:spcPts val="95"/>
              </a:spcBef>
              <a:spcAft>
                <a:spcPts val="0"/>
              </a:spcAft>
              <a:buClrTx/>
              <a:buSzTx/>
              <a:buFontTx/>
              <a:buAutoNum type="arabicPeriod" startAt="6"/>
              <a:tabLst>
                <a:tab pos="211454" algn="l"/>
              </a:tabLst>
              <a:defRPr/>
            </a:pPr>
            <a:r>
              <a:rPr kumimoji="0" sz="1600" b="0" i="0" u="none" strike="noStrike" kern="1200" cap="none" spc="0" normalizeH="0" baseline="0" noProof="0" dirty="0">
                <a:ln>
                  <a:noFill/>
                </a:ln>
                <a:solidFill>
                  <a:prstClr val="black"/>
                </a:solidFill>
                <a:effectLst/>
                <a:uLnTx/>
                <a:uFillTx/>
                <a:latin typeface="Calibri"/>
                <a:ea typeface="+mn-ea"/>
                <a:cs typeface="Calibri"/>
              </a:rPr>
              <a:t>Klik</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tombol</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DSSD</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maka</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akan</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muncul</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Data</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Statistik</a:t>
            </a:r>
            <a:r>
              <a:rPr kumimoji="0" sz="1600" b="0" i="0" u="none" strike="noStrike" kern="1200" cap="none" spc="-6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Sektoral</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Daerah</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yang</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tertagging</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pada</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err="1">
                <a:ln>
                  <a:noFill/>
                </a:ln>
                <a:solidFill>
                  <a:prstClr val="black"/>
                </a:solidFill>
                <a:effectLst/>
                <a:uLnTx/>
                <a:uFillTx/>
                <a:latin typeface="Calibri"/>
                <a:ea typeface="+mn-ea"/>
                <a:cs typeface="Calibri"/>
              </a:rPr>
              <a:t>SubKegiatan</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pada</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Program </a:t>
            </a:r>
            <a:r>
              <a:rPr kumimoji="0" sz="1600" b="0" i="0" u="none" strike="noStrike" kern="1200" cap="none" spc="0" normalizeH="0" baseline="0" noProof="0" dirty="0">
                <a:ln>
                  <a:noFill/>
                </a:ln>
                <a:solidFill>
                  <a:prstClr val="black"/>
                </a:solidFill>
                <a:effectLst/>
                <a:uLnTx/>
                <a:uFillTx/>
                <a:latin typeface="Calibri"/>
                <a:ea typeface="+mn-ea"/>
                <a:cs typeface="Calibri"/>
              </a:rPr>
              <a:t>yang</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telah</a:t>
            </a:r>
            <a:r>
              <a:rPr kumimoji="0" sz="1600" b="0" i="0" u="none" strike="noStrike" kern="1200" cap="none" spc="-3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dipilih.</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a:p>
            <a:pPr marL="211454" marR="0" lvl="0" indent="-198755" algn="l" defTabSz="914400" rtl="0" eaLnBrk="1" fontAlgn="auto" latinLnBrk="0" hangingPunct="1">
              <a:lnSpc>
                <a:spcPct val="100000"/>
              </a:lnSpc>
              <a:spcBef>
                <a:spcPts val="0"/>
              </a:spcBef>
              <a:spcAft>
                <a:spcPts val="0"/>
              </a:spcAft>
              <a:buClrTx/>
              <a:buSzTx/>
              <a:buFontTx/>
              <a:buAutoNum type="arabicPeriod" startAt="7"/>
              <a:tabLst>
                <a:tab pos="211454" algn="l"/>
              </a:tabLst>
              <a:defRPr/>
            </a:pPr>
            <a:r>
              <a:rPr kumimoji="0" sz="1600" b="0" i="0" u="none" strike="noStrike" kern="1200" cap="none" spc="0" normalizeH="0" baseline="0" noProof="0" dirty="0">
                <a:ln>
                  <a:noFill/>
                </a:ln>
                <a:solidFill>
                  <a:prstClr val="black"/>
                </a:solidFill>
                <a:effectLst/>
                <a:uLnTx/>
                <a:uFillTx/>
                <a:latin typeface="Calibri"/>
                <a:ea typeface="+mn-ea"/>
                <a:cs typeface="Calibri"/>
              </a:rPr>
              <a:t>Klik</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tombol</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Asta</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Cita</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maka</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akan</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muncul</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Asata</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Cita</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yang</a:t>
            </a:r>
            <a:r>
              <a:rPr kumimoji="0" sz="1600" b="0" i="0" u="none" strike="noStrike" kern="1200" cap="none" spc="-4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terkait</a:t>
            </a:r>
            <a:r>
              <a:rPr kumimoji="0" sz="1600" b="0" i="0" u="none" strike="noStrike" kern="1200" cap="none" spc="-3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dengan</a:t>
            </a:r>
            <a:r>
              <a:rPr kumimoji="0" sz="1600" b="0" i="0" u="none" strike="noStrike" kern="1200" cap="none" spc="-40"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Urusan</a:t>
            </a:r>
            <a:r>
              <a:rPr kumimoji="0" sz="1600" b="0" i="0" u="none" strike="noStrike" kern="1200" cap="none" spc="-25" normalizeH="0" baseline="0" noProof="0" dirty="0">
                <a:ln>
                  <a:noFill/>
                </a:ln>
                <a:solidFill>
                  <a:prstClr val="black"/>
                </a:solidFill>
                <a:effectLst/>
                <a:uLnTx/>
                <a:uFillTx/>
                <a:latin typeface="Calibri"/>
                <a:ea typeface="+mn-ea"/>
                <a:cs typeface="Calibri"/>
              </a:rPr>
              <a:t> </a:t>
            </a:r>
            <a:r>
              <a:rPr kumimoji="0" sz="1600" b="0" i="0" u="none" strike="noStrike" kern="1200" cap="none" spc="0" normalizeH="0" baseline="0" noProof="0" dirty="0">
                <a:ln>
                  <a:noFill/>
                </a:ln>
                <a:solidFill>
                  <a:prstClr val="black"/>
                </a:solidFill>
                <a:effectLst/>
                <a:uLnTx/>
                <a:uFillTx/>
                <a:latin typeface="Calibri"/>
                <a:ea typeface="+mn-ea"/>
                <a:cs typeface="Calibri"/>
              </a:rPr>
              <a:t>dan</a:t>
            </a:r>
            <a:r>
              <a:rPr kumimoji="0" sz="1600" b="0" i="0" u="none" strike="noStrike" kern="1200" cap="none" spc="-5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Program.</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5" name="object 25"/>
          <p:cNvSpPr/>
          <p:nvPr/>
        </p:nvSpPr>
        <p:spPr>
          <a:xfrm>
            <a:off x="7402576" y="1875154"/>
            <a:ext cx="349885" cy="325120"/>
          </a:xfrm>
          <a:custGeom>
            <a:avLst/>
            <a:gdLst/>
            <a:ahLst/>
            <a:cxnLst/>
            <a:rect l="l" t="t" r="r" b="b"/>
            <a:pathLst>
              <a:path w="349884" h="325119">
                <a:moveTo>
                  <a:pt x="174878" y="0"/>
                </a:moveTo>
                <a:lnTo>
                  <a:pt x="128411" y="5796"/>
                </a:lnTo>
                <a:lnTo>
                  <a:pt x="86642" y="22154"/>
                </a:lnTo>
                <a:lnTo>
                  <a:pt x="51244" y="47529"/>
                </a:lnTo>
                <a:lnTo>
                  <a:pt x="23890" y="80376"/>
                </a:lnTo>
                <a:lnTo>
                  <a:pt x="6251" y="119150"/>
                </a:lnTo>
                <a:lnTo>
                  <a:pt x="0" y="162306"/>
                </a:lnTo>
                <a:lnTo>
                  <a:pt x="6251" y="205461"/>
                </a:lnTo>
                <a:lnTo>
                  <a:pt x="23890" y="244235"/>
                </a:lnTo>
                <a:lnTo>
                  <a:pt x="51244" y="277082"/>
                </a:lnTo>
                <a:lnTo>
                  <a:pt x="86642" y="302457"/>
                </a:lnTo>
                <a:lnTo>
                  <a:pt x="128411" y="318815"/>
                </a:lnTo>
                <a:lnTo>
                  <a:pt x="174878" y="324612"/>
                </a:lnTo>
                <a:lnTo>
                  <a:pt x="221400" y="318815"/>
                </a:lnTo>
                <a:lnTo>
                  <a:pt x="263205" y="302457"/>
                </a:lnTo>
                <a:lnTo>
                  <a:pt x="298624" y="277082"/>
                </a:lnTo>
                <a:lnTo>
                  <a:pt x="325990" y="244235"/>
                </a:lnTo>
                <a:lnTo>
                  <a:pt x="343633" y="205461"/>
                </a:lnTo>
                <a:lnTo>
                  <a:pt x="349884" y="162306"/>
                </a:lnTo>
                <a:lnTo>
                  <a:pt x="343633" y="119150"/>
                </a:lnTo>
                <a:lnTo>
                  <a:pt x="325990" y="80376"/>
                </a:lnTo>
                <a:lnTo>
                  <a:pt x="298624" y="47529"/>
                </a:lnTo>
                <a:lnTo>
                  <a:pt x="263205" y="22154"/>
                </a:lnTo>
                <a:lnTo>
                  <a:pt x="221400" y="5796"/>
                </a:lnTo>
                <a:lnTo>
                  <a:pt x="174878"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txBox="1"/>
          <p:nvPr/>
        </p:nvSpPr>
        <p:spPr>
          <a:xfrm>
            <a:off x="7537195" y="1948434"/>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0" normalizeH="0" baseline="0" noProof="0" dirty="0">
                <a:ln>
                  <a:noFill/>
                </a:ln>
                <a:solidFill>
                  <a:srgbClr val="FF0000"/>
                </a:solidFill>
                <a:effectLst/>
                <a:uLnTx/>
                <a:uFillTx/>
                <a:latin typeface="Calibri"/>
                <a:ea typeface="+mn-ea"/>
                <a:cs typeface="Calibri"/>
              </a:rPr>
              <a:t>6</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27" name="object 27"/>
          <p:cNvSpPr/>
          <p:nvPr/>
        </p:nvSpPr>
        <p:spPr>
          <a:xfrm>
            <a:off x="8184642" y="2115820"/>
            <a:ext cx="349885" cy="325120"/>
          </a:xfrm>
          <a:custGeom>
            <a:avLst/>
            <a:gdLst/>
            <a:ahLst/>
            <a:cxnLst/>
            <a:rect l="l" t="t" r="r" b="b"/>
            <a:pathLst>
              <a:path w="349884" h="325119">
                <a:moveTo>
                  <a:pt x="174878" y="0"/>
                </a:moveTo>
                <a:lnTo>
                  <a:pt x="128367" y="5796"/>
                </a:lnTo>
                <a:lnTo>
                  <a:pt x="86585" y="22154"/>
                </a:lnTo>
                <a:lnTo>
                  <a:pt x="51196" y="47529"/>
                </a:lnTo>
                <a:lnTo>
                  <a:pt x="23861" y="80376"/>
                </a:lnTo>
                <a:lnTo>
                  <a:pt x="6242" y="119150"/>
                </a:lnTo>
                <a:lnTo>
                  <a:pt x="0" y="162305"/>
                </a:lnTo>
                <a:lnTo>
                  <a:pt x="6242" y="205417"/>
                </a:lnTo>
                <a:lnTo>
                  <a:pt x="23861" y="244178"/>
                </a:lnTo>
                <a:lnTo>
                  <a:pt x="51196" y="277034"/>
                </a:lnTo>
                <a:lnTo>
                  <a:pt x="86585" y="302429"/>
                </a:lnTo>
                <a:lnTo>
                  <a:pt x="128367" y="318807"/>
                </a:lnTo>
                <a:lnTo>
                  <a:pt x="174878" y="324612"/>
                </a:lnTo>
                <a:lnTo>
                  <a:pt x="221390" y="318807"/>
                </a:lnTo>
                <a:lnTo>
                  <a:pt x="263172" y="302429"/>
                </a:lnTo>
                <a:lnTo>
                  <a:pt x="298561" y="277034"/>
                </a:lnTo>
                <a:lnTo>
                  <a:pt x="325896" y="244178"/>
                </a:lnTo>
                <a:lnTo>
                  <a:pt x="343515" y="205417"/>
                </a:lnTo>
                <a:lnTo>
                  <a:pt x="349757" y="162305"/>
                </a:lnTo>
                <a:lnTo>
                  <a:pt x="343515" y="119150"/>
                </a:lnTo>
                <a:lnTo>
                  <a:pt x="325896" y="80376"/>
                </a:lnTo>
                <a:lnTo>
                  <a:pt x="298561" y="47529"/>
                </a:lnTo>
                <a:lnTo>
                  <a:pt x="263172" y="22154"/>
                </a:lnTo>
                <a:lnTo>
                  <a:pt x="221390" y="5796"/>
                </a:lnTo>
                <a:lnTo>
                  <a:pt x="174878"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txBox="1"/>
          <p:nvPr/>
        </p:nvSpPr>
        <p:spPr>
          <a:xfrm>
            <a:off x="8319261" y="2189226"/>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1200" cap="none" spc="-50" normalizeH="0" baseline="0" noProof="0" dirty="0">
                <a:ln>
                  <a:noFill/>
                </a:ln>
                <a:solidFill>
                  <a:srgbClr val="FF0000"/>
                </a:solidFill>
                <a:effectLst/>
                <a:uLnTx/>
                <a:uFillTx/>
                <a:latin typeface="Calibri"/>
                <a:ea typeface="+mn-ea"/>
                <a:cs typeface="Calibri"/>
              </a:rPr>
              <a:t>7</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29" name="object 29"/>
          <p:cNvGrpSpPr/>
          <p:nvPr/>
        </p:nvGrpSpPr>
        <p:grpSpPr>
          <a:xfrm>
            <a:off x="8339328" y="2439035"/>
            <a:ext cx="3853179" cy="4246880"/>
            <a:chOff x="8339328" y="2439035"/>
            <a:chExt cx="3853179" cy="4246880"/>
          </a:xfrm>
        </p:grpSpPr>
        <p:pic>
          <p:nvPicPr>
            <p:cNvPr id="30" name="object 30"/>
            <p:cNvPicPr/>
            <p:nvPr/>
          </p:nvPicPr>
          <p:blipFill>
            <a:blip r:embed="rId18" cstate="print"/>
            <a:stretch>
              <a:fillRect/>
            </a:stretch>
          </p:blipFill>
          <p:spPr>
            <a:xfrm>
              <a:off x="8339328" y="3505225"/>
              <a:ext cx="3852671" cy="3180460"/>
            </a:xfrm>
            <a:prstGeom prst="rect">
              <a:avLst/>
            </a:prstGeom>
          </p:spPr>
        </p:pic>
        <p:pic>
          <p:nvPicPr>
            <p:cNvPr id="31" name="object 31"/>
            <p:cNvPicPr/>
            <p:nvPr/>
          </p:nvPicPr>
          <p:blipFill>
            <a:blip r:embed="rId19" cstate="print"/>
            <a:stretch>
              <a:fillRect/>
            </a:stretch>
          </p:blipFill>
          <p:spPr>
            <a:xfrm>
              <a:off x="8534400" y="3700043"/>
              <a:ext cx="3491611" cy="2611374"/>
            </a:xfrm>
            <a:prstGeom prst="rect">
              <a:avLst/>
            </a:prstGeom>
          </p:spPr>
        </p:pic>
        <p:sp>
          <p:nvSpPr>
            <p:cNvPr id="32" name="object 32"/>
            <p:cNvSpPr/>
            <p:nvPr/>
          </p:nvSpPr>
          <p:spPr>
            <a:xfrm>
              <a:off x="8340471" y="2439035"/>
              <a:ext cx="243204" cy="2566670"/>
            </a:xfrm>
            <a:custGeom>
              <a:avLst/>
              <a:gdLst/>
              <a:ahLst/>
              <a:cxnLst/>
              <a:rect l="l" t="t" r="r" b="b"/>
              <a:pathLst>
                <a:path w="243204" h="2566670">
                  <a:moveTo>
                    <a:pt x="167234" y="2453974"/>
                  </a:moveTo>
                  <a:lnTo>
                    <a:pt x="129158" y="2456560"/>
                  </a:lnTo>
                  <a:lnTo>
                    <a:pt x="193928" y="2566670"/>
                  </a:lnTo>
                  <a:lnTo>
                    <a:pt x="233116" y="2472944"/>
                  </a:lnTo>
                  <a:lnTo>
                    <a:pt x="168528" y="2472944"/>
                  </a:lnTo>
                  <a:lnTo>
                    <a:pt x="167234" y="2453974"/>
                  </a:lnTo>
                  <a:close/>
                </a:path>
                <a:path w="243204" h="2566670">
                  <a:moveTo>
                    <a:pt x="205206" y="2451395"/>
                  </a:moveTo>
                  <a:lnTo>
                    <a:pt x="167234" y="2453974"/>
                  </a:lnTo>
                  <a:lnTo>
                    <a:pt x="168528" y="2472944"/>
                  </a:lnTo>
                  <a:lnTo>
                    <a:pt x="206501" y="2470404"/>
                  </a:lnTo>
                  <a:lnTo>
                    <a:pt x="205206" y="2451395"/>
                  </a:lnTo>
                  <a:close/>
                </a:path>
                <a:path w="243204" h="2566670">
                  <a:moveTo>
                    <a:pt x="243204" y="2448814"/>
                  </a:moveTo>
                  <a:lnTo>
                    <a:pt x="205206" y="2451395"/>
                  </a:lnTo>
                  <a:lnTo>
                    <a:pt x="206501" y="2470404"/>
                  </a:lnTo>
                  <a:lnTo>
                    <a:pt x="168528" y="2472944"/>
                  </a:lnTo>
                  <a:lnTo>
                    <a:pt x="233116" y="2472944"/>
                  </a:lnTo>
                  <a:lnTo>
                    <a:pt x="243204" y="2448814"/>
                  </a:lnTo>
                  <a:close/>
                </a:path>
                <a:path w="243204" h="2566670">
                  <a:moveTo>
                    <a:pt x="38100" y="0"/>
                  </a:moveTo>
                  <a:lnTo>
                    <a:pt x="0" y="2666"/>
                  </a:lnTo>
                  <a:lnTo>
                    <a:pt x="167234" y="2453974"/>
                  </a:lnTo>
                  <a:lnTo>
                    <a:pt x="205206" y="2451395"/>
                  </a:lnTo>
                  <a:lnTo>
                    <a:pt x="38100"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6140" y="634394"/>
            <a:ext cx="6523661" cy="1890873"/>
          </a:xfrm>
          <a:prstGeom prst="rect">
            <a:avLst/>
          </a:prstGeom>
        </p:spPr>
      </p:pic>
      <p:grpSp>
        <p:nvGrpSpPr>
          <p:cNvPr id="3" name="object 3"/>
          <p:cNvGrpSpPr/>
          <p:nvPr/>
        </p:nvGrpSpPr>
        <p:grpSpPr>
          <a:xfrm>
            <a:off x="688848" y="62484"/>
            <a:ext cx="11503660" cy="677545"/>
            <a:chOff x="688848" y="62484"/>
            <a:chExt cx="11503660" cy="677545"/>
          </a:xfrm>
        </p:grpSpPr>
        <p:sp>
          <p:nvSpPr>
            <p:cNvPr id="4" name="object 4"/>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688848" y="62484"/>
              <a:ext cx="1364741" cy="677418"/>
            </a:xfrm>
            <a:prstGeom prst="rect">
              <a:avLst/>
            </a:prstGeom>
          </p:spPr>
        </p:pic>
        <p:pic>
          <p:nvPicPr>
            <p:cNvPr id="6" name="object 6"/>
            <p:cNvPicPr/>
            <p:nvPr/>
          </p:nvPicPr>
          <p:blipFill>
            <a:blip r:embed="rId4" cstate="print"/>
            <a:stretch>
              <a:fillRect/>
            </a:stretch>
          </p:blipFill>
          <p:spPr>
            <a:xfrm>
              <a:off x="1719072" y="62484"/>
              <a:ext cx="825246" cy="677418"/>
            </a:xfrm>
            <a:prstGeom prst="rect">
              <a:avLst/>
            </a:prstGeom>
          </p:spPr>
        </p:pic>
        <p:pic>
          <p:nvPicPr>
            <p:cNvPr id="7" name="object 7"/>
            <p:cNvPicPr/>
            <p:nvPr/>
          </p:nvPicPr>
          <p:blipFill>
            <a:blip r:embed="rId5" cstate="print"/>
            <a:stretch>
              <a:fillRect/>
            </a:stretch>
          </p:blipFill>
          <p:spPr>
            <a:xfrm>
              <a:off x="2141220" y="62484"/>
              <a:ext cx="555498" cy="677418"/>
            </a:xfrm>
            <a:prstGeom prst="rect">
              <a:avLst/>
            </a:prstGeom>
          </p:spPr>
        </p:pic>
        <p:pic>
          <p:nvPicPr>
            <p:cNvPr id="8" name="object 8"/>
            <p:cNvPicPr/>
            <p:nvPr/>
          </p:nvPicPr>
          <p:blipFill>
            <a:blip r:embed="rId6" cstate="print"/>
            <a:stretch>
              <a:fillRect/>
            </a:stretch>
          </p:blipFill>
          <p:spPr>
            <a:xfrm>
              <a:off x="2362199" y="62484"/>
              <a:ext cx="1783842" cy="677418"/>
            </a:xfrm>
            <a:prstGeom prst="rect">
              <a:avLst/>
            </a:prstGeom>
          </p:spPr>
        </p:pic>
        <p:pic>
          <p:nvPicPr>
            <p:cNvPr id="9" name="object 9"/>
            <p:cNvPicPr/>
            <p:nvPr/>
          </p:nvPicPr>
          <p:blipFill>
            <a:blip r:embed="rId7" cstate="print"/>
            <a:stretch>
              <a:fillRect/>
            </a:stretch>
          </p:blipFill>
          <p:spPr>
            <a:xfrm>
              <a:off x="3808476" y="62484"/>
              <a:ext cx="1105662" cy="677418"/>
            </a:xfrm>
            <a:prstGeom prst="rect">
              <a:avLst/>
            </a:prstGeom>
          </p:spPr>
        </p:pic>
        <p:pic>
          <p:nvPicPr>
            <p:cNvPr id="10" name="object 10"/>
            <p:cNvPicPr/>
            <p:nvPr/>
          </p:nvPicPr>
          <p:blipFill>
            <a:blip r:embed="rId5" cstate="print"/>
            <a:stretch>
              <a:fillRect/>
            </a:stretch>
          </p:blipFill>
          <p:spPr>
            <a:xfrm>
              <a:off x="4511039" y="62484"/>
              <a:ext cx="555498" cy="677418"/>
            </a:xfrm>
            <a:prstGeom prst="rect">
              <a:avLst/>
            </a:prstGeom>
          </p:spPr>
        </p:pic>
        <p:pic>
          <p:nvPicPr>
            <p:cNvPr id="11" name="object 11"/>
            <p:cNvPicPr/>
            <p:nvPr/>
          </p:nvPicPr>
          <p:blipFill>
            <a:blip r:embed="rId8" cstate="print"/>
            <a:stretch>
              <a:fillRect/>
            </a:stretch>
          </p:blipFill>
          <p:spPr>
            <a:xfrm>
              <a:off x="4730495" y="62484"/>
              <a:ext cx="1611629" cy="677418"/>
            </a:xfrm>
            <a:prstGeom prst="rect">
              <a:avLst/>
            </a:prstGeom>
          </p:spPr>
        </p:pic>
        <p:pic>
          <p:nvPicPr>
            <p:cNvPr id="12" name="object 12"/>
            <p:cNvPicPr/>
            <p:nvPr/>
          </p:nvPicPr>
          <p:blipFill>
            <a:blip r:embed="rId9" cstate="print"/>
            <a:stretch>
              <a:fillRect/>
            </a:stretch>
          </p:blipFill>
          <p:spPr>
            <a:xfrm>
              <a:off x="5939027" y="62484"/>
              <a:ext cx="1500377" cy="677418"/>
            </a:xfrm>
            <a:prstGeom prst="rect">
              <a:avLst/>
            </a:prstGeom>
          </p:spPr>
        </p:pic>
        <p:pic>
          <p:nvPicPr>
            <p:cNvPr id="13" name="object 13"/>
            <p:cNvPicPr/>
            <p:nvPr/>
          </p:nvPicPr>
          <p:blipFill>
            <a:blip r:embed="rId10" cstate="print"/>
            <a:stretch>
              <a:fillRect/>
            </a:stretch>
          </p:blipFill>
          <p:spPr>
            <a:xfrm>
              <a:off x="7036307" y="62484"/>
              <a:ext cx="534149" cy="677418"/>
            </a:xfrm>
            <a:prstGeom prst="rect">
              <a:avLst/>
            </a:prstGeom>
          </p:spPr>
        </p:pic>
        <p:pic>
          <p:nvPicPr>
            <p:cNvPr id="14" name="object 14"/>
            <p:cNvPicPr/>
            <p:nvPr/>
          </p:nvPicPr>
          <p:blipFill>
            <a:blip r:embed="rId11" cstate="print"/>
            <a:stretch>
              <a:fillRect/>
            </a:stretch>
          </p:blipFill>
          <p:spPr>
            <a:xfrm>
              <a:off x="7167371" y="62484"/>
              <a:ext cx="1971294" cy="677418"/>
            </a:xfrm>
            <a:prstGeom prst="rect">
              <a:avLst/>
            </a:prstGeom>
          </p:spPr>
        </p:pic>
        <p:pic>
          <p:nvPicPr>
            <p:cNvPr id="15" name="object 15"/>
            <p:cNvPicPr/>
            <p:nvPr/>
          </p:nvPicPr>
          <p:blipFill>
            <a:blip r:embed="rId12" cstate="print"/>
            <a:stretch>
              <a:fillRect/>
            </a:stretch>
          </p:blipFill>
          <p:spPr>
            <a:xfrm>
              <a:off x="8808719" y="62484"/>
              <a:ext cx="496062" cy="677418"/>
            </a:xfrm>
            <a:prstGeom prst="rect">
              <a:avLst/>
            </a:prstGeom>
          </p:spPr>
        </p:pic>
        <p:pic>
          <p:nvPicPr>
            <p:cNvPr id="16" name="object 16"/>
            <p:cNvPicPr/>
            <p:nvPr/>
          </p:nvPicPr>
          <p:blipFill>
            <a:blip r:embed="rId13" cstate="print"/>
            <a:stretch>
              <a:fillRect/>
            </a:stretch>
          </p:blipFill>
          <p:spPr>
            <a:xfrm>
              <a:off x="8970264" y="62484"/>
              <a:ext cx="1977389" cy="677418"/>
            </a:xfrm>
            <a:prstGeom prst="rect">
              <a:avLst/>
            </a:prstGeom>
          </p:spPr>
        </p:pic>
      </p:grpSp>
      <p:sp>
        <p:nvSpPr>
          <p:cNvPr id="17" name="object 17"/>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45" dirty="0"/>
              <a:t> </a:t>
            </a:r>
            <a:r>
              <a:rPr dirty="0"/>
              <a:t>PD</a:t>
            </a:r>
            <a:r>
              <a:rPr spc="-55" dirty="0"/>
              <a:t> </a:t>
            </a:r>
            <a:r>
              <a:rPr dirty="0"/>
              <a:t>–</a:t>
            </a:r>
            <a:r>
              <a:rPr spc="-45" dirty="0"/>
              <a:t> </a:t>
            </a:r>
            <a:r>
              <a:rPr dirty="0"/>
              <a:t>Rancangan</a:t>
            </a:r>
            <a:r>
              <a:rPr spc="-75" dirty="0"/>
              <a:t> </a:t>
            </a:r>
            <a:r>
              <a:rPr dirty="0"/>
              <a:t>Awal</a:t>
            </a:r>
            <a:r>
              <a:rPr spc="-45" dirty="0"/>
              <a:t> </a:t>
            </a:r>
            <a:r>
              <a:rPr dirty="0"/>
              <a:t>–</a:t>
            </a:r>
            <a:r>
              <a:rPr spc="-55" dirty="0"/>
              <a:t> </a:t>
            </a:r>
            <a:r>
              <a:rPr spc="-20" dirty="0"/>
              <a:t>Program/Kegiatan/SubKegiatan</a:t>
            </a:r>
            <a:r>
              <a:rPr spc="-10" dirty="0"/>
              <a:t> </a:t>
            </a:r>
            <a:r>
              <a:rPr dirty="0"/>
              <a:t>-</a:t>
            </a:r>
            <a:r>
              <a:rPr spc="-50" dirty="0"/>
              <a:t> </a:t>
            </a:r>
            <a:r>
              <a:rPr dirty="0"/>
              <a:t>Outcome</a:t>
            </a:r>
            <a:r>
              <a:rPr spc="-50" dirty="0"/>
              <a:t> </a:t>
            </a:r>
            <a:r>
              <a:rPr spc="-25" dirty="0"/>
              <a:t>(1)</a:t>
            </a:r>
          </a:p>
        </p:txBody>
      </p:sp>
      <p:pic>
        <p:nvPicPr>
          <p:cNvPr id="18" name="object 18"/>
          <p:cNvPicPr/>
          <p:nvPr/>
        </p:nvPicPr>
        <p:blipFill>
          <a:blip r:embed="rId14" cstate="print"/>
          <a:stretch>
            <a:fillRect/>
          </a:stretch>
        </p:blipFill>
        <p:spPr>
          <a:xfrm>
            <a:off x="0" y="42290"/>
            <a:ext cx="609599" cy="609600"/>
          </a:xfrm>
          <a:prstGeom prst="rect">
            <a:avLst/>
          </a:prstGeom>
        </p:spPr>
      </p:pic>
      <p:sp>
        <p:nvSpPr>
          <p:cNvPr id="19" name="object 19"/>
          <p:cNvSpPr txBox="1">
            <a:spLocks noGrp="1"/>
          </p:cNvSpPr>
          <p:nvPr>
            <p:ph type="body" idx="1"/>
          </p:nvPr>
        </p:nvSpPr>
        <p:spPr>
          <a:prstGeom prst="rect">
            <a:avLst/>
          </a:prstGeom>
        </p:spPr>
        <p:txBody>
          <a:bodyPr vert="horz" wrap="square" lIns="0" tIns="12065" rIns="0" bIns="0" rtlCol="0">
            <a:spAutoFit/>
          </a:bodyPr>
          <a:lstStyle/>
          <a:p>
            <a:pPr marL="355600" marR="527050" indent="-343535">
              <a:lnSpc>
                <a:spcPct val="100000"/>
              </a:lnSpc>
              <a:spcBef>
                <a:spcPts val="95"/>
              </a:spcBef>
              <a:buAutoNum type="arabicPeriod"/>
              <a:tabLst>
                <a:tab pos="355600" algn="l"/>
              </a:tabLst>
            </a:pPr>
            <a:r>
              <a:rPr dirty="0"/>
              <a:t>Saat</a:t>
            </a:r>
            <a:r>
              <a:rPr spc="-45" dirty="0"/>
              <a:t> </a:t>
            </a:r>
            <a:r>
              <a:rPr dirty="0"/>
              <a:t>klik</a:t>
            </a:r>
            <a:r>
              <a:rPr spc="-35" dirty="0"/>
              <a:t> </a:t>
            </a:r>
            <a:r>
              <a:rPr spc="-20" dirty="0"/>
              <a:t>Tambah</a:t>
            </a:r>
            <a:r>
              <a:rPr spc="-55" dirty="0"/>
              <a:t> </a:t>
            </a:r>
            <a:r>
              <a:rPr dirty="0"/>
              <a:t>Outcome, maka</a:t>
            </a:r>
            <a:r>
              <a:rPr spc="-35" dirty="0"/>
              <a:t> </a:t>
            </a:r>
            <a:r>
              <a:rPr dirty="0"/>
              <a:t>akan</a:t>
            </a:r>
            <a:r>
              <a:rPr spc="-40" dirty="0"/>
              <a:t> </a:t>
            </a:r>
            <a:r>
              <a:rPr spc="-10" dirty="0"/>
              <a:t>diarahkan</a:t>
            </a:r>
            <a:r>
              <a:rPr spc="-40" dirty="0"/>
              <a:t> </a:t>
            </a:r>
            <a:r>
              <a:rPr dirty="0"/>
              <a:t>ke</a:t>
            </a:r>
            <a:r>
              <a:rPr spc="-25" dirty="0"/>
              <a:t> </a:t>
            </a:r>
            <a:r>
              <a:rPr spc="-20" dirty="0"/>
              <a:t>form Tambah</a:t>
            </a:r>
            <a:r>
              <a:rPr spc="-25" dirty="0"/>
              <a:t> </a:t>
            </a:r>
            <a:r>
              <a:rPr spc="-10" dirty="0"/>
              <a:t>Outcome.</a:t>
            </a:r>
          </a:p>
          <a:p>
            <a:pPr marL="355600" marR="5080" indent="-343535">
              <a:lnSpc>
                <a:spcPct val="100000"/>
              </a:lnSpc>
              <a:buAutoNum type="arabicPeriod"/>
              <a:tabLst>
                <a:tab pos="355600" algn="l"/>
              </a:tabLst>
            </a:pPr>
            <a:r>
              <a:rPr dirty="0"/>
              <a:t>Pada</a:t>
            </a:r>
            <a:r>
              <a:rPr spc="-60" dirty="0"/>
              <a:t> </a:t>
            </a:r>
            <a:r>
              <a:rPr dirty="0"/>
              <a:t>tampilan</a:t>
            </a:r>
            <a:r>
              <a:rPr spc="-75" dirty="0"/>
              <a:t> </a:t>
            </a:r>
            <a:r>
              <a:rPr dirty="0"/>
              <a:t>default</a:t>
            </a:r>
            <a:r>
              <a:rPr spc="-65" dirty="0"/>
              <a:t> </a:t>
            </a:r>
            <a:r>
              <a:rPr dirty="0"/>
              <a:t>akan</a:t>
            </a:r>
            <a:r>
              <a:rPr spc="-60" dirty="0"/>
              <a:t> </a:t>
            </a:r>
            <a:r>
              <a:rPr dirty="0"/>
              <a:t>muncul</a:t>
            </a:r>
            <a:r>
              <a:rPr spc="-65" dirty="0"/>
              <a:t> </a:t>
            </a:r>
            <a:r>
              <a:rPr dirty="0"/>
              <a:t>Outcome</a:t>
            </a:r>
            <a:r>
              <a:rPr spc="-30" dirty="0"/>
              <a:t> </a:t>
            </a:r>
            <a:r>
              <a:rPr spc="-10" dirty="0"/>
              <a:t>RPJMD</a:t>
            </a:r>
            <a:r>
              <a:rPr spc="-45" dirty="0"/>
              <a:t> </a:t>
            </a:r>
            <a:r>
              <a:rPr dirty="0"/>
              <a:t>yang</a:t>
            </a:r>
            <a:r>
              <a:rPr spc="-55" dirty="0"/>
              <a:t> </a:t>
            </a:r>
            <a:r>
              <a:rPr spc="-10" dirty="0"/>
              <a:t>telah </a:t>
            </a:r>
            <a:r>
              <a:rPr dirty="0"/>
              <a:t>ditambahkan</a:t>
            </a:r>
            <a:r>
              <a:rPr spc="-70" dirty="0"/>
              <a:t> </a:t>
            </a:r>
            <a:r>
              <a:rPr dirty="0"/>
              <a:t>di</a:t>
            </a:r>
            <a:r>
              <a:rPr spc="-55" dirty="0"/>
              <a:t> </a:t>
            </a:r>
            <a:r>
              <a:rPr dirty="0"/>
              <a:t>modul</a:t>
            </a:r>
            <a:r>
              <a:rPr spc="-55" dirty="0"/>
              <a:t> </a:t>
            </a:r>
            <a:r>
              <a:rPr spc="-20" dirty="0"/>
              <a:t>RPJMD</a:t>
            </a:r>
            <a:r>
              <a:rPr spc="-40" dirty="0"/>
              <a:t> </a:t>
            </a:r>
            <a:r>
              <a:rPr dirty="0"/>
              <a:t>dan</a:t>
            </a:r>
            <a:r>
              <a:rPr spc="-50" dirty="0"/>
              <a:t> </a:t>
            </a:r>
            <a:r>
              <a:rPr dirty="0"/>
              <a:t>Outcome</a:t>
            </a:r>
            <a:r>
              <a:rPr spc="-40" dirty="0"/>
              <a:t> </a:t>
            </a:r>
            <a:r>
              <a:rPr dirty="0"/>
              <a:t>tersebut</a:t>
            </a:r>
            <a:r>
              <a:rPr spc="-35" dirty="0"/>
              <a:t> </a:t>
            </a:r>
            <a:r>
              <a:rPr spc="-20" dirty="0"/>
              <a:t>juga </a:t>
            </a:r>
            <a:r>
              <a:rPr dirty="0"/>
              <a:t>ditaggingkan</a:t>
            </a:r>
            <a:r>
              <a:rPr spc="-70" dirty="0"/>
              <a:t> </a:t>
            </a:r>
            <a:r>
              <a:rPr dirty="0"/>
              <a:t>ke</a:t>
            </a:r>
            <a:r>
              <a:rPr spc="-40" dirty="0"/>
              <a:t> </a:t>
            </a:r>
            <a:r>
              <a:rPr dirty="0"/>
              <a:t>OPD</a:t>
            </a:r>
            <a:r>
              <a:rPr spc="-35" dirty="0"/>
              <a:t> </a:t>
            </a:r>
            <a:r>
              <a:rPr dirty="0"/>
              <a:t>yang</a:t>
            </a:r>
            <a:r>
              <a:rPr spc="-45" dirty="0"/>
              <a:t> </a:t>
            </a:r>
            <a:r>
              <a:rPr spc="-10" dirty="0"/>
              <a:t>melaksanakan</a:t>
            </a:r>
            <a:r>
              <a:rPr spc="-45" dirty="0"/>
              <a:t> </a:t>
            </a:r>
            <a:r>
              <a:rPr dirty="0"/>
              <a:t>Outcome</a:t>
            </a:r>
            <a:r>
              <a:rPr spc="-35" dirty="0"/>
              <a:t> </a:t>
            </a:r>
            <a:r>
              <a:rPr spc="-10" dirty="0"/>
              <a:t>tersebut. </a:t>
            </a:r>
            <a:r>
              <a:rPr dirty="0"/>
              <a:t>Jika</a:t>
            </a:r>
            <a:r>
              <a:rPr spc="-45" dirty="0"/>
              <a:t> </a:t>
            </a:r>
            <a:r>
              <a:rPr dirty="0"/>
              <a:t>tidak</a:t>
            </a:r>
            <a:r>
              <a:rPr spc="-50" dirty="0"/>
              <a:t> </a:t>
            </a:r>
            <a:r>
              <a:rPr dirty="0"/>
              <a:t>dicentang</a:t>
            </a:r>
            <a:r>
              <a:rPr spc="-60" dirty="0"/>
              <a:t> </a:t>
            </a:r>
            <a:r>
              <a:rPr dirty="0"/>
              <a:t>maka</a:t>
            </a:r>
            <a:r>
              <a:rPr spc="-40" dirty="0"/>
              <a:t> </a:t>
            </a:r>
            <a:r>
              <a:rPr dirty="0"/>
              <a:t>pada</a:t>
            </a:r>
            <a:r>
              <a:rPr spc="-50" dirty="0"/>
              <a:t> </a:t>
            </a:r>
            <a:r>
              <a:rPr dirty="0"/>
              <a:t>form</a:t>
            </a:r>
            <a:r>
              <a:rPr spc="-30" dirty="0"/>
              <a:t> </a:t>
            </a:r>
            <a:r>
              <a:rPr spc="-20" dirty="0"/>
              <a:t>Tambah</a:t>
            </a:r>
            <a:r>
              <a:rPr spc="-65" dirty="0"/>
              <a:t> </a:t>
            </a:r>
            <a:r>
              <a:rPr dirty="0"/>
              <a:t>Outcome</a:t>
            </a:r>
            <a:r>
              <a:rPr spc="-15" dirty="0"/>
              <a:t> </a:t>
            </a:r>
            <a:r>
              <a:rPr spc="-25" dirty="0"/>
              <a:t>di </a:t>
            </a:r>
            <a:r>
              <a:rPr spc="-10" dirty="0"/>
              <a:t>Renstra</a:t>
            </a:r>
            <a:r>
              <a:rPr spc="-15" dirty="0"/>
              <a:t> </a:t>
            </a:r>
            <a:r>
              <a:rPr dirty="0"/>
              <a:t>PD</a:t>
            </a:r>
            <a:r>
              <a:rPr spc="-15" dirty="0"/>
              <a:t> </a:t>
            </a:r>
            <a:r>
              <a:rPr dirty="0"/>
              <a:t>tidak</a:t>
            </a:r>
            <a:r>
              <a:rPr spc="-50" dirty="0"/>
              <a:t> </a:t>
            </a:r>
            <a:r>
              <a:rPr dirty="0"/>
              <a:t>akan</a:t>
            </a:r>
            <a:r>
              <a:rPr spc="-25" dirty="0"/>
              <a:t> </a:t>
            </a:r>
            <a:r>
              <a:rPr dirty="0"/>
              <a:t>ada</a:t>
            </a:r>
            <a:r>
              <a:rPr spc="-35" dirty="0"/>
              <a:t> </a:t>
            </a:r>
            <a:r>
              <a:rPr dirty="0"/>
              <a:t>data</a:t>
            </a:r>
            <a:r>
              <a:rPr spc="-40" dirty="0"/>
              <a:t> </a:t>
            </a:r>
            <a:r>
              <a:rPr dirty="0"/>
              <a:t>yang</a:t>
            </a:r>
            <a:r>
              <a:rPr spc="-35" dirty="0"/>
              <a:t> </a:t>
            </a:r>
            <a:r>
              <a:rPr dirty="0"/>
              <a:t>muncul</a:t>
            </a:r>
            <a:r>
              <a:rPr spc="-30" dirty="0"/>
              <a:t> </a:t>
            </a:r>
            <a:r>
              <a:rPr dirty="0"/>
              <a:t>pada</a:t>
            </a:r>
            <a:r>
              <a:rPr spc="-50" dirty="0"/>
              <a:t> </a:t>
            </a:r>
            <a:r>
              <a:rPr dirty="0"/>
              <a:t>tab</a:t>
            </a:r>
            <a:r>
              <a:rPr spc="-25" dirty="0"/>
              <a:t> </a:t>
            </a:r>
            <a:r>
              <a:rPr spc="-10" dirty="0"/>
              <a:t>Outcome </a:t>
            </a:r>
            <a:r>
              <a:rPr spc="-20" dirty="0"/>
              <a:t>RPJMD</a:t>
            </a:r>
            <a:r>
              <a:rPr spc="-45" dirty="0"/>
              <a:t> </a:t>
            </a:r>
            <a:r>
              <a:rPr dirty="0"/>
              <a:t>yang</a:t>
            </a:r>
            <a:r>
              <a:rPr spc="-50" dirty="0"/>
              <a:t> </a:t>
            </a:r>
            <a:r>
              <a:rPr spc="-10" dirty="0"/>
              <a:t>tampil.</a:t>
            </a:r>
          </a:p>
          <a:p>
            <a:pPr marL="355600" marR="65405" indent="-343535">
              <a:lnSpc>
                <a:spcPct val="100000"/>
              </a:lnSpc>
              <a:buAutoNum type="arabicPeriod"/>
              <a:tabLst>
                <a:tab pos="355600" algn="l"/>
              </a:tabLst>
            </a:pPr>
            <a:r>
              <a:rPr dirty="0"/>
              <a:t>Pada</a:t>
            </a:r>
            <a:r>
              <a:rPr spc="-55" dirty="0"/>
              <a:t> </a:t>
            </a:r>
            <a:r>
              <a:rPr dirty="0"/>
              <a:t>tab</a:t>
            </a:r>
            <a:r>
              <a:rPr spc="-40" dirty="0"/>
              <a:t> </a:t>
            </a:r>
            <a:r>
              <a:rPr dirty="0"/>
              <a:t>Outcome</a:t>
            </a:r>
            <a:r>
              <a:rPr spc="-25" dirty="0"/>
              <a:t> </a:t>
            </a:r>
            <a:r>
              <a:rPr dirty="0"/>
              <a:t>Baru</a:t>
            </a:r>
            <a:r>
              <a:rPr spc="-25" dirty="0"/>
              <a:t> </a:t>
            </a:r>
            <a:r>
              <a:rPr dirty="0"/>
              <a:t>Khusus</a:t>
            </a:r>
            <a:r>
              <a:rPr spc="-35" dirty="0"/>
              <a:t> </a:t>
            </a:r>
            <a:r>
              <a:rPr dirty="0"/>
              <a:t>SKPD</a:t>
            </a:r>
            <a:r>
              <a:rPr spc="-25" dirty="0"/>
              <a:t> </a:t>
            </a:r>
            <a:r>
              <a:rPr dirty="0"/>
              <a:t>ini</a:t>
            </a:r>
            <a:r>
              <a:rPr spc="-50" dirty="0"/>
              <a:t> </a:t>
            </a:r>
            <a:r>
              <a:rPr dirty="0"/>
              <a:t>akan</a:t>
            </a:r>
            <a:r>
              <a:rPr spc="-50" dirty="0"/>
              <a:t> </a:t>
            </a:r>
            <a:r>
              <a:rPr dirty="0"/>
              <a:t>muncul</a:t>
            </a:r>
            <a:r>
              <a:rPr spc="-40" dirty="0"/>
              <a:t> </a:t>
            </a:r>
            <a:r>
              <a:rPr spc="-10" dirty="0"/>
              <a:t>kolom </a:t>
            </a:r>
            <a:r>
              <a:rPr dirty="0"/>
              <a:t>untuk</a:t>
            </a:r>
            <a:r>
              <a:rPr spc="-45" dirty="0"/>
              <a:t> </a:t>
            </a:r>
            <a:r>
              <a:rPr dirty="0"/>
              <a:t>menginputkan</a:t>
            </a:r>
            <a:r>
              <a:rPr spc="-55" dirty="0"/>
              <a:t> </a:t>
            </a:r>
            <a:r>
              <a:rPr dirty="0"/>
              <a:t>uraian</a:t>
            </a:r>
            <a:r>
              <a:rPr spc="-50" dirty="0"/>
              <a:t> </a:t>
            </a:r>
            <a:r>
              <a:rPr dirty="0"/>
              <a:t>Outcome,</a:t>
            </a:r>
            <a:r>
              <a:rPr spc="-15" dirty="0"/>
              <a:t> </a:t>
            </a:r>
            <a:r>
              <a:rPr dirty="0"/>
              <a:t>pagu</a:t>
            </a:r>
            <a:r>
              <a:rPr spc="-50" dirty="0"/>
              <a:t> </a:t>
            </a:r>
            <a:r>
              <a:rPr dirty="0"/>
              <a:t>2026</a:t>
            </a:r>
            <a:r>
              <a:rPr spc="-20" dirty="0"/>
              <a:t> </a:t>
            </a:r>
            <a:r>
              <a:rPr dirty="0"/>
              <a:t>–</a:t>
            </a:r>
            <a:r>
              <a:rPr spc="-35" dirty="0"/>
              <a:t> </a:t>
            </a:r>
            <a:r>
              <a:rPr dirty="0"/>
              <a:t>pagu</a:t>
            </a:r>
            <a:r>
              <a:rPr spc="-45" dirty="0"/>
              <a:t> </a:t>
            </a:r>
            <a:r>
              <a:rPr spc="-10" dirty="0"/>
              <a:t>2030.</a:t>
            </a:r>
          </a:p>
        </p:txBody>
      </p:sp>
      <p:sp>
        <p:nvSpPr>
          <p:cNvPr id="20" name="object 20"/>
          <p:cNvSpPr/>
          <p:nvPr/>
        </p:nvSpPr>
        <p:spPr>
          <a:xfrm>
            <a:off x="5564885" y="864361"/>
            <a:ext cx="349885" cy="325120"/>
          </a:xfrm>
          <a:custGeom>
            <a:avLst/>
            <a:gdLst/>
            <a:ahLst/>
            <a:cxnLst/>
            <a:rect l="l" t="t" r="r" b="b"/>
            <a:pathLst>
              <a:path w="349885" h="325119">
                <a:moveTo>
                  <a:pt x="175005" y="0"/>
                </a:moveTo>
                <a:lnTo>
                  <a:pt x="128484" y="5796"/>
                </a:lnTo>
                <a:lnTo>
                  <a:pt x="86679" y="22154"/>
                </a:lnTo>
                <a:lnTo>
                  <a:pt x="51260" y="47529"/>
                </a:lnTo>
                <a:lnTo>
                  <a:pt x="23894" y="80376"/>
                </a:lnTo>
                <a:lnTo>
                  <a:pt x="6251" y="119150"/>
                </a:lnTo>
                <a:lnTo>
                  <a:pt x="0" y="162305"/>
                </a:lnTo>
                <a:lnTo>
                  <a:pt x="6251" y="205461"/>
                </a:lnTo>
                <a:lnTo>
                  <a:pt x="23894" y="244235"/>
                </a:lnTo>
                <a:lnTo>
                  <a:pt x="51260" y="277082"/>
                </a:lnTo>
                <a:lnTo>
                  <a:pt x="86679" y="302457"/>
                </a:lnTo>
                <a:lnTo>
                  <a:pt x="128484" y="318815"/>
                </a:lnTo>
                <a:lnTo>
                  <a:pt x="175005" y="324612"/>
                </a:lnTo>
                <a:lnTo>
                  <a:pt x="221473" y="318815"/>
                </a:lnTo>
                <a:lnTo>
                  <a:pt x="263242" y="302457"/>
                </a:lnTo>
                <a:lnTo>
                  <a:pt x="298640" y="277082"/>
                </a:lnTo>
                <a:lnTo>
                  <a:pt x="325994" y="244235"/>
                </a:lnTo>
                <a:lnTo>
                  <a:pt x="343633" y="205461"/>
                </a:lnTo>
                <a:lnTo>
                  <a:pt x="349885" y="162305"/>
                </a:lnTo>
                <a:lnTo>
                  <a:pt x="343633" y="119150"/>
                </a:lnTo>
                <a:lnTo>
                  <a:pt x="325994" y="80376"/>
                </a:lnTo>
                <a:lnTo>
                  <a:pt x="298640" y="47529"/>
                </a:lnTo>
                <a:lnTo>
                  <a:pt x="263242" y="22154"/>
                </a:lnTo>
                <a:lnTo>
                  <a:pt x="221473" y="5796"/>
                </a:lnTo>
                <a:lnTo>
                  <a:pt x="17500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txBox="1"/>
          <p:nvPr/>
        </p:nvSpPr>
        <p:spPr>
          <a:xfrm>
            <a:off x="5699252" y="937640"/>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1</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2" name="object 22"/>
          <p:cNvGrpSpPr/>
          <p:nvPr/>
        </p:nvGrpSpPr>
        <p:grpSpPr>
          <a:xfrm>
            <a:off x="5667755" y="417576"/>
            <a:ext cx="5313045" cy="6440805"/>
            <a:chOff x="5667755" y="417576"/>
            <a:chExt cx="5313045" cy="6440805"/>
          </a:xfrm>
        </p:grpSpPr>
        <p:sp>
          <p:nvSpPr>
            <p:cNvPr id="23" name="object 23"/>
            <p:cNvSpPr/>
            <p:nvPr/>
          </p:nvSpPr>
          <p:spPr>
            <a:xfrm>
              <a:off x="5849746" y="1128268"/>
              <a:ext cx="940435" cy="988060"/>
            </a:xfrm>
            <a:custGeom>
              <a:avLst/>
              <a:gdLst/>
              <a:ahLst/>
              <a:cxnLst/>
              <a:rect l="l" t="t" r="r" b="b"/>
              <a:pathLst>
                <a:path w="940434" h="988060">
                  <a:moveTo>
                    <a:pt x="847435" y="918372"/>
                  </a:moveTo>
                  <a:lnTo>
                    <a:pt x="819784" y="944626"/>
                  </a:lnTo>
                  <a:lnTo>
                    <a:pt x="940053" y="988060"/>
                  </a:lnTo>
                  <a:lnTo>
                    <a:pt x="922976" y="932180"/>
                  </a:lnTo>
                  <a:lnTo>
                    <a:pt x="860551" y="932180"/>
                  </a:lnTo>
                  <a:lnTo>
                    <a:pt x="847435" y="918372"/>
                  </a:lnTo>
                  <a:close/>
                </a:path>
                <a:path w="940434" h="988060">
                  <a:moveTo>
                    <a:pt x="875121" y="892085"/>
                  </a:moveTo>
                  <a:lnTo>
                    <a:pt x="847435" y="918372"/>
                  </a:lnTo>
                  <a:lnTo>
                    <a:pt x="860551" y="932180"/>
                  </a:lnTo>
                  <a:lnTo>
                    <a:pt x="888237" y="905891"/>
                  </a:lnTo>
                  <a:lnTo>
                    <a:pt x="875121" y="892085"/>
                  </a:lnTo>
                  <a:close/>
                </a:path>
                <a:path w="940434" h="988060">
                  <a:moveTo>
                    <a:pt x="902716" y="865886"/>
                  </a:moveTo>
                  <a:lnTo>
                    <a:pt x="875121" y="892085"/>
                  </a:lnTo>
                  <a:lnTo>
                    <a:pt x="888237" y="905891"/>
                  </a:lnTo>
                  <a:lnTo>
                    <a:pt x="860551" y="932180"/>
                  </a:lnTo>
                  <a:lnTo>
                    <a:pt x="922976" y="932180"/>
                  </a:lnTo>
                  <a:lnTo>
                    <a:pt x="902716" y="865886"/>
                  </a:lnTo>
                  <a:close/>
                </a:path>
                <a:path w="940434" h="988060">
                  <a:moveTo>
                    <a:pt x="27558" y="0"/>
                  </a:moveTo>
                  <a:lnTo>
                    <a:pt x="0" y="26289"/>
                  </a:lnTo>
                  <a:lnTo>
                    <a:pt x="847435" y="918372"/>
                  </a:lnTo>
                  <a:lnTo>
                    <a:pt x="875121" y="892085"/>
                  </a:lnTo>
                  <a:lnTo>
                    <a:pt x="27558"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4" name="object 24"/>
            <p:cNvPicPr/>
            <p:nvPr/>
          </p:nvPicPr>
          <p:blipFill>
            <a:blip r:embed="rId15" cstate="print"/>
            <a:stretch>
              <a:fillRect/>
            </a:stretch>
          </p:blipFill>
          <p:spPr>
            <a:xfrm>
              <a:off x="6594347" y="417576"/>
              <a:ext cx="4385945" cy="3576828"/>
            </a:xfrm>
            <a:prstGeom prst="rect">
              <a:avLst/>
            </a:prstGeom>
          </p:spPr>
        </p:pic>
        <p:pic>
          <p:nvPicPr>
            <p:cNvPr id="25" name="object 25"/>
            <p:cNvPicPr/>
            <p:nvPr/>
          </p:nvPicPr>
          <p:blipFill>
            <a:blip r:embed="rId16" cstate="print"/>
            <a:stretch>
              <a:fillRect/>
            </a:stretch>
          </p:blipFill>
          <p:spPr>
            <a:xfrm>
              <a:off x="6789800" y="613029"/>
              <a:ext cx="3815969" cy="3006725"/>
            </a:xfrm>
            <a:prstGeom prst="rect">
              <a:avLst/>
            </a:prstGeom>
          </p:spPr>
        </p:pic>
        <p:pic>
          <p:nvPicPr>
            <p:cNvPr id="26" name="object 26"/>
            <p:cNvPicPr/>
            <p:nvPr/>
          </p:nvPicPr>
          <p:blipFill>
            <a:blip r:embed="rId17" cstate="print"/>
            <a:stretch>
              <a:fillRect/>
            </a:stretch>
          </p:blipFill>
          <p:spPr>
            <a:xfrm>
              <a:off x="5667755" y="2775165"/>
              <a:ext cx="3861815" cy="4082832"/>
            </a:xfrm>
            <a:prstGeom prst="rect">
              <a:avLst/>
            </a:prstGeom>
          </p:spPr>
        </p:pic>
        <p:pic>
          <p:nvPicPr>
            <p:cNvPr id="27" name="object 27"/>
            <p:cNvPicPr/>
            <p:nvPr/>
          </p:nvPicPr>
          <p:blipFill>
            <a:blip r:embed="rId18" cstate="print"/>
            <a:stretch>
              <a:fillRect/>
            </a:stretch>
          </p:blipFill>
          <p:spPr>
            <a:xfrm>
              <a:off x="5863589" y="2971126"/>
              <a:ext cx="3291840" cy="3771135"/>
            </a:xfrm>
            <a:prstGeom prst="rect">
              <a:avLst/>
            </a:prstGeom>
          </p:spPr>
        </p:pic>
        <p:sp>
          <p:nvSpPr>
            <p:cNvPr id="28" name="object 28"/>
            <p:cNvSpPr/>
            <p:nvPr/>
          </p:nvSpPr>
          <p:spPr>
            <a:xfrm>
              <a:off x="7790052" y="6093586"/>
              <a:ext cx="349885" cy="325120"/>
            </a:xfrm>
            <a:custGeom>
              <a:avLst/>
              <a:gdLst/>
              <a:ahLst/>
              <a:cxnLst/>
              <a:rect l="l" t="t" r="r" b="b"/>
              <a:pathLst>
                <a:path w="349884" h="325120">
                  <a:moveTo>
                    <a:pt x="174878" y="0"/>
                  </a:moveTo>
                  <a:lnTo>
                    <a:pt x="128367" y="5797"/>
                  </a:lnTo>
                  <a:lnTo>
                    <a:pt x="86585" y="22159"/>
                  </a:lnTo>
                  <a:lnTo>
                    <a:pt x="51196" y="47537"/>
                  </a:lnTo>
                  <a:lnTo>
                    <a:pt x="23861" y="80384"/>
                  </a:lnTo>
                  <a:lnTo>
                    <a:pt x="6242" y="119152"/>
                  </a:lnTo>
                  <a:lnTo>
                    <a:pt x="0" y="162293"/>
                  </a:lnTo>
                  <a:lnTo>
                    <a:pt x="6242" y="205439"/>
                  </a:lnTo>
                  <a:lnTo>
                    <a:pt x="23861" y="244211"/>
                  </a:lnTo>
                  <a:lnTo>
                    <a:pt x="51196" y="277060"/>
                  </a:lnTo>
                  <a:lnTo>
                    <a:pt x="86585" y="302439"/>
                  </a:lnTo>
                  <a:lnTo>
                    <a:pt x="128367" y="318801"/>
                  </a:lnTo>
                  <a:lnTo>
                    <a:pt x="174878" y="324599"/>
                  </a:lnTo>
                  <a:lnTo>
                    <a:pt x="221390" y="318801"/>
                  </a:lnTo>
                  <a:lnTo>
                    <a:pt x="263172" y="302439"/>
                  </a:lnTo>
                  <a:lnTo>
                    <a:pt x="298561" y="277060"/>
                  </a:lnTo>
                  <a:lnTo>
                    <a:pt x="325896" y="244211"/>
                  </a:lnTo>
                  <a:lnTo>
                    <a:pt x="343515" y="205439"/>
                  </a:lnTo>
                  <a:lnTo>
                    <a:pt x="349757" y="162293"/>
                  </a:lnTo>
                  <a:lnTo>
                    <a:pt x="343515" y="119152"/>
                  </a:lnTo>
                  <a:lnTo>
                    <a:pt x="325896" y="80384"/>
                  </a:lnTo>
                  <a:lnTo>
                    <a:pt x="298561" y="47537"/>
                  </a:lnTo>
                  <a:lnTo>
                    <a:pt x="263172" y="22159"/>
                  </a:lnTo>
                  <a:lnTo>
                    <a:pt x="221390" y="5797"/>
                  </a:lnTo>
                  <a:lnTo>
                    <a:pt x="174878"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9" name="object 29"/>
          <p:cNvSpPr txBox="1"/>
          <p:nvPr/>
        </p:nvSpPr>
        <p:spPr>
          <a:xfrm>
            <a:off x="7924545" y="6167729"/>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2</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30" name="object 30"/>
          <p:cNvGrpSpPr/>
          <p:nvPr/>
        </p:nvGrpSpPr>
        <p:grpSpPr>
          <a:xfrm>
            <a:off x="9058656" y="2766098"/>
            <a:ext cx="3133725" cy="3302635"/>
            <a:chOff x="9058656" y="2766098"/>
            <a:chExt cx="3133725" cy="3302635"/>
          </a:xfrm>
        </p:grpSpPr>
        <p:pic>
          <p:nvPicPr>
            <p:cNvPr id="31" name="object 31"/>
            <p:cNvPicPr/>
            <p:nvPr/>
          </p:nvPicPr>
          <p:blipFill>
            <a:blip r:embed="rId19" cstate="print"/>
            <a:stretch>
              <a:fillRect/>
            </a:stretch>
          </p:blipFill>
          <p:spPr>
            <a:xfrm>
              <a:off x="9058656" y="2766098"/>
              <a:ext cx="3133343" cy="3302508"/>
            </a:xfrm>
            <a:prstGeom prst="rect">
              <a:avLst/>
            </a:prstGeom>
          </p:spPr>
        </p:pic>
        <p:pic>
          <p:nvPicPr>
            <p:cNvPr id="32" name="object 32"/>
            <p:cNvPicPr/>
            <p:nvPr/>
          </p:nvPicPr>
          <p:blipFill>
            <a:blip r:embed="rId20" cstate="print"/>
            <a:stretch>
              <a:fillRect/>
            </a:stretch>
          </p:blipFill>
          <p:spPr>
            <a:xfrm>
              <a:off x="9253728" y="2961538"/>
              <a:ext cx="2867787" cy="2733040"/>
            </a:xfrm>
            <a:prstGeom prst="rect">
              <a:avLst/>
            </a:prstGeom>
          </p:spPr>
        </p:pic>
        <p:sp>
          <p:nvSpPr>
            <p:cNvPr id="33" name="object 33"/>
            <p:cNvSpPr/>
            <p:nvPr/>
          </p:nvSpPr>
          <p:spPr>
            <a:xfrm>
              <a:off x="10512679" y="3959097"/>
              <a:ext cx="349885" cy="325120"/>
            </a:xfrm>
            <a:custGeom>
              <a:avLst/>
              <a:gdLst/>
              <a:ahLst/>
              <a:cxnLst/>
              <a:rect l="l" t="t" r="r" b="b"/>
              <a:pathLst>
                <a:path w="349884" h="325120">
                  <a:moveTo>
                    <a:pt x="174878" y="0"/>
                  </a:moveTo>
                  <a:lnTo>
                    <a:pt x="128411" y="5804"/>
                  </a:lnTo>
                  <a:lnTo>
                    <a:pt x="86642" y="22182"/>
                  </a:lnTo>
                  <a:lnTo>
                    <a:pt x="51244" y="47577"/>
                  </a:lnTo>
                  <a:lnTo>
                    <a:pt x="23890" y="80433"/>
                  </a:lnTo>
                  <a:lnTo>
                    <a:pt x="6251" y="119194"/>
                  </a:lnTo>
                  <a:lnTo>
                    <a:pt x="0" y="162306"/>
                  </a:lnTo>
                  <a:lnTo>
                    <a:pt x="6251" y="205461"/>
                  </a:lnTo>
                  <a:lnTo>
                    <a:pt x="23890" y="244235"/>
                  </a:lnTo>
                  <a:lnTo>
                    <a:pt x="51244" y="277082"/>
                  </a:lnTo>
                  <a:lnTo>
                    <a:pt x="86642" y="302457"/>
                  </a:lnTo>
                  <a:lnTo>
                    <a:pt x="128411" y="318815"/>
                  </a:lnTo>
                  <a:lnTo>
                    <a:pt x="174878" y="324612"/>
                  </a:lnTo>
                  <a:lnTo>
                    <a:pt x="221400" y="318815"/>
                  </a:lnTo>
                  <a:lnTo>
                    <a:pt x="263205" y="302457"/>
                  </a:lnTo>
                  <a:lnTo>
                    <a:pt x="298624" y="277082"/>
                  </a:lnTo>
                  <a:lnTo>
                    <a:pt x="325990" y="244235"/>
                  </a:lnTo>
                  <a:lnTo>
                    <a:pt x="343633" y="205461"/>
                  </a:lnTo>
                  <a:lnTo>
                    <a:pt x="349885" y="162306"/>
                  </a:lnTo>
                  <a:lnTo>
                    <a:pt x="343633" y="119194"/>
                  </a:lnTo>
                  <a:lnTo>
                    <a:pt x="325990" y="80433"/>
                  </a:lnTo>
                  <a:lnTo>
                    <a:pt x="298624" y="47577"/>
                  </a:lnTo>
                  <a:lnTo>
                    <a:pt x="263205" y="22182"/>
                  </a:lnTo>
                  <a:lnTo>
                    <a:pt x="221400" y="5804"/>
                  </a:lnTo>
                  <a:lnTo>
                    <a:pt x="174878"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4" name="object 34"/>
          <p:cNvSpPr txBox="1"/>
          <p:nvPr/>
        </p:nvSpPr>
        <p:spPr>
          <a:xfrm>
            <a:off x="10647680" y="4032884"/>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3</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E568EA-BC9A-6C7E-A8EA-BF35E465B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5" y="-1258"/>
            <a:ext cx="12257231" cy="6859258"/>
          </a:xfrm>
          <a:prstGeom prst="rect">
            <a:avLst/>
          </a:prstGeom>
        </p:spPr>
      </p:pic>
      <p:sp>
        <p:nvSpPr>
          <p:cNvPr id="36" name="Rectangle 35">
            <a:extLst>
              <a:ext uri="{FF2B5EF4-FFF2-40B4-BE49-F238E27FC236}">
                <a16:creationId xmlns:a16="http://schemas.microsoft.com/office/drawing/2014/main" id="{E5870469-1CC7-2A3E-556A-5FE8DB750D07}"/>
              </a:ext>
            </a:extLst>
          </p:cNvPr>
          <p:cNvSpPr/>
          <p:nvPr/>
        </p:nvSpPr>
        <p:spPr>
          <a:xfrm>
            <a:off x="1888363" y="212919"/>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chemeClr val="bg1"/>
                </a:solidFill>
                <a:effectLst/>
                <a:uLnTx/>
                <a:uFillTx/>
                <a:latin typeface="Arial Rounded MT Bold" panose="020F0704030504030204" pitchFamily="34" charset="0"/>
              </a:rPr>
              <a:t>NILAI STRATEGIS RPJMD</a:t>
            </a:r>
            <a:endParaRPr kumimoji="0" lang="fi-FI" sz="2600" i="0" u="none" strike="noStrike" kern="1200" cap="none" spc="0" normalizeH="0" baseline="0" noProof="0" dirty="0">
              <a:ln>
                <a:noFill/>
              </a:ln>
              <a:solidFill>
                <a:schemeClr val="bg1"/>
              </a:solidFill>
              <a:effectLst/>
              <a:uLnTx/>
              <a:uFillTx/>
              <a:latin typeface="Arial Rounded MT Bold" panose="020F0704030504030204" pitchFamily="34" charset="0"/>
            </a:endParaRPr>
          </a:p>
        </p:txBody>
      </p:sp>
      <p:grpSp>
        <p:nvGrpSpPr>
          <p:cNvPr id="19" name="Group 18">
            <a:extLst>
              <a:ext uri="{FF2B5EF4-FFF2-40B4-BE49-F238E27FC236}">
                <a16:creationId xmlns:a16="http://schemas.microsoft.com/office/drawing/2014/main" id="{3698DF07-A472-A2B4-29C1-475B2B53790B}"/>
              </a:ext>
            </a:extLst>
          </p:cNvPr>
          <p:cNvGrpSpPr/>
          <p:nvPr/>
        </p:nvGrpSpPr>
        <p:grpSpPr>
          <a:xfrm>
            <a:off x="4568824" y="1369133"/>
            <a:ext cx="3054351" cy="5514975"/>
            <a:chOff x="4546600" y="455613"/>
            <a:chExt cx="3054351" cy="5514975"/>
          </a:xfrm>
        </p:grpSpPr>
        <p:sp>
          <p:nvSpPr>
            <p:cNvPr id="20" name="Freeform 6">
              <a:extLst>
                <a:ext uri="{FF2B5EF4-FFF2-40B4-BE49-F238E27FC236}">
                  <a16:creationId xmlns:a16="http://schemas.microsoft.com/office/drawing/2014/main" id="{38544403-B3DD-346A-F6A7-2BBFA05A3F8C}"/>
                </a:ext>
              </a:extLst>
            </p:cNvPr>
            <p:cNvSpPr>
              <a:spLocks/>
            </p:cNvSpPr>
            <p:nvPr/>
          </p:nvSpPr>
          <p:spPr bwMode="auto">
            <a:xfrm>
              <a:off x="5399088" y="455613"/>
              <a:ext cx="1358900" cy="5514975"/>
            </a:xfrm>
            <a:custGeom>
              <a:avLst/>
              <a:gdLst>
                <a:gd name="T0" fmla="*/ 2436 w 3426"/>
                <a:gd name="T1" fmla="*/ 13451 h 13893"/>
                <a:gd name="T2" fmla="*/ 2944 w 3426"/>
                <a:gd name="T3" fmla="*/ 13006 h 13893"/>
                <a:gd name="T4" fmla="*/ 3015 w 3426"/>
                <a:gd name="T5" fmla="*/ 12405 h 13893"/>
                <a:gd name="T6" fmla="*/ 2681 w 3426"/>
                <a:gd name="T7" fmla="*/ 11897 h 13893"/>
                <a:gd name="T8" fmla="*/ 1299 w 3426"/>
                <a:gd name="T9" fmla="*/ 11718 h 13893"/>
                <a:gd name="T10" fmla="*/ 435 w 3426"/>
                <a:gd name="T11" fmla="*/ 11391 h 13893"/>
                <a:gd name="T12" fmla="*/ 2 w 3426"/>
                <a:gd name="T13" fmla="*/ 10523 h 13893"/>
                <a:gd name="T14" fmla="*/ 243 w 3426"/>
                <a:gd name="T15" fmla="*/ 9684 h 13893"/>
                <a:gd name="T16" fmla="*/ 965 w 3426"/>
                <a:gd name="T17" fmla="*/ 9194 h 13893"/>
                <a:gd name="T18" fmla="*/ 2436 w 3426"/>
                <a:gd name="T19" fmla="*/ 9102 h 13893"/>
                <a:gd name="T20" fmla="*/ 2944 w 3426"/>
                <a:gd name="T21" fmla="*/ 8658 h 13893"/>
                <a:gd name="T22" fmla="*/ 3015 w 3426"/>
                <a:gd name="T23" fmla="*/ 8056 h 13893"/>
                <a:gd name="T24" fmla="*/ 2681 w 3426"/>
                <a:gd name="T25" fmla="*/ 7548 h 13893"/>
                <a:gd name="T26" fmla="*/ 1299 w 3426"/>
                <a:gd name="T27" fmla="*/ 7369 h 13893"/>
                <a:gd name="T28" fmla="*/ 435 w 3426"/>
                <a:gd name="T29" fmla="*/ 7043 h 13893"/>
                <a:gd name="T30" fmla="*/ 2 w 3426"/>
                <a:gd name="T31" fmla="*/ 6174 h 13893"/>
                <a:gd name="T32" fmla="*/ 243 w 3426"/>
                <a:gd name="T33" fmla="*/ 5336 h 13893"/>
                <a:gd name="T34" fmla="*/ 965 w 3426"/>
                <a:gd name="T35" fmla="*/ 4846 h 13893"/>
                <a:gd name="T36" fmla="*/ 2436 w 3426"/>
                <a:gd name="T37" fmla="*/ 4754 h 13893"/>
                <a:gd name="T38" fmla="*/ 2944 w 3426"/>
                <a:gd name="T39" fmla="*/ 4309 h 13893"/>
                <a:gd name="T40" fmla="*/ 3015 w 3426"/>
                <a:gd name="T41" fmla="*/ 3708 h 13893"/>
                <a:gd name="T42" fmla="*/ 2681 w 3426"/>
                <a:gd name="T43" fmla="*/ 3200 h 13893"/>
                <a:gd name="T44" fmla="*/ 1299 w 3426"/>
                <a:gd name="T45" fmla="*/ 3021 h 13893"/>
                <a:gd name="T46" fmla="*/ 435 w 3426"/>
                <a:gd name="T47" fmla="*/ 2694 h 13893"/>
                <a:gd name="T48" fmla="*/ 2 w 3426"/>
                <a:gd name="T49" fmla="*/ 1826 h 13893"/>
                <a:gd name="T50" fmla="*/ 243 w 3426"/>
                <a:gd name="T51" fmla="*/ 987 h 13893"/>
                <a:gd name="T52" fmla="*/ 965 w 3426"/>
                <a:gd name="T53" fmla="*/ 497 h 13893"/>
                <a:gd name="T54" fmla="*/ 1864 w 3426"/>
                <a:gd name="T55" fmla="*/ 404 h 13893"/>
                <a:gd name="T56" fmla="*/ 2340 w 3426"/>
                <a:gd name="T57" fmla="*/ 220 h 13893"/>
                <a:gd name="T58" fmla="*/ 2012 w 3426"/>
                <a:gd name="T59" fmla="*/ 772 h 13893"/>
                <a:gd name="T60" fmla="*/ 1148 w 3426"/>
                <a:gd name="T61" fmla="*/ 856 h 13893"/>
                <a:gd name="T62" fmla="*/ 614 w 3426"/>
                <a:gd name="T63" fmla="*/ 1147 h 13893"/>
                <a:gd name="T64" fmla="*/ 389 w 3426"/>
                <a:gd name="T65" fmla="*/ 1755 h 13893"/>
                <a:gd name="T66" fmla="*/ 632 w 3426"/>
                <a:gd name="T67" fmla="*/ 2344 h 13893"/>
                <a:gd name="T68" fmla="*/ 1254 w 3426"/>
                <a:gd name="T69" fmla="*/ 2632 h 13893"/>
                <a:gd name="T70" fmla="*/ 2809 w 3426"/>
                <a:gd name="T71" fmla="*/ 2816 h 13893"/>
                <a:gd name="T72" fmla="*/ 3359 w 3426"/>
                <a:gd name="T73" fmla="*/ 3497 h 13893"/>
                <a:gd name="T74" fmla="*/ 3342 w 3426"/>
                <a:gd name="T75" fmla="*/ 4369 h 13893"/>
                <a:gd name="T76" fmla="*/ 2683 w 3426"/>
                <a:gd name="T77" fmla="*/ 5071 h 13893"/>
                <a:gd name="T78" fmla="*/ 1148 w 3426"/>
                <a:gd name="T79" fmla="*/ 5205 h 13893"/>
                <a:gd name="T80" fmla="*/ 614 w 3426"/>
                <a:gd name="T81" fmla="*/ 5495 h 13893"/>
                <a:gd name="T82" fmla="*/ 389 w 3426"/>
                <a:gd name="T83" fmla="*/ 6103 h 13893"/>
                <a:gd name="T84" fmla="*/ 632 w 3426"/>
                <a:gd name="T85" fmla="*/ 6693 h 13893"/>
                <a:gd name="T86" fmla="*/ 1254 w 3426"/>
                <a:gd name="T87" fmla="*/ 6981 h 13893"/>
                <a:gd name="T88" fmla="*/ 2809 w 3426"/>
                <a:gd name="T89" fmla="*/ 7165 h 13893"/>
                <a:gd name="T90" fmla="*/ 3359 w 3426"/>
                <a:gd name="T91" fmla="*/ 7845 h 13893"/>
                <a:gd name="T92" fmla="*/ 3342 w 3426"/>
                <a:gd name="T93" fmla="*/ 8717 h 13893"/>
                <a:gd name="T94" fmla="*/ 2683 w 3426"/>
                <a:gd name="T95" fmla="*/ 9420 h 13893"/>
                <a:gd name="T96" fmla="*/ 1148 w 3426"/>
                <a:gd name="T97" fmla="*/ 9553 h 13893"/>
                <a:gd name="T98" fmla="*/ 614 w 3426"/>
                <a:gd name="T99" fmla="*/ 9844 h 13893"/>
                <a:gd name="T100" fmla="*/ 389 w 3426"/>
                <a:gd name="T101" fmla="*/ 10452 h 13893"/>
                <a:gd name="T102" fmla="*/ 632 w 3426"/>
                <a:gd name="T103" fmla="*/ 11041 h 13893"/>
                <a:gd name="T104" fmla="*/ 1254 w 3426"/>
                <a:gd name="T105" fmla="*/ 11329 h 13893"/>
                <a:gd name="T106" fmla="*/ 2809 w 3426"/>
                <a:gd name="T107" fmla="*/ 11513 h 13893"/>
                <a:gd name="T108" fmla="*/ 3359 w 3426"/>
                <a:gd name="T109" fmla="*/ 12194 h 13893"/>
                <a:gd name="T110" fmla="*/ 3342 w 3426"/>
                <a:gd name="T111" fmla="*/ 13066 h 13893"/>
                <a:gd name="T112" fmla="*/ 2683 w 3426"/>
                <a:gd name="T113" fmla="*/ 13768 h 13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26" h="13893">
                  <a:moveTo>
                    <a:pt x="2127" y="13893"/>
                  </a:moveTo>
                  <a:lnTo>
                    <a:pt x="1281" y="13893"/>
                  </a:lnTo>
                  <a:lnTo>
                    <a:pt x="1281" y="13504"/>
                  </a:lnTo>
                  <a:lnTo>
                    <a:pt x="2127" y="13504"/>
                  </a:lnTo>
                  <a:lnTo>
                    <a:pt x="2174" y="13503"/>
                  </a:lnTo>
                  <a:lnTo>
                    <a:pt x="2263" y="13494"/>
                  </a:lnTo>
                  <a:lnTo>
                    <a:pt x="2352" y="13477"/>
                  </a:lnTo>
                  <a:lnTo>
                    <a:pt x="2436" y="13451"/>
                  </a:lnTo>
                  <a:lnTo>
                    <a:pt x="2518" y="13417"/>
                  </a:lnTo>
                  <a:lnTo>
                    <a:pt x="2594" y="13377"/>
                  </a:lnTo>
                  <a:lnTo>
                    <a:pt x="2667" y="13329"/>
                  </a:lnTo>
                  <a:lnTo>
                    <a:pt x="2734" y="13276"/>
                  </a:lnTo>
                  <a:lnTo>
                    <a:pt x="2795" y="13216"/>
                  </a:lnTo>
                  <a:lnTo>
                    <a:pt x="2851" y="13151"/>
                  </a:lnTo>
                  <a:lnTo>
                    <a:pt x="2901" y="13082"/>
                  </a:lnTo>
                  <a:lnTo>
                    <a:pt x="2944" y="13006"/>
                  </a:lnTo>
                  <a:lnTo>
                    <a:pt x="2979" y="12929"/>
                  </a:lnTo>
                  <a:lnTo>
                    <a:pt x="3006" y="12846"/>
                  </a:lnTo>
                  <a:lnTo>
                    <a:pt x="3026" y="12760"/>
                  </a:lnTo>
                  <a:lnTo>
                    <a:pt x="3036" y="12672"/>
                  </a:lnTo>
                  <a:lnTo>
                    <a:pt x="3037" y="12627"/>
                  </a:lnTo>
                  <a:lnTo>
                    <a:pt x="3039" y="12581"/>
                  </a:lnTo>
                  <a:lnTo>
                    <a:pt x="3031" y="12492"/>
                  </a:lnTo>
                  <a:lnTo>
                    <a:pt x="3015" y="12405"/>
                  </a:lnTo>
                  <a:lnTo>
                    <a:pt x="2991" y="12321"/>
                  </a:lnTo>
                  <a:lnTo>
                    <a:pt x="2958" y="12239"/>
                  </a:lnTo>
                  <a:lnTo>
                    <a:pt x="2917" y="12161"/>
                  </a:lnTo>
                  <a:lnTo>
                    <a:pt x="2869" y="12087"/>
                  </a:lnTo>
                  <a:lnTo>
                    <a:pt x="2813" y="12017"/>
                  </a:lnTo>
                  <a:lnTo>
                    <a:pt x="2782" y="11985"/>
                  </a:lnTo>
                  <a:lnTo>
                    <a:pt x="2750" y="11954"/>
                  </a:lnTo>
                  <a:lnTo>
                    <a:pt x="2681" y="11897"/>
                  </a:lnTo>
                  <a:lnTo>
                    <a:pt x="2608" y="11846"/>
                  </a:lnTo>
                  <a:lnTo>
                    <a:pt x="2530" y="11805"/>
                  </a:lnTo>
                  <a:lnTo>
                    <a:pt x="2450" y="11771"/>
                  </a:lnTo>
                  <a:lnTo>
                    <a:pt x="2366" y="11745"/>
                  </a:lnTo>
                  <a:lnTo>
                    <a:pt x="2279" y="11728"/>
                  </a:lnTo>
                  <a:lnTo>
                    <a:pt x="2191" y="11719"/>
                  </a:lnTo>
                  <a:lnTo>
                    <a:pt x="2146" y="11718"/>
                  </a:lnTo>
                  <a:lnTo>
                    <a:pt x="1299" y="11718"/>
                  </a:lnTo>
                  <a:lnTo>
                    <a:pt x="1233" y="11717"/>
                  </a:lnTo>
                  <a:lnTo>
                    <a:pt x="1105" y="11704"/>
                  </a:lnTo>
                  <a:lnTo>
                    <a:pt x="979" y="11679"/>
                  </a:lnTo>
                  <a:lnTo>
                    <a:pt x="858" y="11643"/>
                  </a:lnTo>
                  <a:lnTo>
                    <a:pt x="743" y="11595"/>
                  </a:lnTo>
                  <a:lnTo>
                    <a:pt x="634" y="11537"/>
                  </a:lnTo>
                  <a:lnTo>
                    <a:pt x="531" y="11468"/>
                  </a:lnTo>
                  <a:lnTo>
                    <a:pt x="435" y="11391"/>
                  </a:lnTo>
                  <a:lnTo>
                    <a:pt x="347" y="11306"/>
                  </a:lnTo>
                  <a:lnTo>
                    <a:pt x="266" y="11212"/>
                  </a:lnTo>
                  <a:lnTo>
                    <a:pt x="196" y="11111"/>
                  </a:lnTo>
                  <a:lnTo>
                    <a:pt x="135" y="11005"/>
                  </a:lnTo>
                  <a:lnTo>
                    <a:pt x="85" y="10891"/>
                  </a:lnTo>
                  <a:lnTo>
                    <a:pt x="46" y="10773"/>
                  </a:lnTo>
                  <a:lnTo>
                    <a:pt x="17" y="10650"/>
                  </a:lnTo>
                  <a:lnTo>
                    <a:pt x="2" y="10523"/>
                  </a:lnTo>
                  <a:lnTo>
                    <a:pt x="0" y="10458"/>
                  </a:lnTo>
                  <a:lnTo>
                    <a:pt x="0" y="10393"/>
                  </a:lnTo>
                  <a:lnTo>
                    <a:pt x="11" y="10266"/>
                  </a:lnTo>
                  <a:lnTo>
                    <a:pt x="33" y="10141"/>
                  </a:lnTo>
                  <a:lnTo>
                    <a:pt x="68" y="10020"/>
                  </a:lnTo>
                  <a:lnTo>
                    <a:pt x="115" y="9903"/>
                  </a:lnTo>
                  <a:lnTo>
                    <a:pt x="173" y="9791"/>
                  </a:lnTo>
                  <a:lnTo>
                    <a:pt x="243" y="9684"/>
                  </a:lnTo>
                  <a:lnTo>
                    <a:pt x="323" y="9586"/>
                  </a:lnTo>
                  <a:lnTo>
                    <a:pt x="367" y="9538"/>
                  </a:lnTo>
                  <a:lnTo>
                    <a:pt x="414" y="9493"/>
                  </a:lnTo>
                  <a:lnTo>
                    <a:pt x="512" y="9411"/>
                  </a:lnTo>
                  <a:lnTo>
                    <a:pt x="617" y="9340"/>
                  </a:lnTo>
                  <a:lnTo>
                    <a:pt x="728" y="9280"/>
                  </a:lnTo>
                  <a:lnTo>
                    <a:pt x="844" y="9231"/>
                  </a:lnTo>
                  <a:lnTo>
                    <a:pt x="965" y="9194"/>
                  </a:lnTo>
                  <a:lnTo>
                    <a:pt x="1089" y="9168"/>
                  </a:lnTo>
                  <a:lnTo>
                    <a:pt x="1216" y="9157"/>
                  </a:lnTo>
                  <a:lnTo>
                    <a:pt x="1281" y="9156"/>
                  </a:lnTo>
                  <a:lnTo>
                    <a:pt x="2127" y="9156"/>
                  </a:lnTo>
                  <a:lnTo>
                    <a:pt x="2174" y="9154"/>
                  </a:lnTo>
                  <a:lnTo>
                    <a:pt x="2263" y="9145"/>
                  </a:lnTo>
                  <a:lnTo>
                    <a:pt x="2352" y="9128"/>
                  </a:lnTo>
                  <a:lnTo>
                    <a:pt x="2436" y="9102"/>
                  </a:lnTo>
                  <a:lnTo>
                    <a:pt x="2518" y="9069"/>
                  </a:lnTo>
                  <a:lnTo>
                    <a:pt x="2594" y="9029"/>
                  </a:lnTo>
                  <a:lnTo>
                    <a:pt x="2667" y="8981"/>
                  </a:lnTo>
                  <a:lnTo>
                    <a:pt x="2734" y="8927"/>
                  </a:lnTo>
                  <a:lnTo>
                    <a:pt x="2795" y="8868"/>
                  </a:lnTo>
                  <a:lnTo>
                    <a:pt x="2851" y="8803"/>
                  </a:lnTo>
                  <a:lnTo>
                    <a:pt x="2901" y="8733"/>
                  </a:lnTo>
                  <a:lnTo>
                    <a:pt x="2944" y="8658"/>
                  </a:lnTo>
                  <a:lnTo>
                    <a:pt x="2979" y="8580"/>
                  </a:lnTo>
                  <a:lnTo>
                    <a:pt x="3006" y="8497"/>
                  </a:lnTo>
                  <a:lnTo>
                    <a:pt x="3026" y="8412"/>
                  </a:lnTo>
                  <a:lnTo>
                    <a:pt x="3036" y="8323"/>
                  </a:lnTo>
                  <a:lnTo>
                    <a:pt x="3037" y="8278"/>
                  </a:lnTo>
                  <a:lnTo>
                    <a:pt x="3039" y="8233"/>
                  </a:lnTo>
                  <a:lnTo>
                    <a:pt x="3031" y="8143"/>
                  </a:lnTo>
                  <a:lnTo>
                    <a:pt x="3015" y="8056"/>
                  </a:lnTo>
                  <a:lnTo>
                    <a:pt x="2991" y="7972"/>
                  </a:lnTo>
                  <a:lnTo>
                    <a:pt x="2958" y="7891"/>
                  </a:lnTo>
                  <a:lnTo>
                    <a:pt x="2917" y="7813"/>
                  </a:lnTo>
                  <a:lnTo>
                    <a:pt x="2869" y="7739"/>
                  </a:lnTo>
                  <a:lnTo>
                    <a:pt x="2813" y="7669"/>
                  </a:lnTo>
                  <a:lnTo>
                    <a:pt x="2782" y="7636"/>
                  </a:lnTo>
                  <a:lnTo>
                    <a:pt x="2750" y="7605"/>
                  </a:lnTo>
                  <a:lnTo>
                    <a:pt x="2681" y="7548"/>
                  </a:lnTo>
                  <a:lnTo>
                    <a:pt x="2608" y="7498"/>
                  </a:lnTo>
                  <a:lnTo>
                    <a:pt x="2530" y="7456"/>
                  </a:lnTo>
                  <a:lnTo>
                    <a:pt x="2450" y="7423"/>
                  </a:lnTo>
                  <a:lnTo>
                    <a:pt x="2366" y="7397"/>
                  </a:lnTo>
                  <a:lnTo>
                    <a:pt x="2279" y="7380"/>
                  </a:lnTo>
                  <a:lnTo>
                    <a:pt x="2191" y="7371"/>
                  </a:lnTo>
                  <a:lnTo>
                    <a:pt x="2146" y="7369"/>
                  </a:lnTo>
                  <a:lnTo>
                    <a:pt x="1299" y="7369"/>
                  </a:lnTo>
                  <a:lnTo>
                    <a:pt x="1233" y="7368"/>
                  </a:lnTo>
                  <a:lnTo>
                    <a:pt x="1105" y="7355"/>
                  </a:lnTo>
                  <a:lnTo>
                    <a:pt x="979" y="7331"/>
                  </a:lnTo>
                  <a:lnTo>
                    <a:pt x="858" y="7294"/>
                  </a:lnTo>
                  <a:lnTo>
                    <a:pt x="743" y="7246"/>
                  </a:lnTo>
                  <a:lnTo>
                    <a:pt x="634" y="7188"/>
                  </a:lnTo>
                  <a:lnTo>
                    <a:pt x="531" y="7119"/>
                  </a:lnTo>
                  <a:lnTo>
                    <a:pt x="435" y="7043"/>
                  </a:lnTo>
                  <a:lnTo>
                    <a:pt x="347" y="6957"/>
                  </a:lnTo>
                  <a:lnTo>
                    <a:pt x="266" y="6864"/>
                  </a:lnTo>
                  <a:lnTo>
                    <a:pt x="196" y="6763"/>
                  </a:lnTo>
                  <a:lnTo>
                    <a:pt x="135" y="6657"/>
                  </a:lnTo>
                  <a:lnTo>
                    <a:pt x="85" y="6543"/>
                  </a:lnTo>
                  <a:lnTo>
                    <a:pt x="46" y="6425"/>
                  </a:lnTo>
                  <a:lnTo>
                    <a:pt x="17" y="6301"/>
                  </a:lnTo>
                  <a:lnTo>
                    <a:pt x="2" y="6174"/>
                  </a:lnTo>
                  <a:lnTo>
                    <a:pt x="0" y="6110"/>
                  </a:lnTo>
                  <a:lnTo>
                    <a:pt x="0" y="6045"/>
                  </a:lnTo>
                  <a:lnTo>
                    <a:pt x="11" y="5918"/>
                  </a:lnTo>
                  <a:lnTo>
                    <a:pt x="33" y="5792"/>
                  </a:lnTo>
                  <a:lnTo>
                    <a:pt x="68" y="5672"/>
                  </a:lnTo>
                  <a:lnTo>
                    <a:pt x="115" y="5555"/>
                  </a:lnTo>
                  <a:lnTo>
                    <a:pt x="173" y="5442"/>
                  </a:lnTo>
                  <a:lnTo>
                    <a:pt x="243" y="5336"/>
                  </a:lnTo>
                  <a:lnTo>
                    <a:pt x="323" y="5236"/>
                  </a:lnTo>
                  <a:lnTo>
                    <a:pt x="367" y="5189"/>
                  </a:lnTo>
                  <a:lnTo>
                    <a:pt x="414" y="5144"/>
                  </a:lnTo>
                  <a:lnTo>
                    <a:pt x="512" y="5062"/>
                  </a:lnTo>
                  <a:lnTo>
                    <a:pt x="617" y="4991"/>
                  </a:lnTo>
                  <a:lnTo>
                    <a:pt x="728" y="4931"/>
                  </a:lnTo>
                  <a:lnTo>
                    <a:pt x="844" y="4882"/>
                  </a:lnTo>
                  <a:lnTo>
                    <a:pt x="965" y="4846"/>
                  </a:lnTo>
                  <a:lnTo>
                    <a:pt x="1089" y="4820"/>
                  </a:lnTo>
                  <a:lnTo>
                    <a:pt x="1216" y="4808"/>
                  </a:lnTo>
                  <a:lnTo>
                    <a:pt x="1281" y="4807"/>
                  </a:lnTo>
                  <a:lnTo>
                    <a:pt x="2127" y="4807"/>
                  </a:lnTo>
                  <a:lnTo>
                    <a:pt x="2174" y="4806"/>
                  </a:lnTo>
                  <a:lnTo>
                    <a:pt x="2263" y="4797"/>
                  </a:lnTo>
                  <a:lnTo>
                    <a:pt x="2352" y="4780"/>
                  </a:lnTo>
                  <a:lnTo>
                    <a:pt x="2436" y="4754"/>
                  </a:lnTo>
                  <a:lnTo>
                    <a:pt x="2518" y="4720"/>
                  </a:lnTo>
                  <a:lnTo>
                    <a:pt x="2594" y="4680"/>
                  </a:lnTo>
                  <a:lnTo>
                    <a:pt x="2667" y="4632"/>
                  </a:lnTo>
                  <a:lnTo>
                    <a:pt x="2734" y="4579"/>
                  </a:lnTo>
                  <a:lnTo>
                    <a:pt x="2795" y="4519"/>
                  </a:lnTo>
                  <a:lnTo>
                    <a:pt x="2851" y="4454"/>
                  </a:lnTo>
                  <a:lnTo>
                    <a:pt x="2901" y="4384"/>
                  </a:lnTo>
                  <a:lnTo>
                    <a:pt x="2944" y="4309"/>
                  </a:lnTo>
                  <a:lnTo>
                    <a:pt x="2979" y="4230"/>
                  </a:lnTo>
                  <a:lnTo>
                    <a:pt x="3006" y="4149"/>
                  </a:lnTo>
                  <a:lnTo>
                    <a:pt x="3026" y="4063"/>
                  </a:lnTo>
                  <a:lnTo>
                    <a:pt x="3036" y="3975"/>
                  </a:lnTo>
                  <a:lnTo>
                    <a:pt x="3037" y="3930"/>
                  </a:lnTo>
                  <a:lnTo>
                    <a:pt x="3039" y="3884"/>
                  </a:lnTo>
                  <a:lnTo>
                    <a:pt x="3031" y="3795"/>
                  </a:lnTo>
                  <a:lnTo>
                    <a:pt x="3015" y="3708"/>
                  </a:lnTo>
                  <a:lnTo>
                    <a:pt x="2991" y="3624"/>
                  </a:lnTo>
                  <a:lnTo>
                    <a:pt x="2958" y="3542"/>
                  </a:lnTo>
                  <a:lnTo>
                    <a:pt x="2917" y="3464"/>
                  </a:lnTo>
                  <a:lnTo>
                    <a:pt x="2869" y="3390"/>
                  </a:lnTo>
                  <a:lnTo>
                    <a:pt x="2813" y="3320"/>
                  </a:lnTo>
                  <a:lnTo>
                    <a:pt x="2782" y="3288"/>
                  </a:lnTo>
                  <a:lnTo>
                    <a:pt x="2750" y="3257"/>
                  </a:lnTo>
                  <a:lnTo>
                    <a:pt x="2681" y="3200"/>
                  </a:lnTo>
                  <a:lnTo>
                    <a:pt x="2608" y="3149"/>
                  </a:lnTo>
                  <a:lnTo>
                    <a:pt x="2530" y="3108"/>
                  </a:lnTo>
                  <a:lnTo>
                    <a:pt x="2450" y="3074"/>
                  </a:lnTo>
                  <a:lnTo>
                    <a:pt x="2366" y="3048"/>
                  </a:lnTo>
                  <a:lnTo>
                    <a:pt x="2279" y="3031"/>
                  </a:lnTo>
                  <a:lnTo>
                    <a:pt x="2191" y="3022"/>
                  </a:lnTo>
                  <a:lnTo>
                    <a:pt x="2146" y="3021"/>
                  </a:lnTo>
                  <a:lnTo>
                    <a:pt x="1299" y="3021"/>
                  </a:lnTo>
                  <a:lnTo>
                    <a:pt x="1233" y="3020"/>
                  </a:lnTo>
                  <a:lnTo>
                    <a:pt x="1105" y="3007"/>
                  </a:lnTo>
                  <a:lnTo>
                    <a:pt x="979" y="2982"/>
                  </a:lnTo>
                  <a:lnTo>
                    <a:pt x="858" y="2946"/>
                  </a:lnTo>
                  <a:lnTo>
                    <a:pt x="743" y="2898"/>
                  </a:lnTo>
                  <a:lnTo>
                    <a:pt x="634" y="2839"/>
                  </a:lnTo>
                  <a:lnTo>
                    <a:pt x="531" y="2771"/>
                  </a:lnTo>
                  <a:lnTo>
                    <a:pt x="435" y="2694"/>
                  </a:lnTo>
                  <a:lnTo>
                    <a:pt x="347" y="2609"/>
                  </a:lnTo>
                  <a:lnTo>
                    <a:pt x="266" y="2515"/>
                  </a:lnTo>
                  <a:lnTo>
                    <a:pt x="196" y="2414"/>
                  </a:lnTo>
                  <a:lnTo>
                    <a:pt x="135" y="2308"/>
                  </a:lnTo>
                  <a:lnTo>
                    <a:pt x="85" y="2194"/>
                  </a:lnTo>
                  <a:lnTo>
                    <a:pt x="46" y="2076"/>
                  </a:lnTo>
                  <a:lnTo>
                    <a:pt x="17" y="1953"/>
                  </a:lnTo>
                  <a:lnTo>
                    <a:pt x="2" y="1826"/>
                  </a:lnTo>
                  <a:lnTo>
                    <a:pt x="0" y="1761"/>
                  </a:lnTo>
                  <a:lnTo>
                    <a:pt x="0" y="1696"/>
                  </a:lnTo>
                  <a:lnTo>
                    <a:pt x="11" y="1569"/>
                  </a:lnTo>
                  <a:lnTo>
                    <a:pt x="33" y="1444"/>
                  </a:lnTo>
                  <a:lnTo>
                    <a:pt x="68" y="1323"/>
                  </a:lnTo>
                  <a:lnTo>
                    <a:pt x="115" y="1206"/>
                  </a:lnTo>
                  <a:lnTo>
                    <a:pt x="173" y="1094"/>
                  </a:lnTo>
                  <a:lnTo>
                    <a:pt x="243" y="987"/>
                  </a:lnTo>
                  <a:lnTo>
                    <a:pt x="323" y="888"/>
                  </a:lnTo>
                  <a:lnTo>
                    <a:pt x="367" y="841"/>
                  </a:lnTo>
                  <a:lnTo>
                    <a:pt x="414" y="795"/>
                  </a:lnTo>
                  <a:lnTo>
                    <a:pt x="512" y="714"/>
                  </a:lnTo>
                  <a:lnTo>
                    <a:pt x="617" y="643"/>
                  </a:lnTo>
                  <a:lnTo>
                    <a:pt x="728" y="583"/>
                  </a:lnTo>
                  <a:lnTo>
                    <a:pt x="844" y="534"/>
                  </a:lnTo>
                  <a:lnTo>
                    <a:pt x="965" y="497"/>
                  </a:lnTo>
                  <a:lnTo>
                    <a:pt x="1089" y="471"/>
                  </a:lnTo>
                  <a:lnTo>
                    <a:pt x="1216" y="460"/>
                  </a:lnTo>
                  <a:lnTo>
                    <a:pt x="1281" y="458"/>
                  </a:lnTo>
                  <a:lnTo>
                    <a:pt x="1714" y="458"/>
                  </a:lnTo>
                  <a:lnTo>
                    <a:pt x="1737" y="457"/>
                  </a:lnTo>
                  <a:lnTo>
                    <a:pt x="1784" y="448"/>
                  </a:lnTo>
                  <a:lnTo>
                    <a:pt x="1827" y="430"/>
                  </a:lnTo>
                  <a:lnTo>
                    <a:pt x="1864" y="404"/>
                  </a:lnTo>
                  <a:lnTo>
                    <a:pt x="1897" y="372"/>
                  </a:lnTo>
                  <a:lnTo>
                    <a:pt x="1923" y="334"/>
                  </a:lnTo>
                  <a:lnTo>
                    <a:pt x="1941" y="291"/>
                  </a:lnTo>
                  <a:lnTo>
                    <a:pt x="1950" y="245"/>
                  </a:lnTo>
                  <a:lnTo>
                    <a:pt x="1951" y="220"/>
                  </a:lnTo>
                  <a:lnTo>
                    <a:pt x="1951" y="0"/>
                  </a:lnTo>
                  <a:lnTo>
                    <a:pt x="2340" y="0"/>
                  </a:lnTo>
                  <a:lnTo>
                    <a:pt x="2340" y="220"/>
                  </a:lnTo>
                  <a:lnTo>
                    <a:pt x="2339" y="252"/>
                  </a:lnTo>
                  <a:lnTo>
                    <a:pt x="2332" y="316"/>
                  </a:lnTo>
                  <a:lnTo>
                    <a:pt x="2321" y="377"/>
                  </a:lnTo>
                  <a:lnTo>
                    <a:pt x="2302" y="436"/>
                  </a:lnTo>
                  <a:lnTo>
                    <a:pt x="2265" y="519"/>
                  </a:lnTo>
                  <a:lnTo>
                    <a:pt x="2197" y="619"/>
                  </a:lnTo>
                  <a:lnTo>
                    <a:pt x="2112" y="705"/>
                  </a:lnTo>
                  <a:lnTo>
                    <a:pt x="2012" y="772"/>
                  </a:lnTo>
                  <a:lnTo>
                    <a:pt x="1929" y="810"/>
                  </a:lnTo>
                  <a:lnTo>
                    <a:pt x="1869" y="828"/>
                  </a:lnTo>
                  <a:lnTo>
                    <a:pt x="1809" y="840"/>
                  </a:lnTo>
                  <a:lnTo>
                    <a:pt x="1745" y="846"/>
                  </a:lnTo>
                  <a:lnTo>
                    <a:pt x="1714" y="847"/>
                  </a:lnTo>
                  <a:lnTo>
                    <a:pt x="1281" y="847"/>
                  </a:lnTo>
                  <a:lnTo>
                    <a:pt x="1237" y="847"/>
                  </a:lnTo>
                  <a:lnTo>
                    <a:pt x="1148" y="856"/>
                  </a:lnTo>
                  <a:lnTo>
                    <a:pt x="1061" y="873"/>
                  </a:lnTo>
                  <a:lnTo>
                    <a:pt x="976" y="899"/>
                  </a:lnTo>
                  <a:lnTo>
                    <a:pt x="896" y="933"/>
                  </a:lnTo>
                  <a:lnTo>
                    <a:pt x="818" y="976"/>
                  </a:lnTo>
                  <a:lnTo>
                    <a:pt x="746" y="1025"/>
                  </a:lnTo>
                  <a:lnTo>
                    <a:pt x="677" y="1082"/>
                  </a:lnTo>
                  <a:lnTo>
                    <a:pt x="645" y="1114"/>
                  </a:lnTo>
                  <a:lnTo>
                    <a:pt x="614" y="1147"/>
                  </a:lnTo>
                  <a:lnTo>
                    <a:pt x="558" y="1215"/>
                  </a:lnTo>
                  <a:lnTo>
                    <a:pt x="510" y="1289"/>
                  </a:lnTo>
                  <a:lnTo>
                    <a:pt x="468" y="1368"/>
                  </a:lnTo>
                  <a:lnTo>
                    <a:pt x="436" y="1449"/>
                  </a:lnTo>
                  <a:lnTo>
                    <a:pt x="413" y="1534"/>
                  </a:lnTo>
                  <a:lnTo>
                    <a:pt x="396" y="1621"/>
                  </a:lnTo>
                  <a:lnTo>
                    <a:pt x="389" y="1709"/>
                  </a:lnTo>
                  <a:lnTo>
                    <a:pt x="389" y="1755"/>
                  </a:lnTo>
                  <a:lnTo>
                    <a:pt x="391" y="1800"/>
                  </a:lnTo>
                  <a:lnTo>
                    <a:pt x="401" y="1888"/>
                  </a:lnTo>
                  <a:lnTo>
                    <a:pt x="420" y="1974"/>
                  </a:lnTo>
                  <a:lnTo>
                    <a:pt x="448" y="2057"/>
                  </a:lnTo>
                  <a:lnTo>
                    <a:pt x="484" y="2136"/>
                  </a:lnTo>
                  <a:lnTo>
                    <a:pt x="527" y="2210"/>
                  </a:lnTo>
                  <a:lnTo>
                    <a:pt x="576" y="2280"/>
                  </a:lnTo>
                  <a:lnTo>
                    <a:pt x="632" y="2344"/>
                  </a:lnTo>
                  <a:lnTo>
                    <a:pt x="694" y="2404"/>
                  </a:lnTo>
                  <a:lnTo>
                    <a:pt x="760" y="2458"/>
                  </a:lnTo>
                  <a:lnTo>
                    <a:pt x="833" y="2505"/>
                  </a:lnTo>
                  <a:lnTo>
                    <a:pt x="910" y="2547"/>
                  </a:lnTo>
                  <a:lnTo>
                    <a:pt x="991" y="2579"/>
                  </a:lnTo>
                  <a:lnTo>
                    <a:pt x="1075" y="2605"/>
                  </a:lnTo>
                  <a:lnTo>
                    <a:pt x="1163" y="2623"/>
                  </a:lnTo>
                  <a:lnTo>
                    <a:pt x="1254" y="2632"/>
                  </a:lnTo>
                  <a:lnTo>
                    <a:pt x="1299" y="2632"/>
                  </a:lnTo>
                  <a:lnTo>
                    <a:pt x="2146" y="2632"/>
                  </a:lnTo>
                  <a:lnTo>
                    <a:pt x="2210" y="2633"/>
                  </a:lnTo>
                  <a:lnTo>
                    <a:pt x="2337" y="2646"/>
                  </a:lnTo>
                  <a:lnTo>
                    <a:pt x="2462" y="2671"/>
                  </a:lnTo>
                  <a:lnTo>
                    <a:pt x="2582" y="2709"/>
                  </a:lnTo>
                  <a:lnTo>
                    <a:pt x="2699" y="2757"/>
                  </a:lnTo>
                  <a:lnTo>
                    <a:pt x="2809" y="2816"/>
                  </a:lnTo>
                  <a:lnTo>
                    <a:pt x="2914" y="2887"/>
                  </a:lnTo>
                  <a:lnTo>
                    <a:pt x="3013" y="2970"/>
                  </a:lnTo>
                  <a:lnTo>
                    <a:pt x="3059" y="3016"/>
                  </a:lnTo>
                  <a:lnTo>
                    <a:pt x="3103" y="3062"/>
                  </a:lnTo>
                  <a:lnTo>
                    <a:pt x="3184" y="3162"/>
                  </a:lnTo>
                  <a:lnTo>
                    <a:pt x="3254" y="3269"/>
                  </a:lnTo>
                  <a:lnTo>
                    <a:pt x="3312" y="3380"/>
                  </a:lnTo>
                  <a:lnTo>
                    <a:pt x="3359" y="3497"/>
                  </a:lnTo>
                  <a:lnTo>
                    <a:pt x="3394" y="3618"/>
                  </a:lnTo>
                  <a:lnTo>
                    <a:pt x="3416" y="3743"/>
                  </a:lnTo>
                  <a:lnTo>
                    <a:pt x="3426" y="3871"/>
                  </a:lnTo>
                  <a:lnTo>
                    <a:pt x="3426" y="3936"/>
                  </a:lnTo>
                  <a:lnTo>
                    <a:pt x="3425" y="4001"/>
                  </a:lnTo>
                  <a:lnTo>
                    <a:pt x="3409" y="4128"/>
                  </a:lnTo>
                  <a:lnTo>
                    <a:pt x="3382" y="4251"/>
                  </a:lnTo>
                  <a:lnTo>
                    <a:pt x="3342" y="4369"/>
                  </a:lnTo>
                  <a:lnTo>
                    <a:pt x="3291" y="4482"/>
                  </a:lnTo>
                  <a:lnTo>
                    <a:pt x="3230" y="4589"/>
                  </a:lnTo>
                  <a:lnTo>
                    <a:pt x="3160" y="4689"/>
                  </a:lnTo>
                  <a:lnTo>
                    <a:pt x="3080" y="4782"/>
                  </a:lnTo>
                  <a:lnTo>
                    <a:pt x="2992" y="4868"/>
                  </a:lnTo>
                  <a:lnTo>
                    <a:pt x="2896" y="4946"/>
                  </a:lnTo>
                  <a:lnTo>
                    <a:pt x="2794" y="5013"/>
                  </a:lnTo>
                  <a:lnTo>
                    <a:pt x="2683" y="5071"/>
                  </a:lnTo>
                  <a:lnTo>
                    <a:pt x="2568" y="5119"/>
                  </a:lnTo>
                  <a:lnTo>
                    <a:pt x="2448" y="5156"/>
                  </a:lnTo>
                  <a:lnTo>
                    <a:pt x="2322" y="5182"/>
                  </a:lnTo>
                  <a:lnTo>
                    <a:pt x="2193" y="5195"/>
                  </a:lnTo>
                  <a:lnTo>
                    <a:pt x="2127" y="5196"/>
                  </a:lnTo>
                  <a:lnTo>
                    <a:pt x="1281" y="5196"/>
                  </a:lnTo>
                  <a:lnTo>
                    <a:pt x="1237" y="5196"/>
                  </a:lnTo>
                  <a:lnTo>
                    <a:pt x="1148" y="5205"/>
                  </a:lnTo>
                  <a:lnTo>
                    <a:pt x="1061" y="5223"/>
                  </a:lnTo>
                  <a:lnTo>
                    <a:pt x="976" y="5248"/>
                  </a:lnTo>
                  <a:lnTo>
                    <a:pt x="896" y="5283"/>
                  </a:lnTo>
                  <a:lnTo>
                    <a:pt x="818" y="5324"/>
                  </a:lnTo>
                  <a:lnTo>
                    <a:pt x="746" y="5373"/>
                  </a:lnTo>
                  <a:lnTo>
                    <a:pt x="677" y="5430"/>
                  </a:lnTo>
                  <a:lnTo>
                    <a:pt x="645" y="5463"/>
                  </a:lnTo>
                  <a:lnTo>
                    <a:pt x="614" y="5495"/>
                  </a:lnTo>
                  <a:lnTo>
                    <a:pt x="558" y="5564"/>
                  </a:lnTo>
                  <a:lnTo>
                    <a:pt x="510" y="5639"/>
                  </a:lnTo>
                  <a:lnTo>
                    <a:pt x="468" y="5717"/>
                  </a:lnTo>
                  <a:lnTo>
                    <a:pt x="436" y="5799"/>
                  </a:lnTo>
                  <a:lnTo>
                    <a:pt x="413" y="5883"/>
                  </a:lnTo>
                  <a:lnTo>
                    <a:pt x="396" y="5970"/>
                  </a:lnTo>
                  <a:lnTo>
                    <a:pt x="389" y="6059"/>
                  </a:lnTo>
                  <a:lnTo>
                    <a:pt x="389" y="6103"/>
                  </a:lnTo>
                  <a:lnTo>
                    <a:pt x="391" y="6149"/>
                  </a:lnTo>
                  <a:lnTo>
                    <a:pt x="401" y="6237"/>
                  </a:lnTo>
                  <a:lnTo>
                    <a:pt x="420" y="6322"/>
                  </a:lnTo>
                  <a:lnTo>
                    <a:pt x="448" y="6405"/>
                  </a:lnTo>
                  <a:lnTo>
                    <a:pt x="484" y="6484"/>
                  </a:lnTo>
                  <a:lnTo>
                    <a:pt x="527" y="6558"/>
                  </a:lnTo>
                  <a:lnTo>
                    <a:pt x="576" y="6628"/>
                  </a:lnTo>
                  <a:lnTo>
                    <a:pt x="632" y="6693"/>
                  </a:lnTo>
                  <a:lnTo>
                    <a:pt x="694" y="6753"/>
                  </a:lnTo>
                  <a:lnTo>
                    <a:pt x="760" y="6807"/>
                  </a:lnTo>
                  <a:lnTo>
                    <a:pt x="833" y="6854"/>
                  </a:lnTo>
                  <a:lnTo>
                    <a:pt x="910" y="6895"/>
                  </a:lnTo>
                  <a:lnTo>
                    <a:pt x="991" y="6927"/>
                  </a:lnTo>
                  <a:lnTo>
                    <a:pt x="1075" y="6953"/>
                  </a:lnTo>
                  <a:lnTo>
                    <a:pt x="1163" y="6972"/>
                  </a:lnTo>
                  <a:lnTo>
                    <a:pt x="1254" y="6981"/>
                  </a:lnTo>
                  <a:lnTo>
                    <a:pt x="1299" y="6981"/>
                  </a:lnTo>
                  <a:lnTo>
                    <a:pt x="2146" y="6981"/>
                  </a:lnTo>
                  <a:lnTo>
                    <a:pt x="2210" y="6982"/>
                  </a:lnTo>
                  <a:lnTo>
                    <a:pt x="2337" y="6995"/>
                  </a:lnTo>
                  <a:lnTo>
                    <a:pt x="2462" y="7020"/>
                  </a:lnTo>
                  <a:lnTo>
                    <a:pt x="2582" y="7057"/>
                  </a:lnTo>
                  <a:lnTo>
                    <a:pt x="2699" y="7105"/>
                  </a:lnTo>
                  <a:lnTo>
                    <a:pt x="2809" y="7165"/>
                  </a:lnTo>
                  <a:lnTo>
                    <a:pt x="2914" y="7236"/>
                  </a:lnTo>
                  <a:lnTo>
                    <a:pt x="3013" y="7319"/>
                  </a:lnTo>
                  <a:lnTo>
                    <a:pt x="3059" y="7364"/>
                  </a:lnTo>
                  <a:lnTo>
                    <a:pt x="3103" y="7411"/>
                  </a:lnTo>
                  <a:lnTo>
                    <a:pt x="3184" y="7511"/>
                  </a:lnTo>
                  <a:lnTo>
                    <a:pt x="3254" y="7617"/>
                  </a:lnTo>
                  <a:lnTo>
                    <a:pt x="3312" y="7728"/>
                  </a:lnTo>
                  <a:lnTo>
                    <a:pt x="3359" y="7845"/>
                  </a:lnTo>
                  <a:lnTo>
                    <a:pt x="3394" y="7967"/>
                  </a:lnTo>
                  <a:lnTo>
                    <a:pt x="3416" y="8091"/>
                  </a:lnTo>
                  <a:lnTo>
                    <a:pt x="3426" y="8220"/>
                  </a:lnTo>
                  <a:lnTo>
                    <a:pt x="3426" y="8285"/>
                  </a:lnTo>
                  <a:lnTo>
                    <a:pt x="3425" y="8349"/>
                  </a:lnTo>
                  <a:lnTo>
                    <a:pt x="3409" y="8476"/>
                  </a:lnTo>
                  <a:lnTo>
                    <a:pt x="3382" y="8599"/>
                  </a:lnTo>
                  <a:lnTo>
                    <a:pt x="3342" y="8717"/>
                  </a:lnTo>
                  <a:lnTo>
                    <a:pt x="3291" y="8830"/>
                  </a:lnTo>
                  <a:lnTo>
                    <a:pt x="3230" y="8938"/>
                  </a:lnTo>
                  <a:lnTo>
                    <a:pt x="3160" y="9038"/>
                  </a:lnTo>
                  <a:lnTo>
                    <a:pt x="3080" y="9131"/>
                  </a:lnTo>
                  <a:lnTo>
                    <a:pt x="2992" y="9216"/>
                  </a:lnTo>
                  <a:lnTo>
                    <a:pt x="2896" y="9294"/>
                  </a:lnTo>
                  <a:lnTo>
                    <a:pt x="2794" y="9362"/>
                  </a:lnTo>
                  <a:lnTo>
                    <a:pt x="2683" y="9420"/>
                  </a:lnTo>
                  <a:lnTo>
                    <a:pt x="2568" y="9468"/>
                  </a:lnTo>
                  <a:lnTo>
                    <a:pt x="2448" y="9505"/>
                  </a:lnTo>
                  <a:lnTo>
                    <a:pt x="2322" y="9530"/>
                  </a:lnTo>
                  <a:lnTo>
                    <a:pt x="2193" y="9543"/>
                  </a:lnTo>
                  <a:lnTo>
                    <a:pt x="2127" y="9544"/>
                  </a:lnTo>
                  <a:lnTo>
                    <a:pt x="1281" y="9544"/>
                  </a:lnTo>
                  <a:lnTo>
                    <a:pt x="1237" y="9544"/>
                  </a:lnTo>
                  <a:lnTo>
                    <a:pt x="1148" y="9553"/>
                  </a:lnTo>
                  <a:lnTo>
                    <a:pt x="1061" y="9572"/>
                  </a:lnTo>
                  <a:lnTo>
                    <a:pt x="976" y="9596"/>
                  </a:lnTo>
                  <a:lnTo>
                    <a:pt x="896" y="9631"/>
                  </a:lnTo>
                  <a:lnTo>
                    <a:pt x="818" y="9673"/>
                  </a:lnTo>
                  <a:lnTo>
                    <a:pt x="746" y="9722"/>
                  </a:lnTo>
                  <a:lnTo>
                    <a:pt x="677" y="9779"/>
                  </a:lnTo>
                  <a:lnTo>
                    <a:pt x="645" y="9811"/>
                  </a:lnTo>
                  <a:lnTo>
                    <a:pt x="614" y="9844"/>
                  </a:lnTo>
                  <a:lnTo>
                    <a:pt x="558" y="9912"/>
                  </a:lnTo>
                  <a:lnTo>
                    <a:pt x="510" y="9988"/>
                  </a:lnTo>
                  <a:lnTo>
                    <a:pt x="468" y="10065"/>
                  </a:lnTo>
                  <a:lnTo>
                    <a:pt x="436" y="10147"/>
                  </a:lnTo>
                  <a:lnTo>
                    <a:pt x="413" y="10231"/>
                  </a:lnTo>
                  <a:lnTo>
                    <a:pt x="396" y="10318"/>
                  </a:lnTo>
                  <a:lnTo>
                    <a:pt x="389" y="10408"/>
                  </a:lnTo>
                  <a:lnTo>
                    <a:pt x="389" y="10452"/>
                  </a:lnTo>
                  <a:lnTo>
                    <a:pt x="391" y="10497"/>
                  </a:lnTo>
                  <a:lnTo>
                    <a:pt x="401" y="10585"/>
                  </a:lnTo>
                  <a:lnTo>
                    <a:pt x="420" y="10671"/>
                  </a:lnTo>
                  <a:lnTo>
                    <a:pt x="448" y="10754"/>
                  </a:lnTo>
                  <a:lnTo>
                    <a:pt x="484" y="10833"/>
                  </a:lnTo>
                  <a:lnTo>
                    <a:pt x="527" y="10907"/>
                  </a:lnTo>
                  <a:lnTo>
                    <a:pt x="576" y="10977"/>
                  </a:lnTo>
                  <a:lnTo>
                    <a:pt x="632" y="11041"/>
                  </a:lnTo>
                  <a:lnTo>
                    <a:pt x="694" y="11101"/>
                  </a:lnTo>
                  <a:lnTo>
                    <a:pt x="760" y="11155"/>
                  </a:lnTo>
                  <a:lnTo>
                    <a:pt x="833" y="11202"/>
                  </a:lnTo>
                  <a:lnTo>
                    <a:pt x="910" y="11244"/>
                  </a:lnTo>
                  <a:lnTo>
                    <a:pt x="991" y="11276"/>
                  </a:lnTo>
                  <a:lnTo>
                    <a:pt x="1075" y="11302"/>
                  </a:lnTo>
                  <a:lnTo>
                    <a:pt x="1163" y="11320"/>
                  </a:lnTo>
                  <a:lnTo>
                    <a:pt x="1254" y="11329"/>
                  </a:lnTo>
                  <a:lnTo>
                    <a:pt x="1299" y="11329"/>
                  </a:lnTo>
                  <a:lnTo>
                    <a:pt x="2146" y="11329"/>
                  </a:lnTo>
                  <a:lnTo>
                    <a:pt x="2210" y="11330"/>
                  </a:lnTo>
                  <a:lnTo>
                    <a:pt x="2337" y="11343"/>
                  </a:lnTo>
                  <a:lnTo>
                    <a:pt x="2462" y="11368"/>
                  </a:lnTo>
                  <a:lnTo>
                    <a:pt x="2582" y="11406"/>
                  </a:lnTo>
                  <a:lnTo>
                    <a:pt x="2699" y="11454"/>
                  </a:lnTo>
                  <a:lnTo>
                    <a:pt x="2809" y="11513"/>
                  </a:lnTo>
                  <a:lnTo>
                    <a:pt x="2914" y="11584"/>
                  </a:lnTo>
                  <a:lnTo>
                    <a:pt x="3013" y="11667"/>
                  </a:lnTo>
                  <a:lnTo>
                    <a:pt x="3059" y="11713"/>
                  </a:lnTo>
                  <a:lnTo>
                    <a:pt x="3103" y="11759"/>
                  </a:lnTo>
                  <a:lnTo>
                    <a:pt x="3184" y="11859"/>
                  </a:lnTo>
                  <a:lnTo>
                    <a:pt x="3254" y="11966"/>
                  </a:lnTo>
                  <a:lnTo>
                    <a:pt x="3312" y="12077"/>
                  </a:lnTo>
                  <a:lnTo>
                    <a:pt x="3359" y="12194"/>
                  </a:lnTo>
                  <a:lnTo>
                    <a:pt x="3394" y="12315"/>
                  </a:lnTo>
                  <a:lnTo>
                    <a:pt x="3416" y="12440"/>
                  </a:lnTo>
                  <a:lnTo>
                    <a:pt x="3426" y="12568"/>
                  </a:lnTo>
                  <a:lnTo>
                    <a:pt x="3426" y="12633"/>
                  </a:lnTo>
                  <a:lnTo>
                    <a:pt x="3425" y="12698"/>
                  </a:lnTo>
                  <a:lnTo>
                    <a:pt x="3409" y="12825"/>
                  </a:lnTo>
                  <a:lnTo>
                    <a:pt x="3382" y="12948"/>
                  </a:lnTo>
                  <a:lnTo>
                    <a:pt x="3342" y="13066"/>
                  </a:lnTo>
                  <a:lnTo>
                    <a:pt x="3291" y="13179"/>
                  </a:lnTo>
                  <a:lnTo>
                    <a:pt x="3230" y="13286"/>
                  </a:lnTo>
                  <a:lnTo>
                    <a:pt x="3160" y="13386"/>
                  </a:lnTo>
                  <a:lnTo>
                    <a:pt x="3080" y="13479"/>
                  </a:lnTo>
                  <a:lnTo>
                    <a:pt x="2992" y="13565"/>
                  </a:lnTo>
                  <a:lnTo>
                    <a:pt x="2896" y="13643"/>
                  </a:lnTo>
                  <a:lnTo>
                    <a:pt x="2794" y="13710"/>
                  </a:lnTo>
                  <a:lnTo>
                    <a:pt x="2683" y="13768"/>
                  </a:lnTo>
                  <a:lnTo>
                    <a:pt x="2568" y="13816"/>
                  </a:lnTo>
                  <a:lnTo>
                    <a:pt x="2448" y="13854"/>
                  </a:lnTo>
                  <a:lnTo>
                    <a:pt x="2322" y="13879"/>
                  </a:lnTo>
                  <a:lnTo>
                    <a:pt x="2193" y="13892"/>
                  </a:lnTo>
                  <a:lnTo>
                    <a:pt x="2127" y="13893"/>
                  </a:lnTo>
                  <a:close/>
                </a:path>
              </a:pathLst>
            </a:custGeom>
            <a:solidFill>
              <a:srgbClr val="DED9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21" name="Freeform 7">
              <a:extLst>
                <a:ext uri="{FF2B5EF4-FFF2-40B4-BE49-F238E27FC236}">
                  <a16:creationId xmlns:a16="http://schemas.microsoft.com/office/drawing/2014/main" id="{8013751B-7A61-444E-04CE-2B2077435762}"/>
                </a:ext>
              </a:extLst>
            </p:cNvPr>
            <p:cNvSpPr>
              <a:spLocks/>
            </p:cNvSpPr>
            <p:nvPr/>
          </p:nvSpPr>
          <p:spPr bwMode="auto">
            <a:xfrm>
              <a:off x="6138863" y="2767013"/>
              <a:ext cx="1462088" cy="217488"/>
            </a:xfrm>
            <a:custGeom>
              <a:avLst/>
              <a:gdLst>
                <a:gd name="T0" fmla="*/ 0 w 3683"/>
                <a:gd name="T1" fmla="*/ 328 h 548"/>
                <a:gd name="T2" fmla="*/ 2997 w 3683"/>
                <a:gd name="T3" fmla="*/ 328 h 548"/>
                <a:gd name="T4" fmla="*/ 3024 w 3683"/>
                <a:gd name="T5" fmla="*/ 329 h 548"/>
                <a:gd name="T6" fmla="*/ 3077 w 3683"/>
                <a:gd name="T7" fmla="*/ 342 h 548"/>
                <a:gd name="T8" fmla="*/ 3126 w 3683"/>
                <a:gd name="T9" fmla="*/ 368 h 548"/>
                <a:gd name="T10" fmla="*/ 3166 w 3683"/>
                <a:gd name="T11" fmla="*/ 404 h 548"/>
                <a:gd name="T12" fmla="*/ 3183 w 3683"/>
                <a:gd name="T13" fmla="*/ 426 h 548"/>
                <a:gd name="T14" fmla="*/ 3203 w 3683"/>
                <a:gd name="T15" fmla="*/ 453 h 548"/>
                <a:gd name="T16" fmla="*/ 3253 w 3683"/>
                <a:gd name="T17" fmla="*/ 499 h 548"/>
                <a:gd name="T18" fmla="*/ 3314 w 3683"/>
                <a:gd name="T19" fmla="*/ 531 h 548"/>
                <a:gd name="T20" fmla="*/ 3381 w 3683"/>
                <a:gd name="T21" fmla="*/ 547 h 548"/>
                <a:gd name="T22" fmla="*/ 3418 w 3683"/>
                <a:gd name="T23" fmla="*/ 548 h 548"/>
                <a:gd name="T24" fmla="*/ 3444 w 3683"/>
                <a:gd name="T25" fmla="*/ 545 h 548"/>
                <a:gd name="T26" fmla="*/ 3494 w 3683"/>
                <a:gd name="T27" fmla="*/ 534 h 548"/>
                <a:gd name="T28" fmla="*/ 3541 w 3683"/>
                <a:gd name="T29" fmla="*/ 514 h 548"/>
                <a:gd name="T30" fmla="*/ 3584 w 3683"/>
                <a:gd name="T31" fmla="*/ 486 h 548"/>
                <a:gd name="T32" fmla="*/ 3619 w 3683"/>
                <a:gd name="T33" fmla="*/ 449 h 548"/>
                <a:gd name="T34" fmla="*/ 3648 w 3683"/>
                <a:gd name="T35" fmla="*/ 408 h 548"/>
                <a:gd name="T36" fmla="*/ 3669 w 3683"/>
                <a:gd name="T37" fmla="*/ 361 h 548"/>
                <a:gd name="T38" fmla="*/ 3682 w 3683"/>
                <a:gd name="T39" fmla="*/ 312 h 548"/>
                <a:gd name="T40" fmla="*/ 3683 w 3683"/>
                <a:gd name="T41" fmla="*/ 285 h 548"/>
                <a:gd name="T42" fmla="*/ 3683 w 3683"/>
                <a:gd name="T43" fmla="*/ 256 h 548"/>
                <a:gd name="T44" fmla="*/ 3674 w 3683"/>
                <a:gd name="T45" fmla="*/ 200 h 548"/>
                <a:gd name="T46" fmla="*/ 3655 w 3683"/>
                <a:gd name="T47" fmla="*/ 150 h 548"/>
                <a:gd name="T48" fmla="*/ 3625 w 3683"/>
                <a:gd name="T49" fmla="*/ 103 h 548"/>
                <a:gd name="T50" fmla="*/ 3588 w 3683"/>
                <a:gd name="T51" fmla="*/ 64 h 548"/>
                <a:gd name="T52" fmla="*/ 3543 w 3683"/>
                <a:gd name="T53" fmla="*/ 35 h 548"/>
                <a:gd name="T54" fmla="*/ 3494 w 3683"/>
                <a:gd name="T55" fmla="*/ 13 h 548"/>
                <a:gd name="T56" fmla="*/ 3439 w 3683"/>
                <a:gd name="T57" fmla="*/ 1 h 548"/>
                <a:gd name="T58" fmla="*/ 3410 w 3683"/>
                <a:gd name="T59" fmla="*/ 0 h 548"/>
                <a:gd name="T60" fmla="*/ 3375 w 3683"/>
                <a:gd name="T61" fmla="*/ 1 h 548"/>
                <a:gd name="T62" fmla="*/ 3311 w 3683"/>
                <a:gd name="T63" fmla="*/ 18 h 548"/>
                <a:gd name="T64" fmla="*/ 3253 w 3683"/>
                <a:gd name="T65" fmla="*/ 49 h 548"/>
                <a:gd name="T66" fmla="*/ 3205 w 3683"/>
                <a:gd name="T67" fmla="*/ 92 h 548"/>
                <a:gd name="T68" fmla="*/ 3186 w 3683"/>
                <a:gd name="T69" fmla="*/ 116 h 548"/>
                <a:gd name="T70" fmla="*/ 3169 w 3683"/>
                <a:gd name="T71" fmla="*/ 140 h 548"/>
                <a:gd name="T72" fmla="*/ 3127 w 3683"/>
                <a:gd name="T73" fmla="*/ 177 h 548"/>
                <a:gd name="T74" fmla="*/ 3078 w 3683"/>
                <a:gd name="T75" fmla="*/ 204 h 548"/>
                <a:gd name="T76" fmla="*/ 3025 w 3683"/>
                <a:gd name="T77" fmla="*/ 219 h 548"/>
                <a:gd name="T78" fmla="*/ 2997 w 3683"/>
                <a:gd name="T79" fmla="*/ 220 h 548"/>
                <a:gd name="T80" fmla="*/ 0 w 3683"/>
                <a:gd name="T81" fmla="*/ 220 h 548"/>
                <a:gd name="T82" fmla="*/ 0 w 3683"/>
                <a:gd name="T83" fmla="*/ 328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83" h="548">
                  <a:moveTo>
                    <a:pt x="0" y="328"/>
                  </a:moveTo>
                  <a:lnTo>
                    <a:pt x="2997" y="328"/>
                  </a:lnTo>
                  <a:lnTo>
                    <a:pt x="3024" y="329"/>
                  </a:lnTo>
                  <a:lnTo>
                    <a:pt x="3077" y="342"/>
                  </a:lnTo>
                  <a:lnTo>
                    <a:pt x="3126" y="368"/>
                  </a:lnTo>
                  <a:lnTo>
                    <a:pt x="3166" y="404"/>
                  </a:lnTo>
                  <a:lnTo>
                    <a:pt x="3183" y="426"/>
                  </a:lnTo>
                  <a:lnTo>
                    <a:pt x="3203" y="453"/>
                  </a:lnTo>
                  <a:lnTo>
                    <a:pt x="3253" y="499"/>
                  </a:lnTo>
                  <a:lnTo>
                    <a:pt x="3314" y="531"/>
                  </a:lnTo>
                  <a:lnTo>
                    <a:pt x="3381" y="547"/>
                  </a:lnTo>
                  <a:lnTo>
                    <a:pt x="3418" y="548"/>
                  </a:lnTo>
                  <a:lnTo>
                    <a:pt x="3444" y="545"/>
                  </a:lnTo>
                  <a:lnTo>
                    <a:pt x="3494" y="534"/>
                  </a:lnTo>
                  <a:lnTo>
                    <a:pt x="3541" y="514"/>
                  </a:lnTo>
                  <a:lnTo>
                    <a:pt x="3584" y="486"/>
                  </a:lnTo>
                  <a:lnTo>
                    <a:pt x="3619" y="449"/>
                  </a:lnTo>
                  <a:lnTo>
                    <a:pt x="3648" y="408"/>
                  </a:lnTo>
                  <a:lnTo>
                    <a:pt x="3669" y="361"/>
                  </a:lnTo>
                  <a:lnTo>
                    <a:pt x="3682" y="312"/>
                  </a:lnTo>
                  <a:lnTo>
                    <a:pt x="3683" y="285"/>
                  </a:lnTo>
                  <a:lnTo>
                    <a:pt x="3683" y="256"/>
                  </a:lnTo>
                  <a:lnTo>
                    <a:pt x="3674" y="200"/>
                  </a:lnTo>
                  <a:lnTo>
                    <a:pt x="3655" y="150"/>
                  </a:lnTo>
                  <a:lnTo>
                    <a:pt x="3625" y="103"/>
                  </a:lnTo>
                  <a:lnTo>
                    <a:pt x="3588" y="64"/>
                  </a:lnTo>
                  <a:lnTo>
                    <a:pt x="3543" y="35"/>
                  </a:lnTo>
                  <a:lnTo>
                    <a:pt x="3494" y="13"/>
                  </a:lnTo>
                  <a:lnTo>
                    <a:pt x="3439" y="1"/>
                  </a:lnTo>
                  <a:lnTo>
                    <a:pt x="3410" y="0"/>
                  </a:lnTo>
                  <a:lnTo>
                    <a:pt x="3375" y="1"/>
                  </a:lnTo>
                  <a:lnTo>
                    <a:pt x="3311" y="18"/>
                  </a:lnTo>
                  <a:lnTo>
                    <a:pt x="3253" y="49"/>
                  </a:lnTo>
                  <a:lnTo>
                    <a:pt x="3205" y="92"/>
                  </a:lnTo>
                  <a:lnTo>
                    <a:pt x="3186" y="116"/>
                  </a:lnTo>
                  <a:lnTo>
                    <a:pt x="3169" y="140"/>
                  </a:lnTo>
                  <a:lnTo>
                    <a:pt x="3127" y="177"/>
                  </a:lnTo>
                  <a:lnTo>
                    <a:pt x="3078" y="204"/>
                  </a:lnTo>
                  <a:lnTo>
                    <a:pt x="3025" y="219"/>
                  </a:lnTo>
                  <a:lnTo>
                    <a:pt x="2997" y="220"/>
                  </a:lnTo>
                  <a:lnTo>
                    <a:pt x="0" y="220"/>
                  </a:lnTo>
                  <a:lnTo>
                    <a:pt x="0" y="328"/>
                  </a:lnTo>
                  <a:close/>
                </a:path>
              </a:pathLst>
            </a:custGeom>
            <a:solidFill>
              <a:srgbClr val="F36F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22" name="Freeform 8">
              <a:extLst>
                <a:ext uri="{FF2B5EF4-FFF2-40B4-BE49-F238E27FC236}">
                  <a16:creationId xmlns:a16="http://schemas.microsoft.com/office/drawing/2014/main" id="{6AA39203-20D9-4911-8A61-31E2D7704327}"/>
                </a:ext>
              </a:extLst>
            </p:cNvPr>
            <p:cNvSpPr>
              <a:spLocks/>
            </p:cNvSpPr>
            <p:nvPr/>
          </p:nvSpPr>
          <p:spPr bwMode="auto">
            <a:xfrm>
              <a:off x="7454900" y="2835275"/>
              <a:ext cx="79375" cy="79375"/>
            </a:xfrm>
            <a:custGeom>
              <a:avLst/>
              <a:gdLst>
                <a:gd name="T0" fmla="*/ 200 w 200"/>
                <a:gd name="T1" fmla="*/ 68 h 201"/>
                <a:gd name="T2" fmla="*/ 132 w 200"/>
                <a:gd name="T3" fmla="*/ 68 h 201"/>
                <a:gd name="T4" fmla="*/ 132 w 200"/>
                <a:gd name="T5" fmla="*/ 0 h 201"/>
                <a:gd name="T6" fmla="*/ 67 w 200"/>
                <a:gd name="T7" fmla="*/ 0 h 201"/>
                <a:gd name="T8" fmla="*/ 67 w 200"/>
                <a:gd name="T9" fmla="*/ 68 h 201"/>
                <a:gd name="T10" fmla="*/ 0 w 200"/>
                <a:gd name="T11" fmla="*/ 68 h 201"/>
                <a:gd name="T12" fmla="*/ 0 w 200"/>
                <a:gd name="T13" fmla="*/ 132 h 201"/>
                <a:gd name="T14" fmla="*/ 67 w 200"/>
                <a:gd name="T15" fmla="*/ 132 h 201"/>
                <a:gd name="T16" fmla="*/ 67 w 200"/>
                <a:gd name="T17" fmla="*/ 201 h 201"/>
                <a:gd name="T18" fmla="*/ 132 w 200"/>
                <a:gd name="T19" fmla="*/ 201 h 201"/>
                <a:gd name="T20" fmla="*/ 132 w 200"/>
                <a:gd name="T21" fmla="*/ 132 h 201"/>
                <a:gd name="T22" fmla="*/ 200 w 200"/>
                <a:gd name="T23" fmla="*/ 132 h 201"/>
                <a:gd name="T24" fmla="*/ 200 w 200"/>
                <a:gd name="T25" fmla="*/ 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200" y="68"/>
                  </a:moveTo>
                  <a:lnTo>
                    <a:pt x="132" y="68"/>
                  </a:lnTo>
                  <a:lnTo>
                    <a:pt x="132" y="0"/>
                  </a:lnTo>
                  <a:lnTo>
                    <a:pt x="67" y="0"/>
                  </a:lnTo>
                  <a:lnTo>
                    <a:pt x="67" y="68"/>
                  </a:lnTo>
                  <a:lnTo>
                    <a:pt x="0" y="68"/>
                  </a:lnTo>
                  <a:lnTo>
                    <a:pt x="0" y="132"/>
                  </a:lnTo>
                  <a:lnTo>
                    <a:pt x="67" y="132"/>
                  </a:lnTo>
                  <a:lnTo>
                    <a:pt x="67" y="201"/>
                  </a:lnTo>
                  <a:lnTo>
                    <a:pt x="132" y="201"/>
                  </a:lnTo>
                  <a:lnTo>
                    <a:pt x="132" y="132"/>
                  </a:lnTo>
                  <a:lnTo>
                    <a:pt x="200" y="132"/>
                  </a:lnTo>
                  <a:lnTo>
                    <a:pt x="200"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23" name="Freeform 9">
              <a:extLst>
                <a:ext uri="{FF2B5EF4-FFF2-40B4-BE49-F238E27FC236}">
                  <a16:creationId xmlns:a16="http://schemas.microsoft.com/office/drawing/2014/main" id="{A4E9C7CA-D2BA-A46D-E5A2-115C2F4ACB08}"/>
                </a:ext>
              </a:extLst>
            </p:cNvPr>
            <p:cNvSpPr>
              <a:spLocks/>
            </p:cNvSpPr>
            <p:nvPr/>
          </p:nvSpPr>
          <p:spPr bwMode="auto">
            <a:xfrm>
              <a:off x="5622925" y="2565400"/>
              <a:ext cx="620713" cy="619125"/>
            </a:xfrm>
            <a:custGeom>
              <a:avLst/>
              <a:gdLst>
                <a:gd name="T0" fmla="*/ 1362 w 1562"/>
                <a:gd name="T1" fmla="*/ 259 h 1562"/>
                <a:gd name="T2" fmla="*/ 1461 w 1562"/>
                <a:gd name="T3" fmla="*/ 396 h 1562"/>
                <a:gd name="T4" fmla="*/ 1525 w 1562"/>
                <a:gd name="T5" fmla="*/ 545 h 1562"/>
                <a:gd name="T6" fmla="*/ 1558 w 1562"/>
                <a:gd name="T7" fmla="*/ 704 h 1562"/>
                <a:gd name="T8" fmla="*/ 1560 w 1562"/>
                <a:gd name="T9" fmla="*/ 825 h 1562"/>
                <a:gd name="T10" fmla="*/ 1547 w 1562"/>
                <a:gd name="T11" fmla="*/ 928 h 1562"/>
                <a:gd name="T12" fmla="*/ 1509 w 1562"/>
                <a:gd name="T13" fmla="*/ 1063 h 1562"/>
                <a:gd name="T14" fmla="*/ 1446 w 1562"/>
                <a:gd name="T15" fmla="*/ 1190 h 1562"/>
                <a:gd name="T16" fmla="*/ 1358 w 1562"/>
                <a:gd name="T17" fmla="*/ 1306 h 1562"/>
                <a:gd name="T18" fmla="*/ 1306 w 1562"/>
                <a:gd name="T19" fmla="*/ 1359 h 1562"/>
                <a:gd name="T20" fmla="*/ 1190 w 1562"/>
                <a:gd name="T21" fmla="*/ 1446 h 1562"/>
                <a:gd name="T22" fmla="*/ 1063 w 1562"/>
                <a:gd name="T23" fmla="*/ 1510 h 1562"/>
                <a:gd name="T24" fmla="*/ 928 w 1562"/>
                <a:gd name="T25" fmla="*/ 1547 h 1562"/>
                <a:gd name="T26" fmla="*/ 825 w 1562"/>
                <a:gd name="T27" fmla="*/ 1560 h 1562"/>
                <a:gd name="T28" fmla="*/ 704 w 1562"/>
                <a:gd name="T29" fmla="*/ 1558 h 1562"/>
                <a:gd name="T30" fmla="*/ 546 w 1562"/>
                <a:gd name="T31" fmla="*/ 1527 h 1562"/>
                <a:gd name="T32" fmla="*/ 396 w 1562"/>
                <a:gd name="T33" fmla="*/ 1461 h 1562"/>
                <a:gd name="T34" fmla="*/ 259 w 1562"/>
                <a:gd name="T35" fmla="*/ 1363 h 1562"/>
                <a:gd name="T36" fmla="*/ 201 w 1562"/>
                <a:gd name="T37" fmla="*/ 1304 h 1562"/>
                <a:gd name="T38" fmla="*/ 107 w 1562"/>
                <a:gd name="T39" fmla="*/ 1178 h 1562"/>
                <a:gd name="T40" fmla="*/ 43 w 1562"/>
                <a:gd name="T41" fmla="*/ 1039 h 1562"/>
                <a:gd name="T42" fmla="*/ 8 w 1562"/>
                <a:gd name="T43" fmla="*/ 893 h 1562"/>
                <a:gd name="T44" fmla="*/ 0 w 1562"/>
                <a:gd name="T45" fmla="*/ 744 h 1562"/>
                <a:gd name="T46" fmla="*/ 22 w 1562"/>
                <a:gd name="T47" fmla="*/ 595 h 1562"/>
                <a:gd name="T48" fmla="*/ 71 w 1562"/>
                <a:gd name="T49" fmla="*/ 452 h 1562"/>
                <a:gd name="T50" fmla="*/ 150 w 1562"/>
                <a:gd name="T51" fmla="*/ 319 h 1562"/>
                <a:gd name="T52" fmla="*/ 228 w 1562"/>
                <a:gd name="T53" fmla="*/ 228 h 1562"/>
                <a:gd name="T54" fmla="*/ 319 w 1562"/>
                <a:gd name="T55" fmla="*/ 150 h 1562"/>
                <a:gd name="T56" fmla="*/ 451 w 1562"/>
                <a:gd name="T57" fmla="*/ 72 h 1562"/>
                <a:gd name="T58" fmla="*/ 595 w 1562"/>
                <a:gd name="T59" fmla="*/ 22 h 1562"/>
                <a:gd name="T60" fmla="*/ 743 w 1562"/>
                <a:gd name="T61" fmla="*/ 0 h 1562"/>
                <a:gd name="T62" fmla="*/ 893 w 1562"/>
                <a:gd name="T63" fmla="*/ 8 h 1562"/>
                <a:gd name="T64" fmla="*/ 1039 w 1562"/>
                <a:gd name="T65" fmla="*/ 44 h 1562"/>
                <a:gd name="T66" fmla="*/ 1177 w 1562"/>
                <a:gd name="T67" fmla="*/ 107 h 1562"/>
                <a:gd name="T68" fmla="*/ 1304 w 1562"/>
                <a:gd name="T69" fmla="*/ 201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2" h="1562">
                  <a:moveTo>
                    <a:pt x="1332" y="228"/>
                  </a:moveTo>
                  <a:lnTo>
                    <a:pt x="1362" y="259"/>
                  </a:lnTo>
                  <a:lnTo>
                    <a:pt x="1415" y="326"/>
                  </a:lnTo>
                  <a:lnTo>
                    <a:pt x="1461" y="396"/>
                  </a:lnTo>
                  <a:lnTo>
                    <a:pt x="1497" y="470"/>
                  </a:lnTo>
                  <a:lnTo>
                    <a:pt x="1525" y="545"/>
                  </a:lnTo>
                  <a:lnTo>
                    <a:pt x="1546" y="625"/>
                  </a:lnTo>
                  <a:lnTo>
                    <a:pt x="1558" y="704"/>
                  </a:lnTo>
                  <a:lnTo>
                    <a:pt x="1562" y="785"/>
                  </a:lnTo>
                  <a:lnTo>
                    <a:pt x="1560" y="825"/>
                  </a:lnTo>
                  <a:lnTo>
                    <a:pt x="1558" y="859"/>
                  </a:lnTo>
                  <a:lnTo>
                    <a:pt x="1547" y="928"/>
                  </a:lnTo>
                  <a:lnTo>
                    <a:pt x="1532" y="997"/>
                  </a:lnTo>
                  <a:lnTo>
                    <a:pt x="1509" y="1063"/>
                  </a:lnTo>
                  <a:lnTo>
                    <a:pt x="1480" y="1127"/>
                  </a:lnTo>
                  <a:lnTo>
                    <a:pt x="1446" y="1190"/>
                  </a:lnTo>
                  <a:lnTo>
                    <a:pt x="1405" y="1249"/>
                  </a:lnTo>
                  <a:lnTo>
                    <a:pt x="1358" y="1306"/>
                  </a:lnTo>
                  <a:lnTo>
                    <a:pt x="1332" y="1334"/>
                  </a:lnTo>
                  <a:lnTo>
                    <a:pt x="1306" y="1359"/>
                  </a:lnTo>
                  <a:lnTo>
                    <a:pt x="1249" y="1406"/>
                  </a:lnTo>
                  <a:lnTo>
                    <a:pt x="1190" y="1446"/>
                  </a:lnTo>
                  <a:lnTo>
                    <a:pt x="1127" y="1481"/>
                  </a:lnTo>
                  <a:lnTo>
                    <a:pt x="1063" y="1510"/>
                  </a:lnTo>
                  <a:lnTo>
                    <a:pt x="997" y="1532"/>
                  </a:lnTo>
                  <a:lnTo>
                    <a:pt x="928" y="1547"/>
                  </a:lnTo>
                  <a:lnTo>
                    <a:pt x="859" y="1558"/>
                  </a:lnTo>
                  <a:lnTo>
                    <a:pt x="825" y="1560"/>
                  </a:lnTo>
                  <a:lnTo>
                    <a:pt x="784" y="1562"/>
                  </a:lnTo>
                  <a:lnTo>
                    <a:pt x="704" y="1558"/>
                  </a:lnTo>
                  <a:lnTo>
                    <a:pt x="625" y="1546"/>
                  </a:lnTo>
                  <a:lnTo>
                    <a:pt x="546" y="1527"/>
                  </a:lnTo>
                  <a:lnTo>
                    <a:pt x="469" y="1498"/>
                  </a:lnTo>
                  <a:lnTo>
                    <a:pt x="396" y="1461"/>
                  </a:lnTo>
                  <a:lnTo>
                    <a:pt x="325" y="1416"/>
                  </a:lnTo>
                  <a:lnTo>
                    <a:pt x="259" y="1363"/>
                  </a:lnTo>
                  <a:lnTo>
                    <a:pt x="228" y="1334"/>
                  </a:lnTo>
                  <a:lnTo>
                    <a:pt x="201" y="1304"/>
                  </a:lnTo>
                  <a:lnTo>
                    <a:pt x="150" y="1243"/>
                  </a:lnTo>
                  <a:lnTo>
                    <a:pt x="107" y="1178"/>
                  </a:lnTo>
                  <a:lnTo>
                    <a:pt x="71" y="1109"/>
                  </a:lnTo>
                  <a:lnTo>
                    <a:pt x="43" y="1039"/>
                  </a:lnTo>
                  <a:lnTo>
                    <a:pt x="22" y="967"/>
                  </a:lnTo>
                  <a:lnTo>
                    <a:pt x="8" y="893"/>
                  </a:lnTo>
                  <a:lnTo>
                    <a:pt x="0" y="818"/>
                  </a:lnTo>
                  <a:lnTo>
                    <a:pt x="0" y="744"/>
                  </a:lnTo>
                  <a:lnTo>
                    <a:pt x="8" y="669"/>
                  </a:lnTo>
                  <a:lnTo>
                    <a:pt x="22" y="595"/>
                  </a:lnTo>
                  <a:lnTo>
                    <a:pt x="43" y="522"/>
                  </a:lnTo>
                  <a:lnTo>
                    <a:pt x="71" y="452"/>
                  </a:lnTo>
                  <a:lnTo>
                    <a:pt x="107" y="383"/>
                  </a:lnTo>
                  <a:lnTo>
                    <a:pt x="150" y="319"/>
                  </a:lnTo>
                  <a:lnTo>
                    <a:pt x="201" y="258"/>
                  </a:lnTo>
                  <a:lnTo>
                    <a:pt x="228" y="228"/>
                  </a:lnTo>
                  <a:lnTo>
                    <a:pt x="258" y="201"/>
                  </a:lnTo>
                  <a:lnTo>
                    <a:pt x="319" y="150"/>
                  </a:lnTo>
                  <a:lnTo>
                    <a:pt x="384" y="107"/>
                  </a:lnTo>
                  <a:lnTo>
                    <a:pt x="451" y="72"/>
                  </a:lnTo>
                  <a:lnTo>
                    <a:pt x="522" y="44"/>
                  </a:lnTo>
                  <a:lnTo>
                    <a:pt x="595" y="22"/>
                  </a:lnTo>
                  <a:lnTo>
                    <a:pt x="669" y="8"/>
                  </a:lnTo>
                  <a:lnTo>
                    <a:pt x="743" y="0"/>
                  </a:lnTo>
                  <a:lnTo>
                    <a:pt x="818" y="0"/>
                  </a:lnTo>
                  <a:lnTo>
                    <a:pt x="893" y="8"/>
                  </a:lnTo>
                  <a:lnTo>
                    <a:pt x="967" y="22"/>
                  </a:lnTo>
                  <a:lnTo>
                    <a:pt x="1039" y="44"/>
                  </a:lnTo>
                  <a:lnTo>
                    <a:pt x="1109" y="72"/>
                  </a:lnTo>
                  <a:lnTo>
                    <a:pt x="1177" y="107"/>
                  </a:lnTo>
                  <a:lnTo>
                    <a:pt x="1243" y="150"/>
                  </a:lnTo>
                  <a:lnTo>
                    <a:pt x="1304" y="201"/>
                  </a:lnTo>
                  <a:lnTo>
                    <a:pt x="1332" y="228"/>
                  </a:lnTo>
                  <a:close/>
                </a:path>
              </a:pathLst>
            </a:custGeom>
            <a:solidFill>
              <a:srgbClr val="F36F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24" name="Freeform 10">
              <a:extLst>
                <a:ext uri="{FF2B5EF4-FFF2-40B4-BE49-F238E27FC236}">
                  <a16:creationId xmlns:a16="http://schemas.microsoft.com/office/drawing/2014/main" id="{61CE60C7-2763-0D97-F715-88FBD5E64E38}"/>
                </a:ext>
              </a:extLst>
            </p:cNvPr>
            <p:cNvSpPr>
              <a:spLocks/>
            </p:cNvSpPr>
            <p:nvPr/>
          </p:nvSpPr>
          <p:spPr bwMode="auto">
            <a:xfrm>
              <a:off x="5797550" y="2728913"/>
              <a:ext cx="454025" cy="455613"/>
            </a:xfrm>
            <a:custGeom>
              <a:avLst/>
              <a:gdLst>
                <a:gd name="T0" fmla="*/ 735 w 1147"/>
                <a:gd name="T1" fmla="*/ 0 h 1147"/>
                <a:gd name="T2" fmla="*/ 1147 w 1147"/>
                <a:gd name="T3" fmla="*/ 412 h 1147"/>
                <a:gd name="T4" fmla="*/ 1145 w 1147"/>
                <a:gd name="T5" fmla="*/ 446 h 1147"/>
                <a:gd name="T6" fmla="*/ 1134 w 1147"/>
                <a:gd name="T7" fmla="*/ 515 h 1147"/>
                <a:gd name="T8" fmla="*/ 1119 w 1147"/>
                <a:gd name="T9" fmla="*/ 584 h 1147"/>
                <a:gd name="T10" fmla="*/ 1096 w 1147"/>
                <a:gd name="T11" fmla="*/ 650 h 1147"/>
                <a:gd name="T12" fmla="*/ 1067 w 1147"/>
                <a:gd name="T13" fmla="*/ 714 h 1147"/>
                <a:gd name="T14" fmla="*/ 1033 w 1147"/>
                <a:gd name="T15" fmla="*/ 777 h 1147"/>
                <a:gd name="T16" fmla="*/ 992 w 1147"/>
                <a:gd name="T17" fmla="*/ 836 h 1147"/>
                <a:gd name="T18" fmla="*/ 945 w 1147"/>
                <a:gd name="T19" fmla="*/ 893 h 1147"/>
                <a:gd name="T20" fmla="*/ 919 w 1147"/>
                <a:gd name="T21" fmla="*/ 921 h 1147"/>
                <a:gd name="T22" fmla="*/ 893 w 1147"/>
                <a:gd name="T23" fmla="*/ 946 h 1147"/>
                <a:gd name="T24" fmla="*/ 836 w 1147"/>
                <a:gd name="T25" fmla="*/ 993 h 1147"/>
                <a:gd name="T26" fmla="*/ 777 w 1147"/>
                <a:gd name="T27" fmla="*/ 1033 h 1147"/>
                <a:gd name="T28" fmla="*/ 714 w 1147"/>
                <a:gd name="T29" fmla="*/ 1068 h 1147"/>
                <a:gd name="T30" fmla="*/ 650 w 1147"/>
                <a:gd name="T31" fmla="*/ 1097 h 1147"/>
                <a:gd name="T32" fmla="*/ 584 w 1147"/>
                <a:gd name="T33" fmla="*/ 1119 h 1147"/>
                <a:gd name="T34" fmla="*/ 515 w 1147"/>
                <a:gd name="T35" fmla="*/ 1134 h 1147"/>
                <a:gd name="T36" fmla="*/ 446 w 1147"/>
                <a:gd name="T37" fmla="*/ 1145 h 1147"/>
                <a:gd name="T38" fmla="*/ 412 w 1147"/>
                <a:gd name="T39" fmla="*/ 1147 h 1147"/>
                <a:gd name="T40" fmla="*/ 0 w 1147"/>
                <a:gd name="T41" fmla="*/ 735 h 1147"/>
                <a:gd name="T42" fmla="*/ 735 w 1147"/>
                <a:gd name="T43" fmla="*/ 0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7" h="1147">
                  <a:moveTo>
                    <a:pt x="735" y="0"/>
                  </a:moveTo>
                  <a:lnTo>
                    <a:pt x="1147" y="412"/>
                  </a:lnTo>
                  <a:lnTo>
                    <a:pt x="1145" y="446"/>
                  </a:lnTo>
                  <a:lnTo>
                    <a:pt x="1134" y="515"/>
                  </a:lnTo>
                  <a:lnTo>
                    <a:pt x="1119" y="584"/>
                  </a:lnTo>
                  <a:lnTo>
                    <a:pt x="1096" y="650"/>
                  </a:lnTo>
                  <a:lnTo>
                    <a:pt x="1067" y="714"/>
                  </a:lnTo>
                  <a:lnTo>
                    <a:pt x="1033" y="777"/>
                  </a:lnTo>
                  <a:lnTo>
                    <a:pt x="992" y="836"/>
                  </a:lnTo>
                  <a:lnTo>
                    <a:pt x="945" y="893"/>
                  </a:lnTo>
                  <a:lnTo>
                    <a:pt x="919" y="921"/>
                  </a:lnTo>
                  <a:lnTo>
                    <a:pt x="893" y="946"/>
                  </a:lnTo>
                  <a:lnTo>
                    <a:pt x="836" y="993"/>
                  </a:lnTo>
                  <a:lnTo>
                    <a:pt x="777" y="1033"/>
                  </a:lnTo>
                  <a:lnTo>
                    <a:pt x="714" y="1068"/>
                  </a:lnTo>
                  <a:lnTo>
                    <a:pt x="650" y="1097"/>
                  </a:lnTo>
                  <a:lnTo>
                    <a:pt x="584" y="1119"/>
                  </a:lnTo>
                  <a:lnTo>
                    <a:pt x="515" y="1134"/>
                  </a:lnTo>
                  <a:lnTo>
                    <a:pt x="446" y="1145"/>
                  </a:lnTo>
                  <a:lnTo>
                    <a:pt x="412" y="1147"/>
                  </a:lnTo>
                  <a:lnTo>
                    <a:pt x="0" y="735"/>
                  </a:lnTo>
                  <a:lnTo>
                    <a:pt x="735" y="0"/>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25" name="Freeform 11">
              <a:extLst>
                <a:ext uri="{FF2B5EF4-FFF2-40B4-BE49-F238E27FC236}">
                  <a16:creationId xmlns:a16="http://schemas.microsoft.com/office/drawing/2014/main" id="{6F6596B9-8883-27B8-9134-392F81B5843A}"/>
                </a:ext>
              </a:extLst>
            </p:cNvPr>
            <p:cNvSpPr>
              <a:spLocks/>
            </p:cNvSpPr>
            <p:nvPr/>
          </p:nvSpPr>
          <p:spPr bwMode="auto">
            <a:xfrm>
              <a:off x="5727700" y="2668588"/>
              <a:ext cx="411163" cy="412750"/>
            </a:xfrm>
            <a:custGeom>
              <a:avLst/>
              <a:gdLst>
                <a:gd name="T0" fmla="*/ 151 w 1037"/>
                <a:gd name="T1" fmla="*/ 153 h 1039"/>
                <a:gd name="T2" fmla="*/ 115 w 1037"/>
                <a:gd name="T3" fmla="*/ 192 h 1039"/>
                <a:gd name="T4" fmla="*/ 57 w 1037"/>
                <a:gd name="T5" fmla="*/ 279 h 1039"/>
                <a:gd name="T6" fmla="*/ 19 w 1037"/>
                <a:gd name="T7" fmla="*/ 372 h 1039"/>
                <a:gd name="T8" fmla="*/ 0 w 1037"/>
                <a:gd name="T9" fmla="*/ 471 h 1039"/>
                <a:gd name="T10" fmla="*/ 0 w 1037"/>
                <a:gd name="T11" fmla="*/ 571 h 1039"/>
                <a:gd name="T12" fmla="*/ 19 w 1037"/>
                <a:gd name="T13" fmla="*/ 669 h 1039"/>
                <a:gd name="T14" fmla="*/ 57 w 1037"/>
                <a:gd name="T15" fmla="*/ 762 h 1039"/>
                <a:gd name="T16" fmla="*/ 115 w 1037"/>
                <a:gd name="T17" fmla="*/ 849 h 1039"/>
                <a:gd name="T18" fmla="*/ 151 w 1037"/>
                <a:gd name="T19" fmla="*/ 888 h 1039"/>
                <a:gd name="T20" fmla="*/ 151 w 1037"/>
                <a:gd name="T21" fmla="*/ 888 h 1039"/>
                <a:gd name="T22" fmla="*/ 190 w 1037"/>
                <a:gd name="T23" fmla="*/ 924 h 1039"/>
                <a:gd name="T24" fmla="*/ 277 w 1037"/>
                <a:gd name="T25" fmla="*/ 981 h 1039"/>
                <a:gd name="T26" fmla="*/ 370 w 1037"/>
                <a:gd name="T27" fmla="*/ 1020 h 1039"/>
                <a:gd name="T28" fmla="*/ 469 w 1037"/>
                <a:gd name="T29" fmla="*/ 1039 h 1039"/>
                <a:gd name="T30" fmla="*/ 569 w 1037"/>
                <a:gd name="T31" fmla="*/ 1039 h 1039"/>
                <a:gd name="T32" fmla="*/ 667 w 1037"/>
                <a:gd name="T33" fmla="*/ 1020 h 1039"/>
                <a:gd name="T34" fmla="*/ 761 w 1037"/>
                <a:gd name="T35" fmla="*/ 981 h 1039"/>
                <a:gd name="T36" fmla="*/ 847 w 1037"/>
                <a:gd name="T37" fmla="*/ 924 h 1039"/>
                <a:gd name="T38" fmla="*/ 886 w 1037"/>
                <a:gd name="T39" fmla="*/ 888 h 1039"/>
                <a:gd name="T40" fmla="*/ 886 w 1037"/>
                <a:gd name="T41" fmla="*/ 888 h 1039"/>
                <a:gd name="T42" fmla="*/ 923 w 1037"/>
                <a:gd name="T43" fmla="*/ 849 h 1039"/>
                <a:gd name="T44" fmla="*/ 980 w 1037"/>
                <a:gd name="T45" fmla="*/ 762 h 1039"/>
                <a:gd name="T46" fmla="*/ 1017 w 1037"/>
                <a:gd name="T47" fmla="*/ 669 h 1039"/>
                <a:gd name="T48" fmla="*/ 1037 w 1037"/>
                <a:gd name="T49" fmla="*/ 571 h 1039"/>
                <a:gd name="T50" fmla="*/ 1037 w 1037"/>
                <a:gd name="T51" fmla="*/ 471 h 1039"/>
                <a:gd name="T52" fmla="*/ 1017 w 1037"/>
                <a:gd name="T53" fmla="*/ 372 h 1039"/>
                <a:gd name="T54" fmla="*/ 980 w 1037"/>
                <a:gd name="T55" fmla="*/ 279 h 1039"/>
                <a:gd name="T56" fmla="*/ 923 w 1037"/>
                <a:gd name="T57" fmla="*/ 192 h 1039"/>
                <a:gd name="T58" fmla="*/ 886 w 1037"/>
                <a:gd name="T59" fmla="*/ 153 h 1039"/>
                <a:gd name="T60" fmla="*/ 886 w 1037"/>
                <a:gd name="T61" fmla="*/ 153 h 1039"/>
                <a:gd name="T62" fmla="*/ 847 w 1037"/>
                <a:gd name="T63" fmla="*/ 117 h 1039"/>
                <a:gd name="T64" fmla="*/ 761 w 1037"/>
                <a:gd name="T65" fmla="*/ 60 h 1039"/>
                <a:gd name="T66" fmla="*/ 667 w 1037"/>
                <a:gd name="T67" fmla="*/ 21 h 1039"/>
                <a:gd name="T68" fmla="*/ 569 w 1037"/>
                <a:gd name="T69" fmla="*/ 3 h 1039"/>
                <a:gd name="T70" fmla="*/ 518 w 1037"/>
                <a:gd name="T71" fmla="*/ 0 h 1039"/>
                <a:gd name="T72" fmla="*/ 518 w 1037"/>
                <a:gd name="T73" fmla="*/ 0 h 1039"/>
                <a:gd name="T74" fmla="*/ 469 w 1037"/>
                <a:gd name="T75" fmla="*/ 3 h 1039"/>
                <a:gd name="T76" fmla="*/ 370 w 1037"/>
                <a:gd name="T77" fmla="*/ 21 h 1039"/>
                <a:gd name="T78" fmla="*/ 277 w 1037"/>
                <a:gd name="T79" fmla="*/ 60 h 1039"/>
                <a:gd name="T80" fmla="*/ 190 w 1037"/>
                <a:gd name="T81" fmla="*/ 117 h 1039"/>
                <a:gd name="T82" fmla="*/ 151 w 1037"/>
                <a:gd name="T83" fmla="*/ 153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7" h="1039">
                  <a:moveTo>
                    <a:pt x="151" y="153"/>
                  </a:moveTo>
                  <a:lnTo>
                    <a:pt x="115" y="192"/>
                  </a:lnTo>
                  <a:lnTo>
                    <a:pt x="57" y="279"/>
                  </a:lnTo>
                  <a:lnTo>
                    <a:pt x="19" y="372"/>
                  </a:lnTo>
                  <a:lnTo>
                    <a:pt x="0" y="471"/>
                  </a:lnTo>
                  <a:lnTo>
                    <a:pt x="0" y="571"/>
                  </a:lnTo>
                  <a:lnTo>
                    <a:pt x="19" y="669"/>
                  </a:lnTo>
                  <a:lnTo>
                    <a:pt x="57" y="762"/>
                  </a:lnTo>
                  <a:lnTo>
                    <a:pt x="115" y="849"/>
                  </a:lnTo>
                  <a:lnTo>
                    <a:pt x="151" y="888"/>
                  </a:lnTo>
                  <a:lnTo>
                    <a:pt x="151" y="888"/>
                  </a:lnTo>
                  <a:lnTo>
                    <a:pt x="190" y="924"/>
                  </a:lnTo>
                  <a:lnTo>
                    <a:pt x="277" y="981"/>
                  </a:lnTo>
                  <a:lnTo>
                    <a:pt x="370" y="1020"/>
                  </a:lnTo>
                  <a:lnTo>
                    <a:pt x="469" y="1039"/>
                  </a:lnTo>
                  <a:lnTo>
                    <a:pt x="569" y="1039"/>
                  </a:lnTo>
                  <a:lnTo>
                    <a:pt x="667" y="1020"/>
                  </a:lnTo>
                  <a:lnTo>
                    <a:pt x="761" y="981"/>
                  </a:lnTo>
                  <a:lnTo>
                    <a:pt x="847" y="924"/>
                  </a:lnTo>
                  <a:lnTo>
                    <a:pt x="886" y="888"/>
                  </a:lnTo>
                  <a:lnTo>
                    <a:pt x="886" y="888"/>
                  </a:lnTo>
                  <a:lnTo>
                    <a:pt x="923" y="849"/>
                  </a:lnTo>
                  <a:lnTo>
                    <a:pt x="980" y="762"/>
                  </a:lnTo>
                  <a:lnTo>
                    <a:pt x="1017" y="669"/>
                  </a:lnTo>
                  <a:lnTo>
                    <a:pt x="1037" y="571"/>
                  </a:lnTo>
                  <a:lnTo>
                    <a:pt x="1037" y="471"/>
                  </a:lnTo>
                  <a:lnTo>
                    <a:pt x="1017" y="372"/>
                  </a:lnTo>
                  <a:lnTo>
                    <a:pt x="980" y="279"/>
                  </a:lnTo>
                  <a:lnTo>
                    <a:pt x="923" y="192"/>
                  </a:lnTo>
                  <a:lnTo>
                    <a:pt x="886" y="153"/>
                  </a:lnTo>
                  <a:lnTo>
                    <a:pt x="886" y="153"/>
                  </a:lnTo>
                  <a:lnTo>
                    <a:pt x="847" y="117"/>
                  </a:lnTo>
                  <a:lnTo>
                    <a:pt x="761" y="60"/>
                  </a:lnTo>
                  <a:lnTo>
                    <a:pt x="667" y="21"/>
                  </a:lnTo>
                  <a:lnTo>
                    <a:pt x="569" y="3"/>
                  </a:lnTo>
                  <a:lnTo>
                    <a:pt x="518" y="0"/>
                  </a:lnTo>
                  <a:lnTo>
                    <a:pt x="518" y="0"/>
                  </a:lnTo>
                  <a:lnTo>
                    <a:pt x="469" y="3"/>
                  </a:lnTo>
                  <a:lnTo>
                    <a:pt x="370" y="21"/>
                  </a:lnTo>
                  <a:lnTo>
                    <a:pt x="277" y="60"/>
                  </a:lnTo>
                  <a:lnTo>
                    <a:pt x="190" y="117"/>
                  </a:lnTo>
                  <a:lnTo>
                    <a:pt x="151" y="153"/>
                  </a:lnTo>
                  <a:close/>
                </a:path>
              </a:pathLst>
            </a:custGeom>
            <a:solidFill>
              <a:srgbClr val="E8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26" name="Freeform 580">
              <a:extLst>
                <a:ext uri="{FF2B5EF4-FFF2-40B4-BE49-F238E27FC236}">
                  <a16:creationId xmlns:a16="http://schemas.microsoft.com/office/drawing/2014/main" id="{3EFA298B-1DFD-572C-C383-076A9DA5292D}"/>
                </a:ext>
              </a:extLst>
            </p:cNvPr>
            <p:cNvSpPr>
              <a:spLocks/>
            </p:cNvSpPr>
            <p:nvPr/>
          </p:nvSpPr>
          <p:spPr bwMode="auto">
            <a:xfrm>
              <a:off x="6138863" y="1033463"/>
              <a:ext cx="1462088" cy="217488"/>
            </a:xfrm>
            <a:custGeom>
              <a:avLst/>
              <a:gdLst>
                <a:gd name="T0" fmla="*/ 0 w 3683"/>
                <a:gd name="T1" fmla="*/ 328 h 547"/>
                <a:gd name="T2" fmla="*/ 2997 w 3683"/>
                <a:gd name="T3" fmla="*/ 328 h 547"/>
                <a:gd name="T4" fmla="*/ 3024 w 3683"/>
                <a:gd name="T5" fmla="*/ 329 h 547"/>
                <a:gd name="T6" fmla="*/ 3077 w 3683"/>
                <a:gd name="T7" fmla="*/ 342 h 547"/>
                <a:gd name="T8" fmla="*/ 3126 w 3683"/>
                <a:gd name="T9" fmla="*/ 368 h 547"/>
                <a:gd name="T10" fmla="*/ 3166 w 3683"/>
                <a:gd name="T11" fmla="*/ 405 h 547"/>
                <a:gd name="T12" fmla="*/ 3183 w 3683"/>
                <a:gd name="T13" fmla="*/ 427 h 547"/>
                <a:gd name="T14" fmla="*/ 3203 w 3683"/>
                <a:gd name="T15" fmla="*/ 454 h 547"/>
                <a:gd name="T16" fmla="*/ 3253 w 3683"/>
                <a:gd name="T17" fmla="*/ 499 h 547"/>
                <a:gd name="T18" fmla="*/ 3314 w 3683"/>
                <a:gd name="T19" fmla="*/ 530 h 547"/>
                <a:gd name="T20" fmla="*/ 3381 w 3683"/>
                <a:gd name="T21" fmla="*/ 547 h 547"/>
                <a:gd name="T22" fmla="*/ 3418 w 3683"/>
                <a:gd name="T23" fmla="*/ 547 h 547"/>
                <a:gd name="T24" fmla="*/ 3444 w 3683"/>
                <a:gd name="T25" fmla="*/ 546 h 547"/>
                <a:gd name="T26" fmla="*/ 3494 w 3683"/>
                <a:gd name="T27" fmla="*/ 534 h 547"/>
                <a:gd name="T28" fmla="*/ 3541 w 3683"/>
                <a:gd name="T29" fmla="*/ 513 h 547"/>
                <a:gd name="T30" fmla="*/ 3584 w 3683"/>
                <a:gd name="T31" fmla="*/ 485 h 547"/>
                <a:gd name="T32" fmla="*/ 3619 w 3683"/>
                <a:gd name="T33" fmla="*/ 450 h 547"/>
                <a:gd name="T34" fmla="*/ 3648 w 3683"/>
                <a:gd name="T35" fmla="*/ 409 h 547"/>
                <a:gd name="T36" fmla="*/ 3669 w 3683"/>
                <a:gd name="T37" fmla="*/ 362 h 547"/>
                <a:gd name="T38" fmla="*/ 3682 w 3683"/>
                <a:gd name="T39" fmla="*/ 311 h 547"/>
                <a:gd name="T40" fmla="*/ 3683 w 3683"/>
                <a:gd name="T41" fmla="*/ 285 h 547"/>
                <a:gd name="T42" fmla="*/ 3683 w 3683"/>
                <a:gd name="T43" fmla="*/ 257 h 547"/>
                <a:gd name="T44" fmla="*/ 3674 w 3683"/>
                <a:gd name="T45" fmla="*/ 201 h 547"/>
                <a:gd name="T46" fmla="*/ 3655 w 3683"/>
                <a:gd name="T47" fmla="*/ 149 h 547"/>
                <a:gd name="T48" fmla="*/ 3625 w 3683"/>
                <a:gd name="T49" fmla="*/ 104 h 547"/>
                <a:gd name="T50" fmla="*/ 3588 w 3683"/>
                <a:gd name="T51" fmla="*/ 65 h 547"/>
                <a:gd name="T52" fmla="*/ 3543 w 3683"/>
                <a:gd name="T53" fmla="*/ 34 h 547"/>
                <a:gd name="T54" fmla="*/ 3494 w 3683"/>
                <a:gd name="T55" fmla="*/ 13 h 547"/>
                <a:gd name="T56" fmla="*/ 3439 w 3683"/>
                <a:gd name="T57" fmla="*/ 2 h 547"/>
                <a:gd name="T58" fmla="*/ 3410 w 3683"/>
                <a:gd name="T59" fmla="*/ 0 h 547"/>
                <a:gd name="T60" fmla="*/ 3375 w 3683"/>
                <a:gd name="T61" fmla="*/ 2 h 547"/>
                <a:gd name="T62" fmla="*/ 3311 w 3683"/>
                <a:gd name="T63" fmla="*/ 18 h 547"/>
                <a:gd name="T64" fmla="*/ 3253 w 3683"/>
                <a:gd name="T65" fmla="*/ 48 h 547"/>
                <a:gd name="T66" fmla="*/ 3205 w 3683"/>
                <a:gd name="T67" fmla="*/ 91 h 547"/>
                <a:gd name="T68" fmla="*/ 3186 w 3683"/>
                <a:gd name="T69" fmla="*/ 117 h 547"/>
                <a:gd name="T70" fmla="*/ 3169 w 3683"/>
                <a:gd name="T71" fmla="*/ 140 h 547"/>
                <a:gd name="T72" fmla="*/ 3127 w 3683"/>
                <a:gd name="T73" fmla="*/ 178 h 547"/>
                <a:gd name="T74" fmla="*/ 3078 w 3683"/>
                <a:gd name="T75" fmla="*/ 205 h 547"/>
                <a:gd name="T76" fmla="*/ 3025 w 3683"/>
                <a:gd name="T77" fmla="*/ 219 h 547"/>
                <a:gd name="T78" fmla="*/ 2997 w 3683"/>
                <a:gd name="T79" fmla="*/ 221 h 547"/>
                <a:gd name="T80" fmla="*/ 0 w 3683"/>
                <a:gd name="T81" fmla="*/ 221 h 547"/>
                <a:gd name="T82" fmla="*/ 0 w 3683"/>
                <a:gd name="T83" fmla="*/ 32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83" h="547">
                  <a:moveTo>
                    <a:pt x="0" y="328"/>
                  </a:moveTo>
                  <a:lnTo>
                    <a:pt x="2997" y="328"/>
                  </a:lnTo>
                  <a:lnTo>
                    <a:pt x="3024" y="329"/>
                  </a:lnTo>
                  <a:lnTo>
                    <a:pt x="3077" y="342"/>
                  </a:lnTo>
                  <a:lnTo>
                    <a:pt x="3126" y="368"/>
                  </a:lnTo>
                  <a:lnTo>
                    <a:pt x="3166" y="405"/>
                  </a:lnTo>
                  <a:lnTo>
                    <a:pt x="3183" y="427"/>
                  </a:lnTo>
                  <a:lnTo>
                    <a:pt x="3203" y="454"/>
                  </a:lnTo>
                  <a:lnTo>
                    <a:pt x="3253" y="499"/>
                  </a:lnTo>
                  <a:lnTo>
                    <a:pt x="3314" y="530"/>
                  </a:lnTo>
                  <a:lnTo>
                    <a:pt x="3381" y="547"/>
                  </a:lnTo>
                  <a:lnTo>
                    <a:pt x="3418" y="547"/>
                  </a:lnTo>
                  <a:lnTo>
                    <a:pt x="3444" y="546"/>
                  </a:lnTo>
                  <a:lnTo>
                    <a:pt x="3494" y="534"/>
                  </a:lnTo>
                  <a:lnTo>
                    <a:pt x="3541" y="513"/>
                  </a:lnTo>
                  <a:lnTo>
                    <a:pt x="3584" y="485"/>
                  </a:lnTo>
                  <a:lnTo>
                    <a:pt x="3619" y="450"/>
                  </a:lnTo>
                  <a:lnTo>
                    <a:pt x="3648" y="409"/>
                  </a:lnTo>
                  <a:lnTo>
                    <a:pt x="3669" y="362"/>
                  </a:lnTo>
                  <a:lnTo>
                    <a:pt x="3682" y="311"/>
                  </a:lnTo>
                  <a:lnTo>
                    <a:pt x="3683" y="285"/>
                  </a:lnTo>
                  <a:lnTo>
                    <a:pt x="3683" y="257"/>
                  </a:lnTo>
                  <a:lnTo>
                    <a:pt x="3674" y="201"/>
                  </a:lnTo>
                  <a:lnTo>
                    <a:pt x="3655" y="149"/>
                  </a:lnTo>
                  <a:lnTo>
                    <a:pt x="3625" y="104"/>
                  </a:lnTo>
                  <a:lnTo>
                    <a:pt x="3588" y="65"/>
                  </a:lnTo>
                  <a:lnTo>
                    <a:pt x="3543" y="34"/>
                  </a:lnTo>
                  <a:lnTo>
                    <a:pt x="3494" y="13"/>
                  </a:lnTo>
                  <a:lnTo>
                    <a:pt x="3439" y="2"/>
                  </a:lnTo>
                  <a:lnTo>
                    <a:pt x="3410" y="0"/>
                  </a:lnTo>
                  <a:lnTo>
                    <a:pt x="3375" y="2"/>
                  </a:lnTo>
                  <a:lnTo>
                    <a:pt x="3311" y="18"/>
                  </a:lnTo>
                  <a:lnTo>
                    <a:pt x="3253" y="48"/>
                  </a:lnTo>
                  <a:lnTo>
                    <a:pt x="3205" y="91"/>
                  </a:lnTo>
                  <a:lnTo>
                    <a:pt x="3186" y="117"/>
                  </a:lnTo>
                  <a:lnTo>
                    <a:pt x="3169" y="140"/>
                  </a:lnTo>
                  <a:lnTo>
                    <a:pt x="3127" y="178"/>
                  </a:lnTo>
                  <a:lnTo>
                    <a:pt x="3078" y="205"/>
                  </a:lnTo>
                  <a:lnTo>
                    <a:pt x="3025" y="219"/>
                  </a:lnTo>
                  <a:lnTo>
                    <a:pt x="2997" y="221"/>
                  </a:lnTo>
                  <a:lnTo>
                    <a:pt x="0" y="221"/>
                  </a:lnTo>
                  <a:lnTo>
                    <a:pt x="0" y="328"/>
                  </a:lnTo>
                  <a:close/>
                </a:path>
              </a:pathLst>
            </a:custGeom>
            <a:solidFill>
              <a:srgbClr val="C13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27" name="Freeform 581">
              <a:extLst>
                <a:ext uri="{FF2B5EF4-FFF2-40B4-BE49-F238E27FC236}">
                  <a16:creationId xmlns:a16="http://schemas.microsoft.com/office/drawing/2014/main" id="{6B2D4166-8E5E-D93E-A623-885D0EE59CC7}"/>
                </a:ext>
              </a:extLst>
            </p:cNvPr>
            <p:cNvSpPr>
              <a:spLocks/>
            </p:cNvSpPr>
            <p:nvPr/>
          </p:nvSpPr>
          <p:spPr bwMode="auto">
            <a:xfrm>
              <a:off x="7454900" y="1103313"/>
              <a:ext cx="79375" cy="79375"/>
            </a:xfrm>
            <a:custGeom>
              <a:avLst/>
              <a:gdLst>
                <a:gd name="T0" fmla="*/ 200 w 200"/>
                <a:gd name="T1" fmla="*/ 67 h 200"/>
                <a:gd name="T2" fmla="*/ 132 w 200"/>
                <a:gd name="T3" fmla="*/ 67 h 200"/>
                <a:gd name="T4" fmla="*/ 132 w 200"/>
                <a:gd name="T5" fmla="*/ 0 h 200"/>
                <a:gd name="T6" fmla="*/ 67 w 200"/>
                <a:gd name="T7" fmla="*/ 0 h 200"/>
                <a:gd name="T8" fmla="*/ 67 w 200"/>
                <a:gd name="T9" fmla="*/ 67 h 200"/>
                <a:gd name="T10" fmla="*/ 0 w 200"/>
                <a:gd name="T11" fmla="*/ 67 h 200"/>
                <a:gd name="T12" fmla="*/ 0 w 200"/>
                <a:gd name="T13" fmla="*/ 132 h 200"/>
                <a:gd name="T14" fmla="*/ 67 w 200"/>
                <a:gd name="T15" fmla="*/ 132 h 200"/>
                <a:gd name="T16" fmla="*/ 67 w 200"/>
                <a:gd name="T17" fmla="*/ 200 h 200"/>
                <a:gd name="T18" fmla="*/ 132 w 200"/>
                <a:gd name="T19" fmla="*/ 200 h 200"/>
                <a:gd name="T20" fmla="*/ 132 w 200"/>
                <a:gd name="T21" fmla="*/ 132 h 200"/>
                <a:gd name="T22" fmla="*/ 200 w 200"/>
                <a:gd name="T23" fmla="*/ 132 h 200"/>
                <a:gd name="T24" fmla="*/ 200 w 200"/>
                <a:gd name="T25" fmla="*/ 6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0">
                  <a:moveTo>
                    <a:pt x="200" y="67"/>
                  </a:moveTo>
                  <a:lnTo>
                    <a:pt x="132" y="67"/>
                  </a:lnTo>
                  <a:lnTo>
                    <a:pt x="132" y="0"/>
                  </a:lnTo>
                  <a:lnTo>
                    <a:pt x="67" y="0"/>
                  </a:lnTo>
                  <a:lnTo>
                    <a:pt x="67" y="67"/>
                  </a:lnTo>
                  <a:lnTo>
                    <a:pt x="0" y="67"/>
                  </a:lnTo>
                  <a:lnTo>
                    <a:pt x="0" y="132"/>
                  </a:lnTo>
                  <a:lnTo>
                    <a:pt x="67" y="132"/>
                  </a:lnTo>
                  <a:lnTo>
                    <a:pt x="67" y="200"/>
                  </a:lnTo>
                  <a:lnTo>
                    <a:pt x="132" y="200"/>
                  </a:lnTo>
                  <a:lnTo>
                    <a:pt x="132" y="132"/>
                  </a:lnTo>
                  <a:lnTo>
                    <a:pt x="200" y="132"/>
                  </a:lnTo>
                  <a:lnTo>
                    <a:pt x="200"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28" name="Freeform 582">
              <a:extLst>
                <a:ext uri="{FF2B5EF4-FFF2-40B4-BE49-F238E27FC236}">
                  <a16:creationId xmlns:a16="http://schemas.microsoft.com/office/drawing/2014/main" id="{9AF3523E-1A59-34F9-B0DB-26933E06EC39}"/>
                </a:ext>
              </a:extLst>
            </p:cNvPr>
            <p:cNvSpPr>
              <a:spLocks/>
            </p:cNvSpPr>
            <p:nvPr/>
          </p:nvSpPr>
          <p:spPr bwMode="auto">
            <a:xfrm>
              <a:off x="5622925" y="833438"/>
              <a:ext cx="620713" cy="619125"/>
            </a:xfrm>
            <a:custGeom>
              <a:avLst/>
              <a:gdLst>
                <a:gd name="T0" fmla="*/ 1362 w 1562"/>
                <a:gd name="T1" fmla="*/ 260 h 1562"/>
                <a:gd name="T2" fmla="*/ 1461 w 1562"/>
                <a:gd name="T3" fmla="*/ 396 h 1562"/>
                <a:gd name="T4" fmla="*/ 1525 w 1562"/>
                <a:gd name="T5" fmla="*/ 546 h 1562"/>
                <a:gd name="T6" fmla="*/ 1558 w 1562"/>
                <a:gd name="T7" fmla="*/ 704 h 1562"/>
                <a:gd name="T8" fmla="*/ 1560 w 1562"/>
                <a:gd name="T9" fmla="*/ 825 h 1562"/>
                <a:gd name="T10" fmla="*/ 1547 w 1562"/>
                <a:gd name="T11" fmla="*/ 928 h 1562"/>
                <a:gd name="T12" fmla="*/ 1509 w 1562"/>
                <a:gd name="T13" fmla="*/ 1063 h 1562"/>
                <a:gd name="T14" fmla="*/ 1446 w 1562"/>
                <a:gd name="T15" fmla="*/ 1190 h 1562"/>
                <a:gd name="T16" fmla="*/ 1358 w 1562"/>
                <a:gd name="T17" fmla="*/ 1307 h 1562"/>
                <a:gd name="T18" fmla="*/ 1306 w 1562"/>
                <a:gd name="T19" fmla="*/ 1359 h 1562"/>
                <a:gd name="T20" fmla="*/ 1190 w 1562"/>
                <a:gd name="T21" fmla="*/ 1447 h 1562"/>
                <a:gd name="T22" fmla="*/ 1063 w 1562"/>
                <a:gd name="T23" fmla="*/ 1509 h 1562"/>
                <a:gd name="T24" fmla="*/ 928 w 1562"/>
                <a:gd name="T25" fmla="*/ 1548 h 1562"/>
                <a:gd name="T26" fmla="*/ 825 w 1562"/>
                <a:gd name="T27" fmla="*/ 1561 h 1562"/>
                <a:gd name="T28" fmla="*/ 704 w 1562"/>
                <a:gd name="T29" fmla="*/ 1558 h 1562"/>
                <a:gd name="T30" fmla="*/ 546 w 1562"/>
                <a:gd name="T31" fmla="*/ 1526 h 1562"/>
                <a:gd name="T32" fmla="*/ 396 w 1562"/>
                <a:gd name="T33" fmla="*/ 1461 h 1562"/>
                <a:gd name="T34" fmla="*/ 259 w 1562"/>
                <a:gd name="T35" fmla="*/ 1363 h 1562"/>
                <a:gd name="T36" fmla="*/ 201 w 1562"/>
                <a:gd name="T37" fmla="*/ 1304 h 1562"/>
                <a:gd name="T38" fmla="*/ 107 w 1562"/>
                <a:gd name="T39" fmla="*/ 1177 h 1562"/>
                <a:gd name="T40" fmla="*/ 43 w 1562"/>
                <a:gd name="T41" fmla="*/ 1040 h 1562"/>
                <a:gd name="T42" fmla="*/ 8 w 1562"/>
                <a:gd name="T43" fmla="*/ 893 h 1562"/>
                <a:gd name="T44" fmla="*/ 0 w 1562"/>
                <a:gd name="T45" fmla="*/ 743 h 1562"/>
                <a:gd name="T46" fmla="*/ 22 w 1562"/>
                <a:gd name="T47" fmla="*/ 595 h 1562"/>
                <a:gd name="T48" fmla="*/ 71 w 1562"/>
                <a:gd name="T49" fmla="*/ 451 h 1562"/>
                <a:gd name="T50" fmla="*/ 150 w 1562"/>
                <a:gd name="T51" fmla="*/ 319 h 1562"/>
                <a:gd name="T52" fmla="*/ 228 w 1562"/>
                <a:gd name="T53" fmla="*/ 229 h 1562"/>
                <a:gd name="T54" fmla="*/ 319 w 1562"/>
                <a:gd name="T55" fmla="*/ 151 h 1562"/>
                <a:gd name="T56" fmla="*/ 451 w 1562"/>
                <a:gd name="T57" fmla="*/ 72 h 1562"/>
                <a:gd name="T58" fmla="*/ 595 w 1562"/>
                <a:gd name="T59" fmla="*/ 22 h 1562"/>
                <a:gd name="T60" fmla="*/ 743 w 1562"/>
                <a:gd name="T61" fmla="*/ 0 h 1562"/>
                <a:gd name="T62" fmla="*/ 893 w 1562"/>
                <a:gd name="T63" fmla="*/ 8 h 1562"/>
                <a:gd name="T64" fmla="*/ 1039 w 1562"/>
                <a:gd name="T65" fmla="*/ 43 h 1562"/>
                <a:gd name="T66" fmla="*/ 1177 w 1562"/>
                <a:gd name="T67" fmla="*/ 108 h 1562"/>
                <a:gd name="T68" fmla="*/ 1304 w 1562"/>
                <a:gd name="T69" fmla="*/ 201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2" h="1562">
                  <a:moveTo>
                    <a:pt x="1332" y="229"/>
                  </a:moveTo>
                  <a:lnTo>
                    <a:pt x="1362" y="260"/>
                  </a:lnTo>
                  <a:lnTo>
                    <a:pt x="1415" y="326"/>
                  </a:lnTo>
                  <a:lnTo>
                    <a:pt x="1461" y="396"/>
                  </a:lnTo>
                  <a:lnTo>
                    <a:pt x="1497" y="470"/>
                  </a:lnTo>
                  <a:lnTo>
                    <a:pt x="1525" y="546"/>
                  </a:lnTo>
                  <a:lnTo>
                    <a:pt x="1546" y="625"/>
                  </a:lnTo>
                  <a:lnTo>
                    <a:pt x="1558" y="704"/>
                  </a:lnTo>
                  <a:lnTo>
                    <a:pt x="1562" y="785"/>
                  </a:lnTo>
                  <a:lnTo>
                    <a:pt x="1560" y="825"/>
                  </a:lnTo>
                  <a:lnTo>
                    <a:pt x="1558" y="860"/>
                  </a:lnTo>
                  <a:lnTo>
                    <a:pt x="1547" y="928"/>
                  </a:lnTo>
                  <a:lnTo>
                    <a:pt x="1532" y="997"/>
                  </a:lnTo>
                  <a:lnTo>
                    <a:pt x="1509" y="1063"/>
                  </a:lnTo>
                  <a:lnTo>
                    <a:pt x="1480" y="1128"/>
                  </a:lnTo>
                  <a:lnTo>
                    <a:pt x="1446" y="1190"/>
                  </a:lnTo>
                  <a:lnTo>
                    <a:pt x="1405" y="1250"/>
                  </a:lnTo>
                  <a:lnTo>
                    <a:pt x="1358" y="1307"/>
                  </a:lnTo>
                  <a:lnTo>
                    <a:pt x="1332" y="1333"/>
                  </a:lnTo>
                  <a:lnTo>
                    <a:pt x="1306" y="1359"/>
                  </a:lnTo>
                  <a:lnTo>
                    <a:pt x="1249" y="1405"/>
                  </a:lnTo>
                  <a:lnTo>
                    <a:pt x="1190" y="1447"/>
                  </a:lnTo>
                  <a:lnTo>
                    <a:pt x="1127" y="1481"/>
                  </a:lnTo>
                  <a:lnTo>
                    <a:pt x="1063" y="1509"/>
                  </a:lnTo>
                  <a:lnTo>
                    <a:pt x="997" y="1532"/>
                  </a:lnTo>
                  <a:lnTo>
                    <a:pt x="928" y="1548"/>
                  </a:lnTo>
                  <a:lnTo>
                    <a:pt x="859" y="1558"/>
                  </a:lnTo>
                  <a:lnTo>
                    <a:pt x="825" y="1561"/>
                  </a:lnTo>
                  <a:lnTo>
                    <a:pt x="784" y="1562"/>
                  </a:lnTo>
                  <a:lnTo>
                    <a:pt x="704" y="1558"/>
                  </a:lnTo>
                  <a:lnTo>
                    <a:pt x="625" y="1547"/>
                  </a:lnTo>
                  <a:lnTo>
                    <a:pt x="546" y="1526"/>
                  </a:lnTo>
                  <a:lnTo>
                    <a:pt x="469" y="1497"/>
                  </a:lnTo>
                  <a:lnTo>
                    <a:pt x="396" y="1461"/>
                  </a:lnTo>
                  <a:lnTo>
                    <a:pt x="325" y="1416"/>
                  </a:lnTo>
                  <a:lnTo>
                    <a:pt x="259" y="1363"/>
                  </a:lnTo>
                  <a:lnTo>
                    <a:pt x="228" y="1333"/>
                  </a:lnTo>
                  <a:lnTo>
                    <a:pt x="201" y="1304"/>
                  </a:lnTo>
                  <a:lnTo>
                    <a:pt x="150" y="1243"/>
                  </a:lnTo>
                  <a:lnTo>
                    <a:pt x="107" y="1177"/>
                  </a:lnTo>
                  <a:lnTo>
                    <a:pt x="71" y="1110"/>
                  </a:lnTo>
                  <a:lnTo>
                    <a:pt x="43" y="1040"/>
                  </a:lnTo>
                  <a:lnTo>
                    <a:pt x="22" y="967"/>
                  </a:lnTo>
                  <a:lnTo>
                    <a:pt x="8" y="893"/>
                  </a:lnTo>
                  <a:lnTo>
                    <a:pt x="0" y="818"/>
                  </a:lnTo>
                  <a:lnTo>
                    <a:pt x="0" y="743"/>
                  </a:lnTo>
                  <a:lnTo>
                    <a:pt x="8" y="669"/>
                  </a:lnTo>
                  <a:lnTo>
                    <a:pt x="22" y="595"/>
                  </a:lnTo>
                  <a:lnTo>
                    <a:pt x="43" y="523"/>
                  </a:lnTo>
                  <a:lnTo>
                    <a:pt x="71" y="451"/>
                  </a:lnTo>
                  <a:lnTo>
                    <a:pt x="107" y="384"/>
                  </a:lnTo>
                  <a:lnTo>
                    <a:pt x="150" y="319"/>
                  </a:lnTo>
                  <a:lnTo>
                    <a:pt x="201" y="258"/>
                  </a:lnTo>
                  <a:lnTo>
                    <a:pt x="228" y="229"/>
                  </a:lnTo>
                  <a:lnTo>
                    <a:pt x="258" y="201"/>
                  </a:lnTo>
                  <a:lnTo>
                    <a:pt x="319" y="151"/>
                  </a:lnTo>
                  <a:lnTo>
                    <a:pt x="384" y="108"/>
                  </a:lnTo>
                  <a:lnTo>
                    <a:pt x="451" y="72"/>
                  </a:lnTo>
                  <a:lnTo>
                    <a:pt x="522" y="43"/>
                  </a:lnTo>
                  <a:lnTo>
                    <a:pt x="595" y="22"/>
                  </a:lnTo>
                  <a:lnTo>
                    <a:pt x="669" y="8"/>
                  </a:lnTo>
                  <a:lnTo>
                    <a:pt x="743" y="0"/>
                  </a:lnTo>
                  <a:lnTo>
                    <a:pt x="818" y="0"/>
                  </a:lnTo>
                  <a:lnTo>
                    <a:pt x="893" y="8"/>
                  </a:lnTo>
                  <a:lnTo>
                    <a:pt x="967" y="22"/>
                  </a:lnTo>
                  <a:lnTo>
                    <a:pt x="1039" y="43"/>
                  </a:lnTo>
                  <a:lnTo>
                    <a:pt x="1109" y="72"/>
                  </a:lnTo>
                  <a:lnTo>
                    <a:pt x="1177" y="108"/>
                  </a:lnTo>
                  <a:lnTo>
                    <a:pt x="1243" y="151"/>
                  </a:lnTo>
                  <a:lnTo>
                    <a:pt x="1304" y="201"/>
                  </a:lnTo>
                  <a:lnTo>
                    <a:pt x="1332" y="229"/>
                  </a:lnTo>
                  <a:close/>
                </a:path>
              </a:pathLst>
            </a:custGeom>
            <a:solidFill>
              <a:srgbClr val="C13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29" name="Freeform 583">
              <a:extLst>
                <a:ext uri="{FF2B5EF4-FFF2-40B4-BE49-F238E27FC236}">
                  <a16:creationId xmlns:a16="http://schemas.microsoft.com/office/drawing/2014/main" id="{D562361C-FCF9-5E3B-2438-8570B933DE6F}"/>
                </a:ext>
              </a:extLst>
            </p:cNvPr>
            <p:cNvSpPr>
              <a:spLocks/>
            </p:cNvSpPr>
            <p:nvPr/>
          </p:nvSpPr>
          <p:spPr bwMode="auto">
            <a:xfrm>
              <a:off x="5797550" y="996951"/>
              <a:ext cx="454025" cy="455613"/>
            </a:xfrm>
            <a:custGeom>
              <a:avLst/>
              <a:gdLst>
                <a:gd name="T0" fmla="*/ 735 w 1147"/>
                <a:gd name="T1" fmla="*/ 0 h 1147"/>
                <a:gd name="T2" fmla="*/ 1147 w 1147"/>
                <a:gd name="T3" fmla="*/ 411 h 1147"/>
                <a:gd name="T4" fmla="*/ 1145 w 1147"/>
                <a:gd name="T5" fmla="*/ 446 h 1147"/>
                <a:gd name="T6" fmla="*/ 1134 w 1147"/>
                <a:gd name="T7" fmla="*/ 514 h 1147"/>
                <a:gd name="T8" fmla="*/ 1119 w 1147"/>
                <a:gd name="T9" fmla="*/ 583 h 1147"/>
                <a:gd name="T10" fmla="*/ 1096 w 1147"/>
                <a:gd name="T11" fmla="*/ 649 h 1147"/>
                <a:gd name="T12" fmla="*/ 1067 w 1147"/>
                <a:gd name="T13" fmla="*/ 714 h 1147"/>
                <a:gd name="T14" fmla="*/ 1033 w 1147"/>
                <a:gd name="T15" fmla="*/ 776 h 1147"/>
                <a:gd name="T16" fmla="*/ 992 w 1147"/>
                <a:gd name="T17" fmla="*/ 836 h 1147"/>
                <a:gd name="T18" fmla="*/ 945 w 1147"/>
                <a:gd name="T19" fmla="*/ 893 h 1147"/>
                <a:gd name="T20" fmla="*/ 919 w 1147"/>
                <a:gd name="T21" fmla="*/ 919 h 1147"/>
                <a:gd name="T22" fmla="*/ 893 w 1147"/>
                <a:gd name="T23" fmla="*/ 945 h 1147"/>
                <a:gd name="T24" fmla="*/ 836 w 1147"/>
                <a:gd name="T25" fmla="*/ 991 h 1147"/>
                <a:gd name="T26" fmla="*/ 777 w 1147"/>
                <a:gd name="T27" fmla="*/ 1033 h 1147"/>
                <a:gd name="T28" fmla="*/ 714 w 1147"/>
                <a:gd name="T29" fmla="*/ 1067 h 1147"/>
                <a:gd name="T30" fmla="*/ 650 w 1147"/>
                <a:gd name="T31" fmla="*/ 1095 h 1147"/>
                <a:gd name="T32" fmla="*/ 584 w 1147"/>
                <a:gd name="T33" fmla="*/ 1118 h 1147"/>
                <a:gd name="T34" fmla="*/ 515 w 1147"/>
                <a:gd name="T35" fmla="*/ 1134 h 1147"/>
                <a:gd name="T36" fmla="*/ 446 w 1147"/>
                <a:gd name="T37" fmla="*/ 1144 h 1147"/>
                <a:gd name="T38" fmla="*/ 412 w 1147"/>
                <a:gd name="T39" fmla="*/ 1147 h 1147"/>
                <a:gd name="T40" fmla="*/ 0 w 1147"/>
                <a:gd name="T41" fmla="*/ 735 h 1147"/>
                <a:gd name="T42" fmla="*/ 735 w 1147"/>
                <a:gd name="T43" fmla="*/ 0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7" h="1147">
                  <a:moveTo>
                    <a:pt x="735" y="0"/>
                  </a:moveTo>
                  <a:lnTo>
                    <a:pt x="1147" y="411"/>
                  </a:lnTo>
                  <a:lnTo>
                    <a:pt x="1145" y="446"/>
                  </a:lnTo>
                  <a:lnTo>
                    <a:pt x="1134" y="514"/>
                  </a:lnTo>
                  <a:lnTo>
                    <a:pt x="1119" y="583"/>
                  </a:lnTo>
                  <a:lnTo>
                    <a:pt x="1096" y="649"/>
                  </a:lnTo>
                  <a:lnTo>
                    <a:pt x="1067" y="714"/>
                  </a:lnTo>
                  <a:lnTo>
                    <a:pt x="1033" y="776"/>
                  </a:lnTo>
                  <a:lnTo>
                    <a:pt x="992" y="836"/>
                  </a:lnTo>
                  <a:lnTo>
                    <a:pt x="945" y="893"/>
                  </a:lnTo>
                  <a:lnTo>
                    <a:pt x="919" y="919"/>
                  </a:lnTo>
                  <a:lnTo>
                    <a:pt x="893" y="945"/>
                  </a:lnTo>
                  <a:lnTo>
                    <a:pt x="836" y="991"/>
                  </a:lnTo>
                  <a:lnTo>
                    <a:pt x="777" y="1033"/>
                  </a:lnTo>
                  <a:lnTo>
                    <a:pt x="714" y="1067"/>
                  </a:lnTo>
                  <a:lnTo>
                    <a:pt x="650" y="1095"/>
                  </a:lnTo>
                  <a:lnTo>
                    <a:pt x="584" y="1118"/>
                  </a:lnTo>
                  <a:lnTo>
                    <a:pt x="515" y="1134"/>
                  </a:lnTo>
                  <a:lnTo>
                    <a:pt x="446" y="1144"/>
                  </a:lnTo>
                  <a:lnTo>
                    <a:pt x="412" y="1147"/>
                  </a:lnTo>
                  <a:lnTo>
                    <a:pt x="0" y="735"/>
                  </a:lnTo>
                  <a:lnTo>
                    <a:pt x="735" y="0"/>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30" name="Freeform 584">
              <a:extLst>
                <a:ext uri="{FF2B5EF4-FFF2-40B4-BE49-F238E27FC236}">
                  <a16:creationId xmlns:a16="http://schemas.microsoft.com/office/drawing/2014/main" id="{8A65CC2A-0AB3-596F-2F16-03CB75C7F9E4}"/>
                </a:ext>
              </a:extLst>
            </p:cNvPr>
            <p:cNvSpPr>
              <a:spLocks/>
            </p:cNvSpPr>
            <p:nvPr/>
          </p:nvSpPr>
          <p:spPr bwMode="auto">
            <a:xfrm>
              <a:off x="5727700" y="936626"/>
              <a:ext cx="411163" cy="411163"/>
            </a:xfrm>
            <a:custGeom>
              <a:avLst/>
              <a:gdLst>
                <a:gd name="T0" fmla="*/ 151 w 1037"/>
                <a:gd name="T1" fmla="*/ 153 h 1038"/>
                <a:gd name="T2" fmla="*/ 115 w 1037"/>
                <a:gd name="T3" fmla="*/ 192 h 1038"/>
                <a:gd name="T4" fmla="*/ 57 w 1037"/>
                <a:gd name="T5" fmla="*/ 277 h 1038"/>
                <a:gd name="T6" fmla="*/ 19 w 1037"/>
                <a:gd name="T7" fmla="*/ 372 h 1038"/>
                <a:gd name="T8" fmla="*/ 0 w 1037"/>
                <a:gd name="T9" fmla="*/ 470 h 1038"/>
                <a:gd name="T10" fmla="*/ 0 w 1037"/>
                <a:gd name="T11" fmla="*/ 570 h 1038"/>
                <a:gd name="T12" fmla="*/ 19 w 1037"/>
                <a:gd name="T13" fmla="*/ 667 h 1038"/>
                <a:gd name="T14" fmla="*/ 57 w 1037"/>
                <a:gd name="T15" fmla="*/ 762 h 1038"/>
                <a:gd name="T16" fmla="*/ 115 w 1037"/>
                <a:gd name="T17" fmla="*/ 849 h 1038"/>
                <a:gd name="T18" fmla="*/ 151 w 1037"/>
                <a:gd name="T19" fmla="*/ 888 h 1038"/>
                <a:gd name="T20" fmla="*/ 151 w 1037"/>
                <a:gd name="T21" fmla="*/ 888 h 1038"/>
                <a:gd name="T22" fmla="*/ 190 w 1037"/>
                <a:gd name="T23" fmla="*/ 924 h 1038"/>
                <a:gd name="T24" fmla="*/ 277 w 1037"/>
                <a:gd name="T25" fmla="*/ 981 h 1038"/>
                <a:gd name="T26" fmla="*/ 370 w 1037"/>
                <a:gd name="T27" fmla="*/ 1019 h 1038"/>
                <a:gd name="T28" fmla="*/ 469 w 1037"/>
                <a:gd name="T29" fmla="*/ 1038 h 1038"/>
                <a:gd name="T30" fmla="*/ 569 w 1037"/>
                <a:gd name="T31" fmla="*/ 1038 h 1038"/>
                <a:gd name="T32" fmla="*/ 667 w 1037"/>
                <a:gd name="T33" fmla="*/ 1019 h 1038"/>
                <a:gd name="T34" fmla="*/ 761 w 1037"/>
                <a:gd name="T35" fmla="*/ 981 h 1038"/>
                <a:gd name="T36" fmla="*/ 847 w 1037"/>
                <a:gd name="T37" fmla="*/ 924 h 1038"/>
                <a:gd name="T38" fmla="*/ 886 w 1037"/>
                <a:gd name="T39" fmla="*/ 888 h 1038"/>
                <a:gd name="T40" fmla="*/ 886 w 1037"/>
                <a:gd name="T41" fmla="*/ 888 h 1038"/>
                <a:gd name="T42" fmla="*/ 923 w 1037"/>
                <a:gd name="T43" fmla="*/ 849 h 1038"/>
                <a:gd name="T44" fmla="*/ 980 w 1037"/>
                <a:gd name="T45" fmla="*/ 762 h 1038"/>
                <a:gd name="T46" fmla="*/ 1017 w 1037"/>
                <a:gd name="T47" fmla="*/ 667 h 1038"/>
                <a:gd name="T48" fmla="*/ 1037 w 1037"/>
                <a:gd name="T49" fmla="*/ 570 h 1038"/>
                <a:gd name="T50" fmla="*/ 1037 w 1037"/>
                <a:gd name="T51" fmla="*/ 470 h 1038"/>
                <a:gd name="T52" fmla="*/ 1017 w 1037"/>
                <a:gd name="T53" fmla="*/ 372 h 1038"/>
                <a:gd name="T54" fmla="*/ 980 w 1037"/>
                <a:gd name="T55" fmla="*/ 277 h 1038"/>
                <a:gd name="T56" fmla="*/ 923 w 1037"/>
                <a:gd name="T57" fmla="*/ 192 h 1038"/>
                <a:gd name="T58" fmla="*/ 886 w 1037"/>
                <a:gd name="T59" fmla="*/ 153 h 1038"/>
                <a:gd name="T60" fmla="*/ 886 w 1037"/>
                <a:gd name="T61" fmla="*/ 153 h 1038"/>
                <a:gd name="T62" fmla="*/ 847 w 1037"/>
                <a:gd name="T63" fmla="*/ 115 h 1038"/>
                <a:gd name="T64" fmla="*/ 761 w 1037"/>
                <a:gd name="T65" fmla="*/ 58 h 1038"/>
                <a:gd name="T66" fmla="*/ 667 w 1037"/>
                <a:gd name="T67" fmla="*/ 21 h 1038"/>
                <a:gd name="T68" fmla="*/ 569 w 1037"/>
                <a:gd name="T69" fmla="*/ 1 h 1038"/>
                <a:gd name="T70" fmla="*/ 518 w 1037"/>
                <a:gd name="T71" fmla="*/ 0 h 1038"/>
                <a:gd name="T72" fmla="*/ 518 w 1037"/>
                <a:gd name="T73" fmla="*/ 0 h 1038"/>
                <a:gd name="T74" fmla="*/ 469 w 1037"/>
                <a:gd name="T75" fmla="*/ 1 h 1038"/>
                <a:gd name="T76" fmla="*/ 370 w 1037"/>
                <a:gd name="T77" fmla="*/ 21 h 1038"/>
                <a:gd name="T78" fmla="*/ 277 w 1037"/>
                <a:gd name="T79" fmla="*/ 58 h 1038"/>
                <a:gd name="T80" fmla="*/ 190 w 1037"/>
                <a:gd name="T81" fmla="*/ 115 h 1038"/>
                <a:gd name="T82" fmla="*/ 151 w 1037"/>
                <a:gd name="T83" fmla="*/ 153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7" h="1038">
                  <a:moveTo>
                    <a:pt x="151" y="153"/>
                  </a:moveTo>
                  <a:lnTo>
                    <a:pt x="115" y="192"/>
                  </a:lnTo>
                  <a:lnTo>
                    <a:pt x="57" y="277"/>
                  </a:lnTo>
                  <a:lnTo>
                    <a:pt x="19" y="372"/>
                  </a:lnTo>
                  <a:lnTo>
                    <a:pt x="0" y="470"/>
                  </a:lnTo>
                  <a:lnTo>
                    <a:pt x="0" y="570"/>
                  </a:lnTo>
                  <a:lnTo>
                    <a:pt x="19" y="667"/>
                  </a:lnTo>
                  <a:lnTo>
                    <a:pt x="57" y="762"/>
                  </a:lnTo>
                  <a:lnTo>
                    <a:pt x="115" y="849"/>
                  </a:lnTo>
                  <a:lnTo>
                    <a:pt x="151" y="888"/>
                  </a:lnTo>
                  <a:lnTo>
                    <a:pt x="151" y="888"/>
                  </a:lnTo>
                  <a:lnTo>
                    <a:pt x="190" y="924"/>
                  </a:lnTo>
                  <a:lnTo>
                    <a:pt x="277" y="981"/>
                  </a:lnTo>
                  <a:lnTo>
                    <a:pt x="370" y="1019"/>
                  </a:lnTo>
                  <a:lnTo>
                    <a:pt x="469" y="1038"/>
                  </a:lnTo>
                  <a:lnTo>
                    <a:pt x="569" y="1038"/>
                  </a:lnTo>
                  <a:lnTo>
                    <a:pt x="667" y="1019"/>
                  </a:lnTo>
                  <a:lnTo>
                    <a:pt x="761" y="981"/>
                  </a:lnTo>
                  <a:lnTo>
                    <a:pt x="847" y="924"/>
                  </a:lnTo>
                  <a:lnTo>
                    <a:pt x="886" y="888"/>
                  </a:lnTo>
                  <a:lnTo>
                    <a:pt x="886" y="888"/>
                  </a:lnTo>
                  <a:lnTo>
                    <a:pt x="923" y="849"/>
                  </a:lnTo>
                  <a:lnTo>
                    <a:pt x="980" y="762"/>
                  </a:lnTo>
                  <a:lnTo>
                    <a:pt x="1017" y="667"/>
                  </a:lnTo>
                  <a:lnTo>
                    <a:pt x="1037" y="570"/>
                  </a:lnTo>
                  <a:lnTo>
                    <a:pt x="1037" y="470"/>
                  </a:lnTo>
                  <a:lnTo>
                    <a:pt x="1017" y="372"/>
                  </a:lnTo>
                  <a:lnTo>
                    <a:pt x="980" y="277"/>
                  </a:lnTo>
                  <a:lnTo>
                    <a:pt x="923" y="192"/>
                  </a:lnTo>
                  <a:lnTo>
                    <a:pt x="886" y="153"/>
                  </a:lnTo>
                  <a:lnTo>
                    <a:pt x="886" y="153"/>
                  </a:lnTo>
                  <a:lnTo>
                    <a:pt x="847" y="115"/>
                  </a:lnTo>
                  <a:lnTo>
                    <a:pt x="761" y="58"/>
                  </a:lnTo>
                  <a:lnTo>
                    <a:pt x="667" y="21"/>
                  </a:lnTo>
                  <a:lnTo>
                    <a:pt x="569" y="1"/>
                  </a:lnTo>
                  <a:lnTo>
                    <a:pt x="518" y="0"/>
                  </a:lnTo>
                  <a:lnTo>
                    <a:pt x="518" y="0"/>
                  </a:lnTo>
                  <a:lnTo>
                    <a:pt x="469" y="1"/>
                  </a:lnTo>
                  <a:lnTo>
                    <a:pt x="370" y="21"/>
                  </a:lnTo>
                  <a:lnTo>
                    <a:pt x="277" y="58"/>
                  </a:lnTo>
                  <a:lnTo>
                    <a:pt x="190" y="115"/>
                  </a:lnTo>
                  <a:lnTo>
                    <a:pt x="151" y="153"/>
                  </a:lnTo>
                  <a:close/>
                </a:path>
              </a:pathLst>
            </a:custGeom>
            <a:solidFill>
              <a:srgbClr val="E8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31" name="Freeform 587">
              <a:extLst>
                <a:ext uri="{FF2B5EF4-FFF2-40B4-BE49-F238E27FC236}">
                  <a16:creationId xmlns:a16="http://schemas.microsoft.com/office/drawing/2014/main" id="{303DF926-233B-6B3C-AB03-DAFA3A6F2523}"/>
                </a:ext>
              </a:extLst>
            </p:cNvPr>
            <p:cNvSpPr>
              <a:spLocks/>
            </p:cNvSpPr>
            <p:nvPr/>
          </p:nvSpPr>
          <p:spPr bwMode="auto">
            <a:xfrm>
              <a:off x="4546600" y="1900238"/>
              <a:ext cx="1462088" cy="217488"/>
            </a:xfrm>
            <a:custGeom>
              <a:avLst/>
              <a:gdLst>
                <a:gd name="T0" fmla="*/ 3684 w 3684"/>
                <a:gd name="T1" fmla="*/ 221 h 548"/>
                <a:gd name="T2" fmla="*/ 687 w 3684"/>
                <a:gd name="T3" fmla="*/ 221 h 548"/>
                <a:gd name="T4" fmla="*/ 658 w 3684"/>
                <a:gd name="T5" fmla="*/ 219 h 548"/>
                <a:gd name="T6" fmla="*/ 605 w 3684"/>
                <a:gd name="T7" fmla="*/ 206 h 548"/>
                <a:gd name="T8" fmla="*/ 557 w 3684"/>
                <a:gd name="T9" fmla="*/ 180 h 548"/>
                <a:gd name="T10" fmla="*/ 517 w 3684"/>
                <a:gd name="T11" fmla="*/ 144 h 548"/>
                <a:gd name="T12" fmla="*/ 500 w 3684"/>
                <a:gd name="T13" fmla="*/ 122 h 548"/>
                <a:gd name="T14" fmla="*/ 481 w 3684"/>
                <a:gd name="T15" fmla="*/ 94 h 548"/>
                <a:gd name="T16" fmla="*/ 430 w 3684"/>
                <a:gd name="T17" fmla="*/ 49 h 548"/>
                <a:gd name="T18" fmla="*/ 369 w 3684"/>
                <a:gd name="T19" fmla="*/ 17 h 548"/>
                <a:gd name="T20" fmla="*/ 302 w 3684"/>
                <a:gd name="T21" fmla="*/ 1 h 548"/>
                <a:gd name="T22" fmla="*/ 266 w 3684"/>
                <a:gd name="T23" fmla="*/ 0 h 548"/>
                <a:gd name="T24" fmla="*/ 239 w 3684"/>
                <a:gd name="T25" fmla="*/ 1 h 548"/>
                <a:gd name="T26" fmla="*/ 188 w 3684"/>
                <a:gd name="T27" fmla="*/ 13 h 548"/>
                <a:gd name="T28" fmla="*/ 141 w 3684"/>
                <a:gd name="T29" fmla="*/ 34 h 548"/>
                <a:gd name="T30" fmla="*/ 100 w 3684"/>
                <a:gd name="T31" fmla="*/ 62 h 548"/>
                <a:gd name="T32" fmla="*/ 64 w 3684"/>
                <a:gd name="T33" fmla="*/ 99 h 548"/>
                <a:gd name="T34" fmla="*/ 35 w 3684"/>
                <a:gd name="T35" fmla="*/ 140 h 548"/>
                <a:gd name="T36" fmla="*/ 14 w 3684"/>
                <a:gd name="T37" fmla="*/ 186 h 548"/>
                <a:gd name="T38" fmla="*/ 1 w 3684"/>
                <a:gd name="T39" fmla="*/ 236 h 548"/>
                <a:gd name="T40" fmla="*/ 0 w 3684"/>
                <a:gd name="T41" fmla="*/ 262 h 548"/>
                <a:gd name="T42" fmla="*/ 0 w 3684"/>
                <a:gd name="T43" fmla="*/ 292 h 548"/>
                <a:gd name="T44" fmla="*/ 9 w 3684"/>
                <a:gd name="T45" fmla="*/ 348 h 548"/>
                <a:gd name="T46" fmla="*/ 29 w 3684"/>
                <a:gd name="T47" fmla="*/ 398 h 548"/>
                <a:gd name="T48" fmla="*/ 58 w 3684"/>
                <a:gd name="T49" fmla="*/ 443 h 548"/>
                <a:gd name="T50" fmla="*/ 95 w 3684"/>
                <a:gd name="T51" fmla="*/ 482 h 548"/>
                <a:gd name="T52" fmla="*/ 140 w 3684"/>
                <a:gd name="T53" fmla="*/ 513 h 548"/>
                <a:gd name="T54" fmla="*/ 189 w 3684"/>
                <a:gd name="T55" fmla="*/ 536 h 548"/>
                <a:gd name="T56" fmla="*/ 245 w 3684"/>
                <a:gd name="T57" fmla="*/ 547 h 548"/>
                <a:gd name="T58" fmla="*/ 274 w 3684"/>
                <a:gd name="T59" fmla="*/ 548 h 548"/>
                <a:gd name="T60" fmla="*/ 307 w 3684"/>
                <a:gd name="T61" fmla="*/ 546 h 548"/>
                <a:gd name="T62" fmla="*/ 372 w 3684"/>
                <a:gd name="T63" fmla="*/ 530 h 548"/>
                <a:gd name="T64" fmla="*/ 430 w 3684"/>
                <a:gd name="T65" fmla="*/ 499 h 548"/>
                <a:gd name="T66" fmla="*/ 478 w 3684"/>
                <a:gd name="T67" fmla="*/ 456 h 548"/>
                <a:gd name="T68" fmla="*/ 498 w 3684"/>
                <a:gd name="T69" fmla="*/ 431 h 548"/>
                <a:gd name="T70" fmla="*/ 515 w 3684"/>
                <a:gd name="T71" fmla="*/ 408 h 548"/>
                <a:gd name="T72" fmla="*/ 556 w 3684"/>
                <a:gd name="T73" fmla="*/ 371 h 548"/>
                <a:gd name="T74" fmla="*/ 605 w 3684"/>
                <a:gd name="T75" fmla="*/ 344 h 548"/>
                <a:gd name="T76" fmla="*/ 658 w 3684"/>
                <a:gd name="T77" fmla="*/ 329 h 548"/>
                <a:gd name="T78" fmla="*/ 687 w 3684"/>
                <a:gd name="T79" fmla="*/ 328 h 548"/>
                <a:gd name="T80" fmla="*/ 3684 w 3684"/>
                <a:gd name="T81" fmla="*/ 328 h 548"/>
                <a:gd name="T82" fmla="*/ 3684 w 3684"/>
                <a:gd name="T83" fmla="*/ 221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84" h="548">
                  <a:moveTo>
                    <a:pt x="3684" y="221"/>
                  </a:moveTo>
                  <a:lnTo>
                    <a:pt x="687" y="221"/>
                  </a:lnTo>
                  <a:lnTo>
                    <a:pt x="658" y="219"/>
                  </a:lnTo>
                  <a:lnTo>
                    <a:pt x="605" y="206"/>
                  </a:lnTo>
                  <a:lnTo>
                    <a:pt x="557" y="180"/>
                  </a:lnTo>
                  <a:lnTo>
                    <a:pt x="517" y="144"/>
                  </a:lnTo>
                  <a:lnTo>
                    <a:pt x="500" y="122"/>
                  </a:lnTo>
                  <a:lnTo>
                    <a:pt x="481" y="94"/>
                  </a:lnTo>
                  <a:lnTo>
                    <a:pt x="430" y="49"/>
                  </a:lnTo>
                  <a:lnTo>
                    <a:pt x="369" y="17"/>
                  </a:lnTo>
                  <a:lnTo>
                    <a:pt x="302" y="1"/>
                  </a:lnTo>
                  <a:lnTo>
                    <a:pt x="266" y="0"/>
                  </a:lnTo>
                  <a:lnTo>
                    <a:pt x="239" y="1"/>
                  </a:lnTo>
                  <a:lnTo>
                    <a:pt x="188" y="13"/>
                  </a:lnTo>
                  <a:lnTo>
                    <a:pt x="141" y="34"/>
                  </a:lnTo>
                  <a:lnTo>
                    <a:pt x="100" y="62"/>
                  </a:lnTo>
                  <a:lnTo>
                    <a:pt x="64" y="99"/>
                  </a:lnTo>
                  <a:lnTo>
                    <a:pt x="35" y="140"/>
                  </a:lnTo>
                  <a:lnTo>
                    <a:pt x="14" y="186"/>
                  </a:lnTo>
                  <a:lnTo>
                    <a:pt x="1" y="236"/>
                  </a:lnTo>
                  <a:lnTo>
                    <a:pt x="0" y="262"/>
                  </a:lnTo>
                  <a:lnTo>
                    <a:pt x="0" y="292"/>
                  </a:lnTo>
                  <a:lnTo>
                    <a:pt x="9" y="348"/>
                  </a:lnTo>
                  <a:lnTo>
                    <a:pt x="29" y="398"/>
                  </a:lnTo>
                  <a:lnTo>
                    <a:pt x="58" y="443"/>
                  </a:lnTo>
                  <a:lnTo>
                    <a:pt x="95" y="482"/>
                  </a:lnTo>
                  <a:lnTo>
                    <a:pt x="140" y="513"/>
                  </a:lnTo>
                  <a:lnTo>
                    <a:pt x="189" y="536"/>
                  </a:lnTo>
                  <a:lnTo>
                    <a:pt x="245" y="547"/>
                  </a:lnTo>
                  <a:lnTo>
                    <a:pt x="274" y="548"/>
                  </a:lnTo>
                  <a:lnTo>
                    <a:pt x="307" y="546"/>
                  </a:lnTo>
                  <a:lnTo>
                    <a:pt x="372" y="530"/>
                  </a:lnTo>
                  <a:lnTo>
                    <a:pt x="430" y="499"/>
                  </a:lnTo>
                  <a:lnTo>
                    <a:pt x="478" y="456"/>
                  </a:lnTo>
                  <a:lnTo>
                    <a:pt x="498" y="431"/>
                  </a:lnTo>
                  <a:lnTo>
                    <a:pt x="515" y="408"/>
                  </a:lnTo>
                  <a:lnTo>
                    <a:pt x="556" y="371"/>
                  </a:lnTo>
                  <a:lnTo>
                    <a:pt x="605" y="344"/>
                  </a:lnTo>
                  <a:lnTo>
                    <a:pt x="658" y="329"/>
                  </a:lnTo>
                  <a:lnTo>
                    <a:pt x="687" y="328"/>
                  </a:lnTo>
                  <a:lnTo>
                    <a:pt x="3684" y="328"/>
                  </a:lnTo>
                  <a:lnTo>
                    <a:pt x="3684" y="221"/>
                  </a:lnTo>
                  <a:close/>
                </a:path>
              </a:pathLst>
            </a:custGeom>
            <a:solidFill>
              <a:srgbClr val="A2B9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32" name="Freeform 588">
              <a:extLst>
                <a:ext uri="{FF2B5EF4-FFF2-40B4-BE49-F238E27FC236}">
                  <a16:creationId xmlns:a16="http://schemas.microsoft.com/office/drawing/2014/main" id="{CCECE8C2-6113-930E-A11E-99DD7FDE0429}"/>
                </a:ext>
              </a:extLst>
            </p:cNvPr>
            <p:cNvSpPr>
              <a:spLocks/>
            </p:cNvSpPr>
            <p:nvPr/>
          </p:nvSpPr>
          <p:spPr bwMode="auto">
            <a:xfrm>
              <a:off x="4619625" y="1970088"/>
              <a:ext cx="79375" cy="79375"/>
            </a:xfrm>
            <a:custGeom>
              <a:avLst/>
              <a:gdLst>
                <a:gd name="T0" fmla="*/ 200 w 200"/>
                <a:gd name="T1" fmla="*/ 67 h 199"/>
                <a:gd name="T2" fmla="*/ 132 w 200"/>
                <a:gd name="T3" fmla="*/ 67 h 199"/>
                <a:gd name="T4" fmla="*/ 132 w 200"/>
                <a:gd name="T5" fmla="*/ 0 h 199"/>
                <a:gd name="T6" fmla="*/ 68 w 200"/>
                <a:gd name="T7" fmla="*/ 0 h 199"/>
                <a:gd name="T8" fmla="*/ 68 w 200"/>
                <a:gd name="T9" fmla="*/ 67 h 199"/>
                <a:gd name="T10" fmla="*/ 0 w 200"/>
                <a:gd name="T11" fmla="*/ 67 h 199"/>
                <a:gd name="T12" fmla="*/ 0 w 200"/>
                <a:gd name="T13" fmla="*/ 132 h 199"/>
                <a:gd name="T14" fmla="*/ 68 w 200"/>
                <a:gd name="T15" fmla="*/ 132 h 199"/>
                <a:gd name="T16" fmla="*/ 68 w 200"/>
                <a:gd name="T17" fmla="*/ 199 h 199"/>
                <a:gd name="T18" fmla="*/ 132 w 200"/>
                <a:gd name="T19" fmla="*/ 199 h 199"/>
                <a:gd name="T20" fmla="*/ 132 w 200"/>
                <a:gd name="T21" fmla="*/ 132 h 199"/>
                <a:gd name="T22" fmla="*/ 200 w 200"/>
                <a:gd name="T23" fmla="*/ 132 h 199"/>
                <a:gd name="T24" fmla="*/ 200 w 200"/>
                <a:gd name="T25" fmla="*/ 6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99">
                  <a:moveTo>
                    <a:pt x="200" y="67"/>
                  </a:moveTo>
                  <a:lnTo>
                    <a:pt x="132" y="67"/>
                  </a:lnTo>
                  <a:lnTo>
                    <a:pt x="132" y="0"/>
                  </a:lnTo>
                  <a:lnTo>
                    <a:pt x="68" y="0"/>
                  </a:lnTo>
                  <a:lnTo>
                    <a:pt x="68" y="67"/>
                  </a:lnTo>
                  <a:lnTo>
                    <a:pt x="0" y="67"/>
                  </a:lnTo>
                  <a:lnTo>
                    <a:pt x="0" y="132"/>
                  </a:lnTo>
                  <a:lnTo>
                    <a:pt x="68" y="132"/>
                  </a:lnTo>
                  <a:lnTo>
                    <a:pt x="68" y="199"/>
                  </a:lnTo>
                  <a:lnTo>
                    <a:pt x="132" y="199"/>
                  </a:lnTo>
                  <a:lnTo>
                    <a:pt x="132" y="132"/>
                  </a:lnTo>
                  <a:lnTo>
                    <a:pt x="200" y="132"/>
                  </a:lnTo>
                  <a:lnTo>
                    <a:pt x="200"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33" name="Freeform 589">
              <a:extLst>
                <a:ext uri="{FF2B5EF4-FFF2-40B4-BE49-F238E27FC236}">
                  <a16:creationId xmlns:a16="http://schemas.microsoft.com/office/drawing/2014/main" id="{F99E64CD-F1CE-028F-3797-F99442AC7F3E}"/>
                </a:ext>
              </a:extLst>
            </p:cNvPr>
            <p:cNvSpPr>
              <a:spLocks/>
            </p:cNvSpPr>
            <p:nvPr/>
          </p:nvSpPr>
          <p:spPr bwMode="auto">
            <a:xfrm>
              <a:off x="5905500" y="1700213"/>
              <a:ext cx="620713" cy="619125"/>
            </a:xfrm>
            <a:custGeom>
              <a:avLst/>
              <a:gdLst>
                <a:gd name="T0" fmla="*/ 1362 w 1562"/>
                <a:gd name="T1" fmla="*/ 260 h 1562"/>
                <a:gd name="T2" fmla="*/ 1460 w 1562"/>
                <a:gd name="T3" fmla="*/ 397 h 1562"/>
                <a:gd name="T4" fmla="*/ 1525 w 1562"/>
                <a:gd name="T5" fmla="*/ 546 h 1562"/>
                <a:gd name="T6" fmla="*/ 1558 w 1562"/>
                <a:gd name="T7" fmla="*/ 704 h 1562"/>
                <a:gd name="T8" fmla="*/ 1560 w 1562"/>
                <a:gd name="T9" fmla="*/ 825 h 1562"/>
                <a:gd name="T10" fmla="*/ 1547 w 1562"/>
                <a:gd name="T11" fmla="*/ 928 h 1562"/>
                <a:gd name="T12" fmla="*/ 1508 w 1562"/>
                <a:gd name="T13" fmla="*/ 1063 h 1562"/>
                <a:gd name="T14" fmla="*/ 1446 w 1562"/>
                <a:gd name="T15" fmla="*/ 1190 h 1562"/>
                <a:gd name="T16" fmla="*/ 1358 w 1562"/>
                <a:gd name="T17" fmla="*/ 1307 h 1562"/>
                <a:gd name="T18" fmla="*/ 1306 w 1562"/>
                <a:gd name="T19" fmla="*/ 1359 h 1562"/>
                <a:gd name="T20" fmla="*/ 1190 w 1562"/>
                <a:gd name="T21" fmla="*/ 1447 h 1562"/>
                <a:gd name="T22" fmla="*/ 1063 w 1562"/>
                <a:gd name="T23" fmla="*/ 1510 h 1562"/>
                <a:gd name="T24" fmla="*/ 928 w 1562"/>
                <a:gd name="T25" fmla="*/ 1548 h 1562"/>
                <a:gd name="T26" fmla="*/ 825 w 1562"/>
                <a:gd name="T27" fmla="*/ 1561 h 1562"/>
                <a:gd name="T28" fmla="*/ 704 w 1562"/>
                <a:gd name="T29" fmla="*/ 1558 h 1562"/>
                <a:gd name="T30" fmla="*/ 545 w 1562"/>
                <a:gd name="T31" fmla="*/ 1526 h 1562"/>
                <a:gd name="T32" fmla="*/ 396 w 1562"/>
                <a:gd name="T33" fmla="*/ 1461 h 1562"/>
                <a:gd name="T34" fmla="*/ 259 w 1562"/>
                <a:gd name="T35" fmla="*/ 1364 h 1562"/>
                <a:gd name="T36" fmla="*/ 201 w 1562"/>
                <a:gd name="T37" fmla="*/ 1304 h 1562"/>
                <a:gd name="T38" fmla="*/ 107 w 1562"/>
                <a:gd name="T39" fmla="*/ 1179 h 1562"/>
                <a:gd name="T40" fmla="*/ 43 w 1562"/>
                <a:gd name="T41" fmla="*/ 1040 h 1562"/>
                <a:gd name="T42" fmla="*/ 8 w 1562"/>
                <a:gd name="T43" fmla="*/ 893 h 1562"/>
                <a:gd name="T44" fmla="*/ 0 w 1562"/>
                <a:gd name="T45" fmla="*/ 743 h 1562"/>
                <a:gd name="T46" fmla="*/ 22 w 1562"/>
                <a:gd name="T47" fmla="*/ 595 h 1562"/>
                <a:gd name="T48" fmla="*/ 71 w 1562"/>
                <a:gd name="T49" fmla="*/ 453 h 1562"/>
                <a:gd name="T50" fmla="*/ 150 w 1562"/>
                <a:gd name="T51" fmla="*/ 319 h 1562"/>
                <a:gd name="T52" fmla="*/ 228 w 1562"/>
                <a:gd name="T53" fmla="*/ 229 h 1562"/>
                <a:gd name="T54" fmla="*/ 319 w 1562"/>
                <a:gd name="T55" fmla="*/ 151 h 1562"/>
                <a:gd name="T56" fmla="*/ 451 w 1562"/>
                <a:gd name="T57" fmla="*/ 72 h 1562"/>
                <a:gd name="T58" fmla="*/ 595 w 1562"/>
                <a:gd name="T59" fmla="*/ 22 h 1562"/>
                <a:gd name="T60" fmla="*/ 742 w 1562"/>
                <a:gd name="T61" fmla="*/ 0 h 1562"/>
                <a:gd name="T62" fmla="*/ 893 w 1562"/>
                <a:gd name="T63" fmla="*/ 8 h 1562"/>
                <a:gd name="T64" fmla="*/ 1039 w 1562"/>
                <a:gd name="T65" fmla="*/ 43 h 1562"/>
                <a:gd name="T66" fmla="*/ 1177 w 1562"/>
                <a:gd name="T67" fmla="*/ 108 h 1562"/>
                <a:gd name="T68" fmla="*/ 1304 w 1562"/>
                <a:gd name="T69" fmla="*/ 201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2" h="1562">
                  <a:moveTo>
                    <a:pt x="1332" y="229"/>
                  </a:moveTo>
                  <a:lnTo>
                    <a:pt x="1362" y="260"/>
                  </a:lnTo>
                  <a:lnTo>
                    <a:pt x="1415" y="326"/>
                  </a:lnTo>
                  <a:lnTo>
                    <a:pt x="1460" y="397"/>
                  </a:lnTo>
                  <a:lnTo>
                    <a:pt x="1497" y="470"/>
                  </a:lnTo>
                  <a:lnTo>
                    <a:pt x="1525" y="546"/>
                  </a:lnTo>
                  <a:lnTo>
                    <a:pt x="1546" y="625"/>
                  </a:lnTo>
                  <a:lnTo>
                    <a:pt x="1558" y="704"/>
                  </a:lnTo>
                  <a:lnTo>
                    <a:pt x="1562" y="785"/>
                  </a:lnTo>
                  <a:lnTo>
                    <a:pt x="1560" y="825"/>
                  </a:lnTo>
                  <a:lnTo>
                    <a:pt x="1558" y="860"/>
                  </a:lnTo>
                  <a:lnTo>
                    <a:pt x="1547" y="928"/>
                  </a:lnTo>
                  <a:lnTo>
                    <a:pt x="1532" y="997"/>
                  </a:lnTo>
                  <a:lnTo>
                    <a:pt x="1508" y="1063"/>
                  </a:lnTo>
                  <a:lnTo>
                    <a:pt x="1480" y="1128"/>
                  </a:lnTo>
                  <a:lnTo>
                    <a:pt x="1446" y="1190"/>
                  </a:lnTo>
                  <a:lnTo>
                    <a:pt x="1405" y="1250"/>
                  </a:lnTo>
                  <a:lnTo>
                    <a:pt x="1358" y="1307"/>
                  </a:lnTo>
                  <a:lnTo>
                    <a:pt x="1332" y="1333"/>
                  </a:lnTo>
                  <a:lnTo>
                    <a:pt x="1306" y="1359"/>
                  </a:lnTo>
                  <a:lnTo>
                    <a:pt x="1249" y="1407"/>
                  </a:lnTo>
                  <a:lnTo>
                    <a:pt x="1190" y="1447"/>
                  </a:lnTo>
                  <a:lnTo>
                    <a:pt x="1127" y="1482"/>
                  </a:lnTo>
                  <a:lnTo>
                    <a:pt x="1063" y="1510"/>
                  </a:lnTo>
                  <a:lnTo>
                    <a:pt x="996" y="1532"/>
                  </a:lnTo>
                  <a:lnTo>
                    <a:pt x="928" y="1548"/>
                  </a:lnTo>
                  <a:lnTo>
                    <a:pt x="859" y="1558"/>
                  </a:lnTo>
                  <a:lnTo>
                    <a:pt x="825" y="1561"/>
                  </a:lnTo>
                  <a:lnTo>
                    <a:pt x="784" y="1562"/>
                  </a:lnTo>
                  <a:lnTo>
                    <a:pt x="704" y="1558"/>
                  </a:lnTo>
                  <a:lnTo>
                    <a:pt x="624" y="1547"/>
                  </a:lnTo>
                  <a:lnTo>
                    <a:pt x="545" y="1526"/>
                  </a:lnTo>
                  <a:lnTo>
                    <a:pt x="469" y="1499"/>
                  </a:lnTo>
                  <a:lnTo>
                    <a:pt x="396" y="1461"/>
                  </a:lnTo>
                  <a:lnTo>
                    <a:pt x="325" y="1417"/>
                  </a:lnTo>
                  <a:lnTo>
                    <a:pt x="259" y="1364"/>
                  </a:lnTo>
                  <a:lnTo>
                    <a:pt x="228" y="1333"/>
                  </a:lnTo>
                  <a:lnTo>
                    <a:pt x="201" y="1304"/>
                  </a:lnTo>
                  <a:lnTo>
                    <a:pt x="150" y="1243"/>
                  </a:lnTo>
                  <a:lnTo>
                    <a:pt x="107" y="1179"/>
                  </a:lnTo>
                  <a:lnTo>
                    <a:pt x="71" y="1110"/>
                  </a:lnTo>
                  <a:lnTo>
                    <a:pt x="43" y="1040"/>
                  </a:lnTo>
                  <a:lnTo>
                    <a:pt x="22" y="967"/>
                  </a:lnTo>
                  <a:lnTo>
                    <a:pt x="8" y="893"/>
                  </a:lnTo>
                  <a:lnTo>
                    <a:pt x="0" y="818"/>
                  </a:lnTo>
                  <a:lnTo>
                    <a:pt x="0" y="743"/>
                  </a:lnTo>
                  <a:lnTo>
                    <a:pt x="8" y="669"/>
                  </a:lnTo>
                  <a:lnTo>
                    <a:pt x="22" y="595"/>
                  </a:lnTo>
                  <a:lnTo>
                    <a:pt x="43" y="523"/>
                  </a:lnTo>
                  <a:lnTo>
                    <a:pt x="71" y="453"/>
                  </a:lnTo>
                  <a:lnTo>
                    <a:pt x="107" y="384"/>
                  </a:lnTo>
                  <a:lnTo>
                    <a:pt x="150" y="319"/>
                  </a:lnTo>
                  <a:lnTo>
                    <a:pt x="201" y="258"/>
                  </a:lnTo>
                  <a:lnTo>
                    <a:pt x="228" y="229"/>
                  </a:lnTo>
                  <a:lnTo>
                    <a:pt x="258" y="201"/>
                  </a:lnTo>
                  <a:lnTo>
                    <a:pt x="319" y="151"/>
                  </a:lnTo>
                  <a:lnTo>
                    <a:pt x="383" y="108"/>
                  </a:lnTo>
                  <a:lnTo>
                    <a:pt x="451" y="72"/>
                  </a:lnTo>
                  <a:lnTo>
                    <a:pt x="522" y="43"/>
                  </a:lnTo>
                  <a:lnTo>
                    <a:pt x="595" y="22"/>
                  </a:lnTo>
                  <a:lnTo>
                    <a:pt x="669" y="8"/>
                  </a:lnTo>
                  <a:lnTo>
                    <a:pt x="742" y="0"/>
                  </a:lnTo>
                  <a:lnTo>
                    <a:pt x="818" y="0"/>
                  </a:lnTo>
                  <a:lnTo>
                    <a:pt x="893" y="8"/>
                  </a:lnTo>
                  <a:lnTo>
                    <a:pt x="967" y="22"/>
                  </a:lnTo>
                  <a:lnTo>
                    <a:pt x="1039" y="43"/>
                  </a:lnTo>
                  <a:lnTo>
                    <a:pt x="1109" y="72"/>
                  </a:lnTo>
                  <a:lnTo>
                    <a:pt x="1177" y="108"/>
                  </a:lnTo>
                  <a:lnTo>
                    <a:pt x="1243" y="151"/>
                  </a:lnTo>
                  <a:lnTo>
                    <a:pt x="1304" y="201"/>
                  </a:lnTo>
                  <a:lnTo>
                    <a:pt x="1332" y="229"/>
                  </a:lnTo>
                  <a:close/>
                </a:path>
              </a:pathLst>
            </a:custGeom>
            <a:solidFill>
              <a:srgbClr val="A2B9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34" name="Freeform 590">
              <a:extLst>
                <a:ext uri="{FF2B5EF4-FFF2-40B4-BE49-F238E27FC236}">
                  <a16:creationId xmlns:a16="http://schemas.microsoft.com/office/drawing/2014/main" id="{B802D37B-B714-43EE-4E51-893F7EB5CE93}"/>
                </a:ext>
              </a:extLst>
            </p:cNvPr>
            <p:cNvSpPr>
              <a:spLocks/>
            </p:cNvSpPr>
            <p:nvPr/>
          </p:nvSpPr>
          <p:spPr bwMode="auto">
            <a:xfrm>
              <a:off x="6070600" y="1863726"/>
              <a:ext cx="455613" cy="455613"/>
            </a:xfrm>
            <a:custGeom>
              <a:avLst/>
              <a:gdLst>
                <a:gd name="T0" fmla="*/ 735 w 1147"/>
                <a:gd name="T1" fmla="*/ 0 h 1147"/>
                <a:gd name="T2" fmla="*/ 1147 w 1147"/>
                <a:gd name="T3" fmla="*/ 411 h 1147"/>
                <a:gd name="T4" fmla="*/ 1145 w 1147"/>
                <a:gd name="T5" fmla="*/ 446 h 1147"/>
                <a:gd name="T6" fmla="*/ 1134 w 1147"/>
                <a:gd name="T7" fmla="*/ 514 h 1147"/>
                <a:gd name="T8" fmla="*/ 1119 w 1147"/>
                <a:gd name="T9" fmla="*/ 583 h 1147"/>
                <a:gd name="T10" fmla="*/ 1095 w 1147"/>
                <a:gd name="T11" fmla="*/ 649 h 1147"/>
                <a:gd name="T12" fmla="*/ 1067 w 1147"/>
                <a:gd name="T13" fmla="*/ 714 h 1147"/>
                <a:gd name="T14" fmla="*/ 1033 w 1147"/>
                <a:gd name="T15" fmla="*/ 776 h 1147"/>
                <a:gd name="T16" fmla="*/ 992 w 1147"/>
                <a:gd name="T17" fmla="*/ 836 h 1147"/>
                <a:gd name="T18" fmla="*/ 945 w 1147"/>
                <a:gd name="T19" fmla="*/ 893 h 1147"/>
                <a:gd name="T20" fmla="*/ 919 w 1147"/>
                <a:gd name="T21" fmla="*/ 919 h 1147"/>
                <a:gd name="T22" fmla="*/ 893 w 1147"/>
                <a:gd name="T23" fmla="*/ 945 h 1147"/>
                <a:gd name="T24" fmla="*/ 836 w 1147"/>
                <a:gd name="T25" fmla="*/ 993 h 1147"/>
                <a:gd name="T26" fmla="*/ 777 w 1147"/>
                <a:gd name="T27" fmla="*/ 1033 h 1147"/>
                <a:gd name="T28" fmla="*/ 714 w 1147"/>
                <a:gd name="T29" fmla="*/ 1068 h 1147"/>
                <a:gd name="T30" fmla="*/ 650 w 1147"/>
                <a:gd name="T31" fmla="*/ 1096 h 1147"/>
                <a:gd name="T32" fmla="*/ 583 w 1147"/>
                <a:gd name="T33" fmla="*/ 1118 h 1147"/>
                <a:gd name="T34" fmla="*/ 515 w 1147"/>
                <a:gd name="T35" fmla="*/ 1134 h 1147"/>
                <a:gd name="T36" fmla="*/ 446 w 1147"/>
                <a:gd name="T37" fmla="*/ 1144 h 1147"/>
                <a:gd name="T38" fmla="*/ 412 w 1147"/>
                <a:gd name="T39" fmla="*/ 1147 h 1147"/>
                <a:gd name="T40" fmla="*/ 0 w 1147"/>
                <a:gd name="T41" fmla="*/ 735 h 1147"/>
                <a:gd name="T42" fmla="*/ 735 w 1147"/>
                <a:gd name="T43" fmla="*/ 0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7" h="1147">
                  <a:moveTo>
                    <a:pt x="735" y="0"/>
                  </a:moveTo>
                  <a:lnTo>
                    <a:pt x="1147" y="411"/>
                  </a:lnTo>
                  <a:lnTo>
                    <a:pt x="1145" y="446"/>
                  </a:lnTo>
                  <a:lnTo>
                    <a:pt x="1134" y="514"/>
                  </a:lnTo>
                  <a:lnTo>
                    <a:pt x="1119" y="583"/>
                  </a:lnTo>
                  <a:lnTo>
                    <a:pt x="1095" y="649"/>
                  </a:lnTo>
                  <a:lnTo>
                    <a:pt x="1067" y="714"/>
                  </a:lnTo>
                  <a:lnTo>
                    <a:pt x="1033" y="776"/>
                  </a:lnTo>
                  <a:lnTo>
                    <a:pt x="992" y="836"/>
                  </a:lnTo>
                  <a:lnTo>
                    <a:pt x="945" y="893"/>
                  </a:lnTo>
                  <a:lnTo>
                    <a:pt x="919" y="919"/>
                  </a:lnTo>
                  <a:lnTo>
                    <a:pt x="893" y="945"/>
                  </a:lnTo>
                  <a:lnTo>
                    <a:pt x="836" y="993"/>
                  </a:lnTo>
                  <a:lnTo>
                    <a:pt x="777" y="1033"/>
                  </a:lnTo>
                  <a:lnTo>
                    <a:pt x="714" y="1068"/>
                  </a:lnTo>
                  <a:lnTo>
                    <a:pt x="650" y="1096"/>
                  </a:lnTo>
                  <a:lnTo>
                    <a:pt x="583" y="1118"/>
                  </a:lnTo>
                  <a:lnTo>
                    <a:pt x="515" y="1134"/>
                  </a:lnTo>
                  <a:lnTo>
                    <a:pt x="446" y="1144"/>
                  </a:lnTo>
                  <a:lnTo>
                    <a:pt x="412" y="1147"/>
                  </a:lnTo>
                  <a:lnTo>
                    <a:pt x="0" y="735"/>
                  </a:lnTo>
                  <a:lnTo>
                    <a:pt x="735" y="0"/>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35" name="Freeform 591">
              <a:extLst>
                <a:ext uri="{FF2B5EF4-FFF2-40B4-BE49-F238E27FC236}">
                  <a16:creationId xmlns:a16="http://schemas.microsoft.com/office/drawing/2014/main" id="{0FFDF76B-1AE4-937C-B549-077EF56A23FA}"/>
                </a:ext>
              </a:extLst>
            </p:cNvPr>
            <p:cNvSpPr>
              <a:spLocks/>
            </p:cNvSpPr>
            <p:nvPr/>
          </p:nvSpPr>
          <p:spPr bwMode="auto">
            <a:xfrm>
              <a:off x="6010275" y="1803401"/>
              <a:ext cx="411163" cy="411163"/>
            </a:xfrm>
            <a:custGeom>
              <a:avLst/>
              <a:gdLst>
                <a:gd name="T0" fmla="*/ 151 w 1036"/>
                <a:gd name="T1" fmla="*/ 153 h 1038"/>
                <a:gd name="T2" fmla="*/ 115 w 1036"/>
                <a:gd name="T3" fmla="*/ 192 h 1038"/>
                <a:gd name="T4" fmla="*/ 57 w 1036"/>
                <a:gd name="T5" fmla="*/ 279 h 1038"/>
                <a:gd name="T6" fmla="*/ 19 w 1036"/>
                <a:gd name="T7" fmla="*/ 372 h 1038"/>
                <a:gd name="T8" fmla="*/ 0 w 1036"/>
                <a:gd name="T9" fmla="*/ 470 h 1038"/>
                <a:gd name="T10" fmla="*/ 0 w 1036"/>
                <a:gd name="T11" fmla="*/ 570 h 1038"/>
                <a:gd name="T12" fmla="*/ 19 w 1036"/>
                <a:gd name="T13" fmla="*/ 669 h 1038"/>
                <a:gd name="T14" fmla="*/ 57 w 1036"/>
                <a:gd name="T15" fmla="*/ 762 h 1038"/>
                <a:gd name="T16" fmla="*/ 115 w 1036"/>
                <a:gd name="T17" fmla="*/ 849 h 1038"/>
                <a:gd name="T18" fmla="*/ 151 w 1036"/>
                <a:gd name="T19" fmla="*/ 888 h 1038"/>
                <a:gd name="T20" fmla="*/ 151 w 1036"/>
                <a:gd name="T21" fmla="*/ 888 h 1038"/>
                <a:gd name="T22" fmla="*/ 190 w 1036"/>
                <a:gd name="T23" fmla="*/ 924 h 1038"/>
                <a:gd name="T24" fmla="*/ 277 w 1036"/>
                <a:gd name="T25" fmla="*/ 981 h 1038"/>
                <a:gd name="T26" fmla="*/ 370 w 1036"/>
                <a:gd name="T27" fmla="*/ 1020 h 1038"/>
                <a:gd name="T28" fmla="*/ 469 w 1036"/>
                <a:gd name="T29" fmla="*/ 1038 h 1038"/>
                <a:gd name="T30" fmla="*/ 569 w 1036"/>
                <a:gd name="T31" fmla="*/ 1038 h 1038"/>
                <a:gd name="T32" fmla="*/ 667 w 1036"/>
                <a:gd name="T33" fmla="*/ 1020 h 1038"/>
                <a:gd name="T34" fmla="*/ 760 w 1036"/>
                <a:gd name="T35" fmla="*/ 981 h 1038"/>
                <a:gd name="T36" fmla="*/ 847 w 1036"/>
                <a:gd name="T37" fmla="*/ 924 h 1038"/>
                <a:gd name="T38" fmla="*/ 886 w 1036"/>
                <a:gd name="T39" fmla="*/ 888 h 1038"/>
                <a:gd name="T40" fmla="*/ 886 w 1036"/>
                <a:gd name="T41" fmla="*/ 888 h 1038"/>
                <a:gd name="T42" fmla="*/ 922 w 1036"/>
                <a:gd name="T43" fmla="*/ 849 h 1038"/>
                <a:gd name="T44" fmla="*/ 979 w 1036"/>
                <a:gd name="T45" fmla="*/ 762 h 1038"/>
                <a:gd name="T46" fmla="*/ 1017 w 1036"/>
                <a:gd name="T47" fmla="*/ 669 h 1038"/>
                <a:gd name="T48" fmla="*/ 1036 w 1036"/>
                <a:gd name="T49" fmla="*/ 570 h 1038"/>
                <a:gd name="T50" fmla="*/ 1036 w 1036"/>
                <a:gd name="T51" fmla="*/ 470 h 1038"/>
                <a:gd name="T52" fmla="*/ 1017 w 1036"/>
                <a:gd name="T53" fmla="*/ 372 h 1038"/>
                <a:gd name="T54" fmla="*/ 979 w 1036"/>
                <a:gd name="T55" fmla="*/ 279 h 1038"/>
                <a:gd name="T56" fmla="*/ 922 w 1036"/>
                <a:gd name="T57" fmla="*/ 192 h 1038"/>
                <a:gd name="T58" fmla="*/ 886 w 1036"/>
                <a:gd name="T59" fmla="*/ 153 h 1038"/>
                <a:gd name="T60" fmla="*/ 886 w 1036"/>
                <a:gd name="T61" fmla="*/ 153 h 1038"/>
                <a:gd name="T62" fmla="*/ 847 w 1036"/>
                <a:gd name="T63" fmla="*/ 117 h 1038"/>
                <a:gd name="T64" fmla="*/ 760 w 1036"/>
                <a:gd name="T65" fmla="*/ 60 h 1038"/>
                <a:gd name="T66" fmla="*/ 667 w 1036"/>
                <a:gd name="T67" fmla="*/ 21 h 1038"/>
                <a:gd name="T68" fmla="*/ 569 w 1036"/>
                <a:gd name="T69" fmla="*/ 3 h 1038"/>
                <a:gd name="T70" fmla="*/ 518 w 1036"/>
                <a:gd name="T71" fmla="*/ 0 h 1038"/>
                <a:gd name="T72" fmla="*/ 518 w 1036"/>
                <a:gd name="T73" fmla="*/ 0 h 1038"/>
                <a:gd name="T74" fmla="*/ 469 w 1036"/>
                <a:gd name="T75" fmla="*/ 3 h 1038"/>
                <a:gd name="T76" fmla="*/ 370 w 1036"/>
                <a:gd name="T77" fmla="*/ 21 h 1038"/>
                <a:gd name="T78" fmla="*/ 277 w 1036"/>
                <a:gd name="T79" fmla="*/ 60 h 1038"/>
                <a:gd name="T80" fmla="*/ 190 w 1036"/>
                <a:gd name="T81" fmla="*/ 117 h 1038"/>
                <a:gd name="T82" fmla="*/ 151 w 1036"/>
                <a:gd name="T83" fmla="*/ 153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6" h="1038">
                  <a:moveTo>
                    <a:pt x="151" y="153"/>
                  </a:moveTo>
                  <a:lnTo>
                    <a:pt x="115" y="192"/>
                  </a:lnTo>
                  <a:lnTo>
                    <a:pt x="57" y="279"/>
                  </a:lnTo>
                  <a:lnTo>
                    <a:pt x="19" y="372"/>
                  </a:lnTo>
                  <a:lnTo>
                    <a:pt x="0" y="470"/>
                  </a:lnTo>
                  <a:lnTo>
                    <a:pt x="0" y="570"/>
                  </a:lnTo>
                  <a:lnTo>
                    <a:pt x="19" y="669"/>
                  </a:lnTo>
                  <a:lnTo>
                    <a:pt x="57" y="762"/>
                  </a:lnTo>
                  <a:lnTo>
                    <a:pt x="115" y="849"/>
                  </a:lnTo>
                  <a:lnTo>
                    <a:pt x="151" y="888"/>
                  </a:lnTo>
                  <a:lnTo>
                    <a:pt x="151" y="888"/>
                  </a:lnTo>
                  <a:lnTo>
                    <a:pt x="190" y="924"/>
                  </a:lnTo>
                  <a:lnTo>
                    <a:pt x="277" y="981"/>
                  </a:lnTo>
                  <a:lnTo>
                    <a:pt x="370" y="1020"/>
                  </a:lnTo>
                  <a:lnTo>
                    <a:pt x="469" y="1038"/>
                  </a:lnTo>
                  <a:lnTo>
                    <a:pt x="569" y="1038"/>
                  </a:lnTo>
                  <a:lnTo>
                    <a:pt x="667" y="1020"/>
                  </a:lnTo>
                  <a:lnTo>
                    <a:pt x="760" y="981"/>
                  </a:lnTo>
                  <a:lnTo>
                    <a:pt x="847" y="924"/>
                  </a:lnTo>
                  <a:lnTo>
                    <a:pt x="886" y="888"/>
                  </a:lnTo>
                  <a:lnTo>
                    <a:pt x="886" y="888"/>
                  </a:lnTo>
                  <a:lnTo>
                    <a:pt x="922" y="849"/>
                  </a:lnTo>
                  <a:lnTo>
                    <a:pt x="979" y="762"/>
                  </a:lnTo>
                  <a:lnTo>
                    <a:pt x="1017" y="669"/>
                  </a:lnTo>
                  <a:lnTo>
                    <a:pt x="1036" y="570"/>
                  </a:lnTo>
                  <a:lnTo>
                    <a:pt x="1036" y="470"/>
                  </a:lnTo>
                  <a:lnTo>
                    <a:pt x="1017" y="372"/>
                  </a:lnTo>
                  <a:lnTo>
                    <a:pt x="979" y="279"/>
                  </a:lnTo>
                  <a:lnTo>
                    <a:pt x="922" y="192"/>
                  </a:lnTo>
                  <a:lnTo>
                    <a:pt x="886" y="153"/>
                  </a:lnTo>
                  <a:lnTo>
                    <a:pt x="886" y="153"/>
                  </a:lnTo>
                  <a:lnTo>
                    <a:pt x="847" y="117"/>
                  </a:lnTo>
                  <a:lnTo>
                    <a:pt x="760" y="60"/>
                  </a:lnTo>
                  <a:lnTo>
                    <a:pt x="667" y="21"/>
                  </a:lnTo>
                  <a:lnTo>
                    <a:pt x="569" y="3"/>
                  </a:lnTo>
                  <a:lnTo>
                    <a:pt x="518" y="0"/>
                  </a:lnTo>
                  <a:lnTo>
                    <a:pt x="518" y="0"/>
                  </a:lnTo>
                  <a:lnTo>
                    <a:pt x="469" y="3"/>
                  </a:lnTo>
                  <a:lnTo>
                    <a:pt x="370" y="21"/>
                  </a:lnTo>
                  <a:lnTo>
                    <a:pt x="277" y="60"/>
                  </a:lnTo>
                  <a:lnTo>
                    <a:pt x="190" y="117"/>
                  </a:lnTo>
                  <a:lnTo>
                    <a:pt x="151" y="153"/>
                  </a:lnTo>
                  <a:close/>
                </a:path>
              </a:pathLst>
            </a:custGeom>
            <a:solidFill>
              <a:srgbClr val="E8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37" name="Freeform 594">
              <a:extLst>
                <a:ext uri="{FF2B5EF4-FFF2-40B4-BE49-F238E27FC236}">
                  <a16:creationId xmlns:a16="http://schemas.microsoft.com/office/drawing/2014/main" id="{0EB2A72D-32F1-B7D8-E49C-222B4B4ACC3C}"/>
                </a:ext>
              </a:extLst>
            </p:cNvPr>
            <p:cNvSpPr>
              <a:spLocks/>
            </p:cNvSpPr>
            <p:nvPr/>
          </p:nvSpPr>
          <p:spPr bwMode="auto">
            <a:xfrm>
              <a:off x="4546600" y="3629026"/>
              <a:ext cx="1462088" cy="215900"/>
            </a:xfrm>
            <a:custGeom>
              <a:avLst/>
              <a:gdLst>
                <a:gd name="T0" fmla="*/ 3684 w 3684"/>
                <a:gd name="T1" fmla="*/ 219 h 547"/>
                <a:gd name="T2" fmla="*/ 687 w 3684"/>
                <a:gd name="T3" fmla="*/ 219 h 547"/>
                <a:gd name="T4" fmla="*/ 658 w 3684"/>
                <a:gd name="T5" fmla="*/ 218 h 547"/>
                <a:gd name="T6" fmla="*/ 605 w 3684"/>
                <a:gd name="T7" fmla="*/ 205 h 547"/>
                <a:gd name="T8" fmla="*/ 557 w 3684"/>
                <a:gd name="T9" fmla="*/ 180 h 547"/>
                <a:gd name="T10" fmla="*/ 517 w 3684"/>
                <a:gd name="T11" fmla="*/ 144 h 547"/>
                <a:gd name="T12" fmla="*/ 500 w 3684"/>
                <a:gd name="T13" fmla="*/ 120 h 547"/>
                <a:gd name="T14" fmla="*/ 481 w 3684"/>
                <a:gd name="T15" fmla="*/ 93 h 547"/>
                <a:gd name="T16" fmla="*/ 430 w 3684"/>
                <a:gd name="T17" fmla="*/ 48 h 547"/>
                <a:gd name="T18" fmla="*/ 369 w 3684"/>
                <a:gd name="T19" fmla="*/ 17 h 547"/>
                <a:gd name="T20" fmla="*/ 302 w 3684"/>
                <a:gd name="T21" fmla="*/ 0 h 547"/>
                <a:gd name="T22" fmla="*/ 266 w 3684"/>
                <a:gd name="T23" fmla="*/ 0 h 547"/>
                <a:gd name="T24" fmla="*/ 239 w 3684"/>
                <a:gd name="T25" fmla="*/ 1 h 547"/>
                <a:gd name="T26" fmla="*/ 188 w 3684"/>
                <a:gd name="T27" fmla="*/ 13 h 547"/>
                <a:gd name="T28" fmla="*/ 141 w 3684"/>
                <a:gd name="T29" fmla="*/ 34 h 547"/>
                <a:gd name="T30" fmla="*/ 100 w 3684"/>
                <a:gd name="T31" fmla="*/ 62 h 547"/>
                <a:gd name="T32" fmla="*/ 64 w 3684"/>
                <a:gd name="T33" fmla="*/ 97 h 547"/>
                <a:gd name="T34" fmla="*/ 35 w 3684"/>
                <a:gd name="T35" fmla="*/ 139 h 547"/>
                <a:gd name="T36" fmla="*/ 14 w 3684"/>
                <a:gd name="T37" fmla="*/ 185 h 547"/>
                <a:gd name="T38" fmla="*/ 1 w 3684"/>
                <a:gd name="T39" fmla="*/ 236 h 547"/>
                <a:gd name="T40" fmla="*/ 0 w 3684"/>
                <a:gd name="T41" fmla="*/ 262 h 547"/>
                <a:gd name="T42" fmla="*/ 0 w 3684"/>
                <a:gd name="T43" fmla="*/ 292 h 547"/>
                <a:gd name="T44" fmla="*/ 9 w 3684"/>
                <a:gd name="T45" fmla="*/ 346 h 547"/>
                <a:gd name="T46" fmla="*/ 29 w 3684"/>
                <a:gd name="T47" fmla="*/ 398 h 547"/>
                <a:gd name="T48" fmla="*/ 58 w 3684"/>
                <a:gd name="T49" fmla="*/ 443 h 547"/>
                <a:gd name="T50" fmla="*/ 95 w 3684"/>
                <a:gd name="T51" fmla="*/ 482 h 547"/>
                <a:gd name="T52" fmla="*/ 140 w 3684"/>
                <a:gd name="T53" fmla="*/ 513 h 547"/>
                <a:gd name="T54" fmla="*/ 189 w 3684"/>
                <a:gd name="T55" fmla="*/ 535 h 547"/>
                <a:gd name="T56" fmla="*/ 245 w 3684"/>
                <a:gd name="T57" fmla="*/ 546 h 547"/>
                <a:gd name="T58" fmla="*/ 274 w 3684"/>
                <a:gd name="T59" fmla="*/ 547 h 547"/>
                <a:gd name="T60" fmla="*/ 307 w 3684"/>
                <a:gd name="T61" fmla="*/ 546 h 547"/>
                <a:gd name="T62" fmla="*/ 372 w 3684"/>
                <a:gd name="T63" fmla="*/ 530 h 547"/>
                <a:gd name="T64" fmla="*/ 430 w 3684"/>
                <a:gd name="T65" fmla="*/ 499 h 547"/>
                <a:gd name="T66" fmla="*/ 478 w 3684"/>
                <a:gd name="T67" fmla="*/ 456 h 547"/>
                <a:gd name="T68" fmla="*/ 498 w 3684"/>
                <a:gd name="T69" fmla="*/ 430 h 547"/>
                <a:gd name="T70" fmla="*/ 515 w 3684"/>
                <a:gd name="T71" fmla="*/ 407 h 547"/>
                <a:gd name="T72" fmla="*/ 556 w 3684"/>
                <a:gd name="T73" fmla="*/ 369 h 547"/>
                <a:gd name="T74" fmla="*/ 605 w 3684"/>
                <a:gd name="T75" fmla="*/ 343 h 547"/>
                <a:gd name="T76" fmla="*/ 658 w 3684"/>
                <a:gd name="T77" fmla="*/ 329 h 547"/>
                <a:gd name="T78" fmla="*/ 687 w 3684"/>
                <a:gd name="T79" fmla="*/ 328 h 547"/>
                <a:gd name="T80" fmla="*/ 3684 w 3684"/>
                <a:gd name="T81" fmla="*/ 328 h 547"/>
                <a:gd name="T82" fmla="*/ 3684 w 3684"/>
                <a:gd name="T83" fmla="*/ 219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84" h="547">
                  <a:moveTo>
                    <a:pt x="3684" y="219"/>
                  </a:moveTo>
                  <a:lnTo>
                    <a:pt x="687" y="219"/>
                  </a:lnTo>
                  <a:lnTo>
                    <a:pt x="658" y="218"/>
                  </a:lnTo>
                  <a:lnTo>
                    <a:pt x="605" y="205"/>
                  </a:lnTo>
                  <a:lnTo>
                    <a:pt x="557" y="180"/>
                  </a:lnTo>
                  <a:lnTo>
                    <a:pt x="517" y="144"/>
                  </a:lnTo>
                  <a:lnTo>
                    <a:pt x="500" y="120"/>
                  </a:lnTo>
                  <a:lnTo>
                    <a:pt x="481" y="93"/>
                  </a:lnTo>
                  <a:lnTo>
                    <a:pt x="430" y="48"/>
                  </a:lnTo>
                  <a:lnTo>
                    <a:pt x="369" y="17"/>
                  </a:lnTo>
                  <a:lnTo>
                    <a:pt x="302" y="0"/>
                  </a:lnTo>
                  <a:lnTo>
                    <a:pt x="266" y="0"/>
                  </a:lnTo>
                  <a:lnTo>
                    <a:pt x="239" y="1"/>
                  </a:lnTo>
                  <a:lnTo>
                    <a:pt x="188" y="13"/>
                  </a:lnTo>
                  <a:lnTo>
                    <a:pt x="141" y="34"/>
                  </a:lnTo>
                  <a:lnTo>
                    <a:pt x="100" y="62"/>
                  </a:lnTo>
                  <a:lnTo>
                    <a:pt x="64" y="97"/>
                  </a:lnTo>
                  <a:lnTo>
                    <a:pt x="35" y="139"/>
                  </a:lnTo>
                  <a:lnTo>
                    <a:pt x="14" y="185"/>
                  </a:lnTo>
                  <a:lnTo>
                    <a:pt x="1" y="236"/>
                  </a:lnTo>
                  <a:lnTo>
                    <a:pt x="0" y="262"/>
                  </a:lnTo>
                  <a:lnTo>
                    <a:pt x="0" y="292"/>
                  </a:lnTo>
                  <a:lnTo>
                    <a:pt x="9" y="346"/>
                  </a:lnTo>
                  <a:lnTo>
                    <a:pt x="29" y="398"/>
                  </a:lnTo>
                  <a:lnTo>
                    <a:pt x="58" y="443"/>
                  </a:lnTo>
                  <a:lnTo>
                    <a:pt x="95" y="482"/>
                  </a:lnTo>
                  <a:lnTo>
                    <a:pt x="140" y="513"/>
                  </a:lnTo>
                  <a:lnTo>
                    <a:pt x="189" y="535"/>
                  </a:lnTo>
                  <a:lnTo>
                    <a:pt x="245" y="546"/>
                  </a:lnTo>
                  <a:lnTo>
                    <a:pt x="274" y="547"/>
                  </a:lnTo>
                  <a:lnTo>
                    <a:pt x="307" y="546"/>
                  </a:lnTo>
                  <a:lnTo>
                    <a:pt x="372" y="530"/>
                  </a:lnTo>
                  <a:lnTo>
                    <a:pt x="430" y="499"/>
                  </a:lnTo>
                  <a:lnTo>
                    <a:pt x="478" y="456"/>
                  </a:lnTo>
                  <a:lnTo>
                    <a:pt x="498" y="430"/>
                  </a:lnTo>
                  <a:lnTo>
                    <a:pt x="515" y="407"/>
                  </a:lnTo>
                  <a:lnTo>
                    <a:pt x="556" y="369"/>
                  </a:lnTo>
                  <a:lnTo>
                    <a:pt x="605" y="343"/>
                  </a:lnTo>
                  <a:lnTo>
                    <a:pt x="658" y="329"/>
                  </a:lnTo>
                  <a:lnTo>
                    <a:pt x="687" y="328"/>
                  </a:lnTo>
                  <a:lnTo>
                    <a:pt x="3684" y="328"/>
                  </a:lnTo>
                  <a:lnTo>
                    <a:pt x="3684" y="219"/>
                  </a:lnTo>
                  <a:close/>
                </a:path>
              </a:pathLst>
            </a:custGeom>
            <a:solidFill>
              <a:srgbClr val="0639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38" name="Freeform 595">
              <a:extLst>
                <a:ext uri="{FF2B5EF4-FFF2-40B4-BE49-F238E27FC236}">
                  <a16:creationId xmlns:a16="http://schemas.microsoft.com/office/drawing/2014/main" id="{C3500712-275C-D5DA-BB73-3860EEC15A13}"/>
                </a:ext>
              </a:extLst>
            </p:cNvPr>
            <p:cNvSpPr>
              <a:spLocks/>
            </p:cNvSpPr>
            <p:nvPr/>
          </p:nvSpPr>
          <p:spPr bwMode="auto">
            <a:xfrm>
              <a:off x="4619625" y="3697288"/>
              <a:ext cx="79375" cy="79375"/>
            </a:xfrm>
            <a:custGeom>
              <a:avLst/>
              <a:gdLst>
                <a:gd name="T0" fmla="*/ 200 w 200"/>
                <a:gd name="T1" fmla="*/ 67 h 199"/>
                <a:gd name="T2" fmla="*/ 132 w 200"/>
                <a:gd name="T3" fmla="*/ 67 h 199"/>
                <a:gd name="T4" fmla="*/ 132 w 200"/>
                <a:gd name="T5" fmla="*/ 0 h 199"/>
                <a:gd name="T6" fmla="*/ 68 w 200"/>
                <a:gd name="T7" fmla="*/ 0 h 199"/>
                <a:gd name="T8" fmla="*/ 68 w 200"/>
                <a:gd name="T9" fmla="*/ 67 h 199"/>
                <a:gd name="T10" fmla="*/ 0 w 200"/>
                <a:gd name="T11" fmla="*/ 67 h 199"/>
                <a:gd name="T12" fmla="*/ 0 w 200"/>
                <a:gd name="T13" fmla="*/ 132 h 199"/>
                <a:gd name="T14" fmla="*/ 68 w 200"/>
                <a:gd name="T15" fmla="*/ 132 h 199"/>
                <a:gd name="T16" fmla="*/ 68 w 200"/>
                <a:gd name="T17" fmla="*/ 199 h 199"/>
                <a:gd name="T18" fmla="*/ 132 w 200"/>
                <a:gd name="T19" fmla="*/ 199 h 199"/>
                <a:gd name="T20" fmla="*/ 132 w 200"/>
                <a:gd name="T21" fmla="*/ 132 h 199"/>
                <a:gd name="T22" fmla="*/ 200 w 200"/>
                <a:gd name="T23" fmla="*/ 132 h 199"/>
                <a:gd name="T24" fmla="*/ 200 w 200"/>
                <a:gd name="T25" fmla="*/ 6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99">
                  <a:moveTo>
                    <a:pt x="200" y="67"/>
                  </a:moveTo>
                  <a:lnTo>
                    <a:pt x="132" y="67"/>
                  </a:lnTo>
                  <a:lnTo>
                    <a:pt x="132" y="0"/>
                  </a:lnTo>
                  <a:lnTo>
                    <a:pt x="68" y="0"/>
                  </a:lnTo>
                  <a:lnTo>
                    <a:pt x="68" y="67"/>
                  </a:lnTo>
                  <a:lnTo>
                    <a:pt x="0" y="67"/>
                  </a:lnTo>
                  <a:lnTo>
                    <a:pt x="0" y="132"/>
                  </a:lnTo>
                  <a:lnTo>
                    <a:pt x="68" y="132"/>
                  </a:lnTo>
                  <a:lnTo>
                    <a:pt x="68" y="199"/>
                  </a:lnTo>
                  <a:lnTo>
                    <a:pt x="132" y="199"/>
                  </a:lnTo>
                  <a:lnTo>
                    <a:pt x="132" y="132"/>
                  </a:lnTo>
                  <a:lnTo>
                    <a:pt x="200" y="132"/>
                  </a:lnTo>
                  <a:lnTo>
                    <a:pt x="200"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39" name="Freeform 596">
              <a:extLst>
                <a:ext uri="{FF2B5EF4-FFF2-40B4-BE49-F238E27FC236}">
                  <a16:creationId xmlns:a16="http://schemas.microsoft.com/office/drawing/2014/main" id="{73518DD9-4677-4B37-355C-192D8668B9FC}"/>
                </a:ext>
              </a:extLst>
            </p:cNvPr>
            <p:cNvSpPr>
              <a:spLocks/>
            </p:cNvSpPr>
            <p:nvPr/>
          </p:nvSpPr>
          <p:spPr bwMode="auto">
            <a:xfrm>
              <a:off x="5905500" y="3427413"/>
              <a:ext cx="620713" cy="619125"/>
            </a:xfrm>
            <a:custGeom>
              <a:avLst/>
              <a:gdLst>
                <a:gd name="T0" fmla="*/ 1362 w 1562"/>
                <a:gd name="T1" fmla="*/ 259 h 1562"/>
                <a:gd name="T2" fmla="*/ 1460 w 1562"/>
                <a:gd name="T3" fmla="*/ 395 h 1562"/>
                <a:gd name="T4" fmla="*/ 1525 w 1562"/>
                <a:gd name="T5" fmla="*/ 546 h 1562"/>
                <a:gd name="T6" fmla="*/ 1558 w 1562"/>
                <a:gd name="T7" fmla="*/ 704 h 1562"/>
                <a:gd name="T8" fmla="*/ 1560 w 1562"/>
                <a:gd name="T9" fmla="*/ 824 h 1562"/>
                <a:gd name="T10" fmla="*/ 1547 w 1562"/>
                <a:gd name="T11" fmla="*/ 928 h 1562"/>
                <a:gd name="T12" fmla="*/ 1508 w 1562"/>
                <a:gd name="T13" fmla="*/ 1063 h 1562"/>
                <a:gd name="T14" fmla="*/ 1446 w 1562"/>
                <a:gd name="T15" fmla="*/ 1190 h 1562"/>
                <a:gd name="T16" fmla="*/ 1358 w 1562"/>
                <a:gd name="T17" fmla="*/ 1305 h 1562"/>
                <a:gd name="T18" fmla="*/ 1306 w 1562"/>
                <a:gd name="T19" fmla="*/ 1358 h 1562"/>
                <a:gd name="T20" fmla="*/ 1190 w 1562"/>
                <a:gd name="T21" fmla="*/ 1447 h 1562"/>
                <a:gd name="T22" fmla="*/ 1063 w 1562"/>
                <a:gd name="T23" fmla="*/ 1509 h 1562"/>
                <a:gd name="T24" fmla="*/ 928 w 1562"/>
                <a:gd name="T25" fmla="*/ 1548 h 1562"/>
                <a:gd name="T26" fmla="*/ 825 w 1562"/>
                <a:gd name="T27" fmla="*/ 1561 h 1562"/>
                <a:gd name="T28" fmla="*/ 704 w 1562"/>
                <a:gd name="T29" fmla="*/ 1558 h 1562"/>
                <a:gd name="T30" fmla="*/ 545 w 1562"/>
                <a:gd name="T31" fmla="*/ 1526 h 1562"/>
                <a:gd name="T32" fmla="*/ 396 w 1562"/>
                <a:gd name="T33" fmla="*/ 1461 h 1562"/>
                <a:gd name="T34" fmla="*/ 259 w 1562"/>
                <a:gd name="T35" fmla="*/ 1362 h 1562"/>
                <a:gd name="T36" fmla="*/ 201 w 1562"/>
                <a:gd name="T37" fmla="*/ 1304 h 1562"/>
                <a:gd name="T38" fmla="*/ 107 w 1562"/>
                <a:gd name="T39" fmla="*/ 1177 h 1562"/>
                <a:gd name="T40" fmla="*/ 43 w 1562"/>
                <a:gd name="T41" fmla="*/ 1038 h 1562"/>
                <a:gd name="T42" fmla="*/ 8 w 1562"/>
                <a:gd name="T43" fmla="*/ 893 h 1562"/>
                <a:gd name="T44" fmla="*/ 0 w 1562"/>
                <a:gd name="T45" fmla="*/ 743 h 1562"/>
                <a:gd name="T46" fmla="*/ 22 w 1562"/>
                <a:gd name="T47" fmla="*/ 595 h 1562"/>
                <a:gd name="T48" fmla="*/ 71 w 1562"/>
                <a:gd name="T49" fmla="*/ 451 h 1562"/>
                <a:gd name="T50" fmla="*/ 150 w 1562"/>
                <a:gd name="T51" fmla="*/ 319 h 1562"/>
                <a:gd name="T52" fmla="*/ 228 w 1562"/>
                <a:gd name="T53" fmla="*/ 228 h 1562"/>
                <a:gd name="T54" fmla="*/ 319 w 1562"/>
                <a:gd name="T55" fmla="*/ 150 h 1562"/>
                <a:gd name="T56" fmla="*/ 451 w 1562"/>
                <a:gd name="T57" fmla="*/ 71 h 1562"/>
                <a:gd name="T58" fmla="*/ 595 w 1562"/>
                <a:gd name="T59" fmla="*/ 22 h 1562"/>
                <a:gd name="T60" fmla="*/ 742 w 1562"/>
                <a:gd name="T61" fmla="*/ 0 h 1562"/>
                <a:gd name="T62" fmla="*/ 893 w 1562"/>
                <a:gd name="T63" fmla="*/ 8 h 1562"/>
                <a:gd name="T64" fmla="*/ 1039 w 1562"/>
                <a:gd name="T65" fmla="*/ 43 h 1562"/>
                <a:gd name="T66" fmla="*/ 1177 w 1562"/>
                <a:gd name="T67" fmla="*/ 108 h 1562"/>
                <a:gd name="T68" fmla="*/ 1304 w 1562"/>
                <a:gd name="T69" fmla="*/ 200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2" h="1562">
                  <a:moveTo>
                    <a:pt x="1332" y="228"/>
                  </a:moveTo>
                  <a:lnTo>
                    <a:pt x="1362" y="259"/>
                  </a:lnTo>
                  <a:lnTo>
                    <a:pt x="1415" y="325"/>
                  </a:lnTo>
                  <a:lnTo>
                    <a:pt x="1460" y="395"/>
                  </a:lnTo>
                  <a:lnTo>
                    <a:pt x="1497" y="469"/>
                  </a:lnTo>
                  <a:lnTo>
                    <a:pt x="1525" y="546"/>
                  </a:lnTo>
                  <a:lnTo>
                    <a:pt x="1546" y="625"/>
                  </a:lnTo>
                  <a:lnTo>
                    <a:pt x="1558" y="704"/>
                  </a:lnTo>
                  <a:lnTo>
                    <a:pt x="1562" y="784"/>
                  </a:lnTo>
                  <a:lnTo>
                    <a:pt x="1560" y="824"/>
                  </a:lnTo>
                  <a:lnTo>
                    <a:pt x="1558" y="859"/>
                  </a:lnTo>
                  <a:lnTo>
                    <a:pt x="1547" y="928"/>
                  </a:lnTo>
                  <a:lnTo>
                    <a:pt x="1532" y="996"/>
                  </a:lnTo>
                  <a:lnTo>
                    <a:pt x="1508" y="1063"/>
                  </a:lnTo>
                  <a:lnTo>
                    <a:pt x="1480" y="1128"/>
                  </a:lnTo>
                  <a:lnTo>
                    <a:pt x="1446" y="1190"/>
                  </a:lnTo>
                  <a:lnTo>
                    <a:pt x="1405" y="1250"/>
                  </a:lnTo>
                  <a:lnTo>
                    <a:pt x="1358" y="1305"/>
                  </a:lnTo>
                  <a:lnTo>
                    <a:pt x="1332" y="1333"/>
                  </a:lnTo>
                  <a:lnTo>
                    <a:pt x="1306" y="1358"/>
                  </a:lnTo>
                  <a:lnTo>
                    <a:pt x="1249" y="1405"/>
                  </a:lnTo>
                  <a:lnTo>
                    <a:pt x="1190" y="1447"/>
                  </a:lnTo>
                  <a:lnTo>
                    <a:pt x="1127" y="1480"/>
                  </a:lnTo>
                  <a:lnTo>
                    <a:pt x="1063" y="1509"/>
                  </a:lnTo>
                  <a:lnTo>
                    <a:pt x="996" y="1531"/>
                  </a:lnTo>
                  <a:lnTo>
                    <a:pt x="928" y="1548"/>
                  </a:lnTo>
                  <a:lnTo>
                    <a:pt x="859" y="1558"/>
                  </a:lnTo>
                  <a:lnTo>
                    <a:pt x="825" y="1561"/>
                  </a:lnTo>
                  <a:lnTo>
                    <a:pt x="784" y="1562"/>
                  </a:lnTo>
                  <a:lnTo>
                    <a:pt x="704" y="1558"/>
                  </a:lnTo>
                  <a:lnTo>
                    <a:pt x="624" y="1546"/>
                  </a:lnTo>
                  <a:lnTo>
                    <a:pt x="545" y="1526"/>
                  </a:lnTo>
                  <a:lnTo>
                    <a:pt x="469" y="1497"/>
                  </a:lnTo>
                  <a:lnTo>
                    <a:pt x="396" y="1461"/>
                  </a:lnTo>
                  <a:lnTo>
                    <a:pt x="325" y="1415"/>
                  </a:lnTo>
                  <a:lnTo>
                    <a:pt x="259" y="1362"/>
                  </a:lnTo>
                  <a:lnTo>
                    <a:pt x="228" y="1333"/>
                  </a:lnTo>
                  <a:lnTo>
                    <a:pt x="201" y="1304"/>
                  </a:lnTo>
                  <a:lnTo>
                    <a:pt x="150" y="1242"/>
                  </a:lnTo>
                  <a:lnTo>
                    <a:pt x="107" y="1177"/>
                  </a:lnTo>
                  <a:lnTo>
                    <a:pt x="71" y="1110"/>
                  </a:lnTo>
                  <a:lnTo>
                    <a:pt x="43" y="1038"/>
                  </a:lnTo>
                  <a:lnTo>
                    <a:pt x="22" y="967"/>
                  </a:lnTo>
                  <a:lnTo>
                    <a:pt x="8" y="893"/>
                  </a:lnTo>
                  <a:lnTo>
                    <a:pt x="0" y="818"/>
                  </a:lnTo>
                  <a:lnTo>
                    <a:pt x="0" y="743"/>
                  </a:lnTo>
                  <a:lnTo>
                    <a:pt x="8" y="669"/>
                  </a:lnTo>
                  <a:lnTo>
                    <a:pt x="22" y="595"/>
                  </a:lnTo>
                  <a:lnTo>
                    <a:pt x="43" y="522"/>
                  </a:lnTo>
                  <a:lnTo>
                    <a:pt x="71" y="451"/>
                  </a:lnTo>
                  <a:lnTo>
                    <a:pt x="107" y="384"/>
                  </a:lnTo>
                  <a:lnTo>
                    <a:pt x="150" y="319"/>
                  </a:lnTo>
                  <a:lnTo>
                    <a:pt x="201" y="257"/>
                  </a:lnTo>
                  <a:lnTo>
                    <a:pt x="228" y="228"/>
                  </a:lnTo>
                  <a:lnTo>
                    <a:pt x="258" y="200"/>
                  </a:lnTo>
                  <a:lnTo>
                    <a:pt x="319" y="150"/>
                  </a:lnTo>
                  <a:lnTo>
                    <a:pt x="383" y="108"/>
                  </a:lnTo>
                  <a:lnTo>
                    <a:pt x="451" y="71"/>
                  </a:lnTo>
                  <a:lnTo>
                    <a:pt x="522" y="43"/>
                  </a:lnTo>
                  <a:lnTo>
                    <a:pt x="595" y="22"/>
                  </a:lnTo>
                  <a:lnTo>
                    <a:pt x="669" y="8"/>
                  </a:lnTo>
                  <a:lnTo>
                    <a:pt x="742" y="0"/>
                  </a:lnTo>
                  <a:lnTo>
                    <a:pt x="818" y="0"/>
                  </a:lnTo>
                  <a:lnTo>
                    <a:pt x="893" y="8"/>
                  </a:lnTo>
                  <a:lnTo>
                    <a:pt x="967" y="22"/>
                  </a:lnTo>
                  <a:lnTo>
                    <a:pt x="1039" y="43"/>
                  </a:lnTo>
                  <a:lnTo>
                    <a:pt x="1109" y="71"/>
                  </a:lnTo>
                  <a:lnTo>
                    <a:pt x="1177" y="108"/>
                  </a:lnTo>
                  <a:lnTo>
                    <a:pt x="1243" y="150"/>
                  </a:lnTo>
                  <a:lnTo>
                    <a:pt x="1304" y="200"/>
                  </a:lnTo>
                  <a:lnTo>
                    <a:pt x="1332" y="228"/>
                  </a:lnTo>
                  <a:close/>
                </a:path>
              </a:pathLst>
            </a:custGeom>
            <a:solidFill>
              <a:srgbClr val="0639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40" name="Freeform 597">
              <a:extLst>
                <a:ext uri="{FF2B5EF4-FFF2-40B4-BE49-F238E27FC236}">
                  <a16:creationId xmlns:a16="http://schemas.microsoft.com/office/drawing/2014/main" id="{B009689E-EA3E-69F8-7B48-F5AE08DAB1CB}"/>
                </a:ext>
              </a:extLst>
            </p:cNvPr>
            <p:cNvSpPr>
              <a:spLocks/>
            </p:cNvSpPr>
            <p:nvPr/>
          </p:nvSpPr>
          <p:spPr bwMode="auto">
            <a:xfrm>
              <a:off x="6070600" y="3590926"/>
              <a:ext cx="455613" cy="455613"/>
            </a:xfrm>
            <a:custGeom>
              <a:avLst/>
              <a:gdLst>
                <a:gd name="T0" fmla="*/ 735 w 1147"/>
                <a:gd name="T1" fmla="*/ 0 h 1149"/>
                <a:gd name="T2" fmla="*/ 1147 w 1147"/>
                <a:gd name="T3" fmla="*/ 412 h 1149"/>
                <a:gd name="T4" fmla="*/ 1145 w 1147"/>
                <a:gd name="T5" fmla="*/ 447 h 1149"/>
                <a:gd name="T6" fmla="*/ 1134 w 1147"/>
                <a:gd name="T7" fmla="*/ 516 h 1149"/>
                <a:gd name="T8" fmla="*/ 1119 w 1147"/>
                <a:gd name="T9" fmla="*/ 584 h 1149"/>
                <a:gd name="T10" fmla="*/ 1095 w 1147"/>
                <a:gd name="T11" fmla="*/ 651 h 1149"/>
                <a:gd name="T12" fmla="*/ 1067 w 1147"/>
                <a:gd name="T13" fmla="*/ 716 h 1149"/>
                <a:gd name="T14" fmla="*/ 1033 w 1147"/>
                <a:gd name="T15" fmla="*/ 778 h 1149"/>
                <a:gd name="T16" fmla="*/ 992 w 1147"/>
                <a:gd name="T17" fmla="*/ 838 h 1149"/>
                <a:gd name="T18" fmla="*/ 945 w 1147"/>
                <a:gd name="T19" fmla="*/ 893 h 1149"/>
                <a:gd name="T20" fmla="*/ 919 w 1147"/>
                <a:gd name="T21" fmla="*/ 921 h 1149"/>
                <a:gd name="T22" fmla="*/ 893 w 1147"/>
                <a:gd name="T23" fmla="*/ 946 h 1149"/>
                <a:gd name="T24" fmla="*/ 836 w 1147"/>
                <a:gd name="T25" fmla="*/ 993 h 1149"/>
                <a:gd name="T26" fmla="*/ 777 w 1147"/>
                <a:gd name="T27" fmla="*/ 1035 h 1149"/>
                <a:gd name="T28" fmla="*/ 714 w 1147"/>
                <a:gd name="T29" fmla="*/ 1068 h 1149"/>
                <a:gd name="T30" fmla="*/ 650 w 1147"/>
                <a:gd name="T31" fmla="*/ 1097 h 1149"/>
                <a:gd name="T32" fmla="*/ 583 w 1147"/>
                <a:gd name="T33" fmla="*/ 1119 h 1149"/>
                <a:gd name="T34" fmla="*/ 515 w 1147"/>
                <a:gd name="T35" fmla="*/ 1136 h 1149"/>
                <a:gd name="T36" fmla="*/ 446 w 1147"/>
                <a:gd name="T37" fmla="*/ 1146 h 1149"/>
                <a:gd name="T38" fmla="*/ 412 w 1147"/>
                <a:gd name="T39" fmla="*/ 1149 h 1149"/>
                <a:gd name="T40" fmla="*/ 0 w 1147"/>
                <a:gd name="T41" fmla="*/ 736 h 1149"/>
                <a:gd name="T42" fmla="*/ 735 w 1147"/>
                <a:gd name="T43" fmla="*/ 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7" h="1149">
                  <a:moveTo>
                    <a:pt x="735" y="0"/>
                  </a:moveTo>
                  <a:lnTo>
                    <a:pt x="1147" y="412"/>
                  </a:lnTo>
                  <a:lnTo>
                    <a:pt x="1145" y="447"/>
                  </a:lnTo>
                  <a:lnTo>
                    <a:pt x="1134" y="516"/>
                  </a:lnTo>
                  <a:lnTo>
                    <a:pt x="1119" y="584"/>
                  </a:lnTo>
                  <a:lnTo>
                    <a:pt x="1095" y="651"/>
                  </a:lnTo>
                  <a:lnTo>
                    <a:pt x="1067" y="716"/>
                  </a:lnTo>
                  <a:lnTo>
                    <a:pt x="1033" y="778"/>
                  </a:lnTo>
                  <a:lnTo>
                    <a:pt x="992" y="838"/>
                  </a:lnTo>
                  <a:lnTo>
                    <a:pt x="945" y="893"/>
                  </a:lnTo>
                  <a:lnTo>
                    <a:pt x="919" y="921"/>
                  </a:lnTo>
                  <a:lnTo>
                    <a:pt x="893" y="946"/>
                  </a:lnTo>
                  <a:lnTo>
                    <a:pt x="836" y="993"/>
                  </a:lnTo>
                  <a:lnTo>
                    <a:pt x="777" y="1035"/>
                  </a:lnTo>
                  <a:lnTo>
                    <a:pt x="714" y="1068"/>
                  </a:lnTo>
                  <a:lnTo>
                    <a:pt x="650" y="1097"/>
                  </a:lnTo>
                  <a:lnTo>
                    <a:pt x="583" y="1119"/>
                  </a:lnTo>
                  <a:lnTo>
                    <a:pt x="515" y="1136"/>
                  </a:lnTo>
                  <a:lnTo>
                    <a:pt x="446" y="1146"/>
                  </a:lnTo>
                  <a:lnTo>
                    <a:pt x="412" y="1149"/>
                  </a:lnTo>
                  <a:lnTo>
                    <a:pt x="0" y="736"/>
                  </a:lnTo>
                  <a:lnTo>
                    <a:pt x="735" y="0"/>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41" name="Freeform 598">
              <a:extLst>
                <a:ext uri="{FF2B5EF4-FFF2-40B4-BE49-F238E27FC236}">
                  <a16:creationId xmlns:a16="http://schemas.microsoft.com/office/drawing/2014/main" id="{2FDFA4B9-8E5F-5E3C-0D8B-294B6EB9BCCE}"/>
                </a:ext>
              </a:extLst>
            </p:cNvPr>
            <p:cNvSpPr>
              <a:spLocks/>
            </p:cNvSpPr>
            <p:nvPr/>
          </p:nvSpPr>
          <p:spPr bwMode="auto">
            <a:xfrm>
              <a:off x="6010275" y="3530601"/>
              <a:ext cx="411163" cy="412750"/>
            </a:xfrm>
            <a:custGeom>
              <a:avLst/>
              <a:gdLst>
                <a:gd name="T0" fmla="*/ 151 w 1036"/>
                <a:gd name="T1" fmla="*/ 153 h 1038"/>
                <a:gd name="T2" fmla="*/ 115 w 1036"/>
                <a:gd name="T3" fmla="*/ 191 h 1038"/>
                <a:gd name="T4" fmla="*/ 57 w 1036"/>
                <a:gd name="T5" fmla="*/ 277 h 1038"/>
                <a:gd name="T6" fmla="*/ 19 w 1036"/>
                <a:gd name="T7" fmla="*/ 372 h 1038"/>
                <a:gd name="T8" fmla="*/ 0 w 1036"/>
                <a:gd name="T9" fmla="*/ 470 h 1038"/>
                <a:gd name="T10" fmla="*/ 0 w 1036"/>
                <a:gd name="T11" fmla="*/ 570 h 1038"/>
                <a:gd name="T12" fmla="*/ 19 w 1036"/>
                <a:gd name="T13" fmla="*/ 667 h 1038"/>
                <a:gd name="T14" fmla="*/ 57 w 1036"/>
                <a:gd name="T15" fmla="*/ 762 h 1038"/>
                <a:gd name="T16" fmla="*/ 115 w 1036"/>
                <a:gd name="T17" fmla="*/ 849 h 1038"/>
                <a:gd name="T18" fmla="*/ 151 w 1036"/>
                <a:gd name="T19" fmla="*/ 887 h 1038"/>
                <a:gd name="T20" fmla="*/ 151 w 1036"/>
                <a:gd name="T21" fmla="*/ 887 h 1038"/>
                <a:gd name="T22" fmla="*/ 190 w 1036"/>
                <a:gd name="T23" fmla="*/ 924 h 1038"/>
                <a:gd name="T24" fmla="*/ 277 w 1036"/>
                <a:gd name="T25" fmla="*/ 981 h 1038"/>
                <a:gd name="T26" fmla="*/ 370 w 1036"/>
                <a:gd name="T27" fmla="*/ 1018 h 1038"/>
                <a:gd name="T28" fmla="*/ 469 w 1036"/>
                <a:gd name="T29" fmla="*/ 1038 h 1038"/>
                <a:gd name="T30" fmla="*/ 569 w 1036"/>
                <a:gd name="T31" fmla="*/ 1038 h 1038"/>
                <a:gd name="T32" fmla="*/ 667 w 1036"/>
                <a:gd name="T33" fmla="*/ 1018 h 1038"/>
                <a:gd name="T34" fmla="*/ 760 w 1036"/>
                <a:gd name="T35" fmla="*/ 981 h 1038"/>
                <a:gd name="T36" fmla="*/ 847 w 1036"/>
                <a:gd name="T37" fmla="*/ 924 h 1038"/>
                <a:gd name="T38" fmla="*/ 886 w 1036"/>
                <a:gd name="T39" fmla="*/ 887 h 1038"/>
                <a:gd name="T40" fmla="*/ 886 w 1036"/>
                <a:gd name="T41" fmla="*/ 887 h 1038"/>
                <a:gd name="T42" fmla="*/ 922 w 1036"/>
                <a:gd name="T43" fmla="*/ 849 h 1038"/>
                <a:gd name="T44" fmla="*/ 979 w 1036"/>
                <a:gd name="T45" fmla="*/ 762 h 1038"/>
                <a:gd name="T46" fmla="*/ 1017 w 1036"/>
                <a:gd name="T47" fmla="*/ 667 h 1038"/>
                <a:gd name="T48" fmla="*/ 1036 w 1036"/>
                <a:gd name="T49" fmla="*/ 570 h 1038"/>
                <a:gd name="T50" fmla="*/ 1036 w 1036"/>
                <a:gd name="T51" fmla="*/ 470 h 1038"/>
                <a:gd name="T52" fmla="*/ 1017 w 1036"/>
                <a:gd name="T53" fmla="*/ 372 h 1038"/>
                <a:gd name="T54" fmla="*/ 979 w 1036"/>
                <a:gd name="T55" fmla="*/ 277 h 1038"/>
                <a:gd name="T56" fmla="*/ 922 w 1036"/>
                <a:gd name="T57" fmla="*/ 191 h 1038"/>
                <a:gd name="T58" fmla="*/ 886 w 1036"/>
                <a:gd name="T59" fmla="*/ 153 h 1038"/>
                <a:gd name="T60" fmla="*/ 886 w 1036"/>
                <a:gd name="T61" fmla="*/ 153 h 1038"/>
                <a:gd name="T62" fmla="*/ 847 w 1036"/>
                <a:gd name="T63" fmla="*/ 115 h 1038"/>
                <a:gd name="T64" fmla="*/ 760 w 1036"/>
                <a:gd name="T65" fmla="*/ 58 h 1038"/>
                <a:gd name="T66" fmla="*/ 667 w 1036"/>
                <a:gd name="T67" fmla="*/ 20 h 1038"/>
                <a:gd name="T68" fmla="*/ 569 w 1036"/>
                <a:gd name="T69" fmla="*/ 1 h 1038"/>
                <a:gd name="T70" fmla="*/ 518 w 1036"/>
                <a:gd name="T71" fmla="*/ 0 h 1038"/>
                <a:gd name="T72" fmla="*/ 518 w 1036"/>
                <a:gd name="T73" fmla="*/ 0 h 1038"/>
                <a:gd name="T74" fmla="*/ 469 w 1036"/>
                <a:gd name="T75" fmla="*/ 1 h 1038"/>
                <a:gd name="T76" fmla="*/ 370 w 1036"/>
                <a:gd name="T77" fmla="*/ 20 h 1038"/>
                <a:gd name="T78" fmla="*/ 277 w 1036"/>
                <a:gd name="T79" fmla="*/ 58 h 1038"/>
                <a:gd name="T80" fmla="*/ 190 w 1036"/>
                <a:gd name="T81" fmla="*/ 115 h 1038"/>
                <a:gd name="T82" fmla="*/ 151 w 1036"/>
                <a:gd name="T83" fmla="*/ 153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6" h="1038">
                  <a:moveTo>
                    <a:pt x="151" y="153"/>
                  </a:moveTo>
                  <a:lnTo>
                    <a:pt x="115" y="191"/>
                  </a:lnTo>
                  <a:lnTo>
                    <a:pt x="57" y="277"/>
                  </a:lnTo>
                  <a:lnTo>
                    <a:pt x="19" y="372"/>
                  </a:lnTo>
                  <a:lnTo>
                    <a:pt x="0" y="470"/>
                  </a:lnTo>
                  <a:lnTo>
                    <a:pt x="0" y="570"/>
                  </a:lnTo>
                  <a:lnTo>
                    <a:pt x="19" y="667"/>
                  </a:lnTo>
                  <a:lnTo>
                    <a:pt x="57" y="762"/>
                  </a:lnTo>
                  <a:lnTo>
                    <a:pt x="115" y="849"/>
                  </a:lnTo>
                  <a:lnTo>
                    <a:pt x="151" y="887"/>
                  </a:lnTo>
                  <a:lnTo>
                    <a:pt x="151" y="887"/>
                  </a:lnTo>
                  <a:lnTo>
                    <a:pt x="190" y="924"/>
                  </a:lnTo>
                  <a:lnTo>
                    <a:pt x="277" y="981"/>
                  </a:lnTo>
                  <a:lnTo>
                    <a:pt x="370" y="1018"/>
                  </a:lnTo>
                  <a:lnTo>
                    <a:pt x="469" y="1038"/>
                  </a:lnTo>
                  <a:lnTo>
                    <a:pt x="569" y="1038"/>
                  </a:lnTo>
                  <a:lnTo>
                    <a:pt x="667" y="1018"/>
                  </a:lnTo>
                  <a:lnTo>
                    <a:pt x="760" y="981"/>
                  </a:lnTo>
                  <a:lnTo>
                    <a:pt x="847" y="924"/>
                  </a:lnTo>
                  <a:lnTo>
                    <a:pt x="886" y="887"/>
                  </a:lnTo>
                  <a:lnTo>
                    <a:pt x="886" y="887"/>
                  </a:lnTo>
                  <a:lnTo>
                    <a:pt x="922" y="849"/>
                  </a:lnTo>
                  <a:lnTo>
                    <a:pt x="979" y="762"/>
                  </a:lnTo>
                  <a:lnTo>
                    <a:pt x="1017" y="667"/>
                  </a:lnTo>
                  <a:lnTo>
                    <a:pt x="1036" y="570"/>
                  </a:lnTo>
                  <a:lnTo>
                    <a:pt x="1036" y="470"/>
                  </a:lnTo>
                  <a:lnTo>
                    <a:pt x="1017" y="372"/>
                  </a:lnTo>
                  <a:lnTo>
                    <a:pt x="979" y="277"/>
                  </a:lnTo>
                  <a:lnTo>
                    <a:pt x="922" y="191"/>
                  </a:lnTo>
                  <a:lnTo>
                    <a:pt x="886" y="153"/>
                  </a:lnTo>
                  <a:lnTo>
                    <a:pt x="886" y="153"/>
                  </a:lnTo>
                  <a:lnTo>
                    <a:pt x="847" y="115"/>
                  </a:lnTo>
                  <a:lnTo>
                    <a:pt x="760" y="58"/>
                  </a:lnTo>
                  <a:lnTo>
                    <a:pt x="667" y="20"/>
                  </a:lnTo>
                  <a:lnTo>
                    <a:pt x="569" y="1"/>
                  </a:lnTo>
                  <a:lnTo>
                    <a:pt x="518" y="0"/>
                  </a:lnTo>
                  <a:lnTo>
                    <a:pt x="518" y="0"/>
                  </a:lnTo>
                  <a:lnTo>
                    <a:pt x="469" y="1"/>
                  </a:lnTo>
                  <a:lnTo>
                    <a:pt x="370" y="20"/>
                  </a:lnTo>
                  <a:lnTo>
                    <a:pt x="277" y="58"/>
                  </a:lnTo>
                  <a:lnTo>
                    <a:pt x="190" y="115"/>
                  </a:lnTo>
                  <a:lnTo>
                    <a:pt x="151" y="153"/>
                  </a:lnTo>
                  <a:close/>
                </a:path>
              </a:pathLst>
            </a:custGeom>
            <a:solidFill>
              <a:srgbClr val="E8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43" name="Freeform 602">
              <a:extLst>
                <a:ext uri="{FF2B5EF4-FFF2-40B4-BE49-F238E27FC236}">
                  <a16:creationId xmlns:a16="http://schemas.microsoft.com/office/drawing/2014/main" id="{92C877EE-6135-A6D1-835E-6D5AC99239F0}"/>
                </a:ext>
              </a:extLst>
            </p:cNvPr>
            <p:cNvSpPr>
              <a:spLocks/>
            </p:cNvSpPr>
            <p:nvPr/>
          </p:nvSpPr>
          <p:spPr bwMode="auto">
            <a:xfrm>
              <a:off x="7454900" y="4568826"/>
              <a:ext cx="79375" cy="79375"/>
            </a:xfrm>
            <a:custGeom>
              <a:avLst/>
              <a:gdLst>
                <a:gd name="T0" fmla="*/ 200 w 200"/>
                <a:gd name="T1" fmla="*/ 67 h 200"/>
                <a:gd name="T2" fmla="*/ 132 w 200"/>
                <a:gd name="T3" fmla="*/ 67 h 200"/>
                <a:gd name="T4" fmla="*/ 132 w 200"/>
                <a:gd name="T5" fmla="*/ 0 h 200"/>
                <a:gd name="T6" fmla="*/ 67 w 200"/>
                <a:gd name="T7" fmla="*/ 0 h 200"/>
                <a:gd name="T8" fmla="*/ 67 w 200"/>
                <a:gd name="T9" fmla="*/ 67 h 200"/>
                <a:gd name="T10" fmla="*/ 0 w 200"/>
                <a:gd name="T11" fmla="*/ 67 h 200"/>
                <a:gd name="T12" fmla="*/ 0 w 200"/>
                <a:gd name="T13" fmla="*/ 132 h 200"/>
                <a:gd name="T14" fmla="*/ 67 w 200"/>
                <a:gd name="T15" fmla="*/ 132 h 200"/>
                <a:gd name="T16" fmla="*/ 67 w 200"/>
                <a:gd name="T17" fmla="*/ 200 h 200"/>
                <a:gd name="T18" fmla="*/ 132 w 200"/>
                <a:gd name="T19" fmla="*/ 200 h 200"/>
                <a:gd name="T20" fmla="*/ 132 w 200"/>
                <a:gd name="T21" fmla="*/ 132 h 200"/>
                <a:gd name="T22" fmla="*/ 200 w 200"/>
                <a:gd name="T23" fmla="*/ 132 h 200"/>
                <a:gd name="T24" fmla="*/ 200 w 200"/>
                <a:gd name="T25" fmla="*/ 6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0">
                  <a:moveTo>
                    <a:pt x="200" y="67"/>
                  </a:moveTo>
                  <a:lnTo>
                    <a:pt x="132" y="67"/>
                  </a:lnTo>
                  <a:lnTo>
                    <a:pt x="132" y="0"/>
                  </a:lnTo>
                  <a:lnTo>
                    <a:pt x="67" y="0"/>
                  </a:lnTo>
                  <a:lnTo>
                    <a:pt x="67" y="67"/>
                  </a:lnTo>
                  <a:lnTo>
                    <a:pt x="0" y="67"/>
                  </a:lnTo>
                  <a:lnTo>
                    <a:pt x="0" y="132"/>
                  </a:lnTo>
                  <a:lnTo>
                    <a:pt x="67" y="132"/>
                  </a:lnTo>
                  <a:lnTo>
                    <a:pt x="67" y="200"/>
                  </a:lnTo>
                  <a:lnTo>
                    <a:pt x="132" y="200"/>
                  </a:lnTo>
                  <a:lnTo>
                    <a:pt x="132" y="132"/>
                  </a:lnTo>
                  <a:lnTo>
                    <a:pt x="200" y="132"/>
                  </a:lnTo>
                  <a:lnTo>
                    <a:pt x="200"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48" name="Freeform 610">
              <a:extLst>
                <a:ext uri="{FF2B5EF4-FFF2-40B4-BE49-F238E27FC236}">
                  <a16:creationId xmlns:a16="http://schemas.microsoft.com/office/drawing/2014/main" id="{7A23A3E8-C207-EEB6-D204-FEF2EC9AD73D}"/>
                </a:ext>
              </a:extLst>
            </p:cNvPr>
            <p:cNvSpPr>
              <a:spLocks/>
            </p:cNvSpPr>
            <p:nvPr/>
          </p:nvSpPr>
          <p:spPr bwMode="auto">
            <a:xfrm>
              <a:off x="4619625" y="5426075"/>
              <a:ext cx="79375" cy="77788"/>
            </a:xfrm>
            <a:custGeom>
              <a:avLst/>
              <a:gdLst>
                <a:gd name="T0" fmla="*/ 200 w 200"/>
                <a:gd name="T1" fmla="*/ 68 h 200"/>
                <a:gd name="T2" fmla="*/ 132 w 200"/>
                <a:gd name="T3" fmla="*/ 68 h 200"/>
                <a:gd name="T4" fmla="*/ 132 w 200"/>
                <a:gd name="T5" fmla="*/ 0 h 200"/>
                <a:gd name="T6" fmla="*/ 68 w 200"/>
                <a:gd name="T7" fmla="*/ 0 h 200"/>
                <a:gd name="T8" fmla="*/ 68 w 200"/>
                <a:gd name="T9" fmla="*/ 68 h 200"/>
                <a:gd name="T10" fmla="*/ 0 w 200"/>
                <a:gd name="T11" fmla="*/ 68 h 200"/>
                <a:gd name="T12" fmla="*/ 0 w 200"/>
                <a:gd name="T13" fmla="*/ 132 h 200"/>
                <a:gd name="T14" fmla="*/ 68 w 200"/>
                <a:gd name="T15" fmla="*/ 132 h 200"/>
                <a:gd name="T16" fmla="*/ 68 w 200"/>
                <a:gd name="T17" fmla="*/ 200 h 200"/>
                <a:gd name="T18" fmla="*/ 132 w 200"/>
                <a:gd name="T19" fmla="*/ 200 h 200"/>
                <a:gd name="T20" fmla="*/ 132 w 200"/>
                <a:gd name="T21" fmla="*/ 132 h 200"/>
                <a:gd name="T22" fmla="*/ 200 w 200"/>
                <a:gd name="T23" fmla="*/ 132 h 200"/>
                <a:gd name="T24" fmla="*/ 200 w 200"/>
                <a:gd name="T25" fmla="*/ 6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0">
                  <a:moveTo>
                    <a:pt x="200" y="68"/>
                  </a:moveTo>
                  <a:lnTo>
                    <a:pt x="132" y="68"/>
                  </a:lnTo>
                  <a:lnTo>
                    <a:pt x="132" y="0"/>
                  </a:lnTo>
                  <a:lnTo>
                    <a:pt x="68" y="0"/>
                  </a:lnTo>
                  <a:lnTo>
                    <a:pt x="68" y="68"/>
                  </a:lnTo>
                  <a:lnTo>
                    <a:pt x="0" y="68"/>
                  </a:lnTo>
                  <a:lnTo>
                    <a:pt x="0" y="132"/>
                  </a:lnTo>
                  <a:lnTo>
                    <a:pt x="68" y="132"/>
                  </a:lnTo>
                  <a:lnTo>
                    <a:pt x="68" y="200"/>
                  </a:lnTo>
                  <a:lnTo>
                    <a:pt x="132" y="200"/>
                  </a:lnTo>
                  <a:lnTo>
                    <a:pt x="132" y="132"/>
                  </a:lnTo>
                  <a:lnTo>
                    <a:pt x="200" y="132"/>
                  </a:lnTo>
                  <a:lnTo>
                    <a:pt x="200"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50" name="Freeform 612">
              <a:extLst>
                <a:ext uri="{FF2B5EF4-FFF2-40B4-BE49-F238E27FC236}">
                  <a16:creationId xmlns:a16="http://schemas.microsoft.com/office/drawing/2014/main" id="{848557E0-73AE-A451-E70C-3EDCDF49AC2E}"/>
                </a:ext>
              </a:extLst>
            </p:cNvPr>
            <p:cNvSpPr>
              <a:spLocks/>
            </p:cNvSpPr>
            <p:nvPr/>
          </p:nvSpPr>
          <p:spPr bwMode="auto">
            <a:xfrm>
              <a:off x="6070600" y="5322888"/>
              <a:ext cx="455613" cy="455613"/>
            </a:xfrm>
            <a:custGeom>
              <a:avLst/>
              <a:gdLst>
                <a:gd name="T0" fmla="*/ 735 w 1147"/>
                <a:gd name="T1" fmla="*/ 0 h 1147"/>
                <a:gd name="T2" fmla="*/ 1147 w 1147"/>
                <a:gd name="T3" fmla="*/ 412 h 1147"/>
                <a:gd name="T4" fmla="*/ 1145 w 1147"/>
                <a:gd name="T5" fmla="*/ 447 h 1147"/>
                <a:gd name="T6" fmla="*/ 1134 w 1147"/>
                <a:gd name="T7" fmla="*/ 516 h 1147"/>
                <a:gd name="T8" fmla="*/ 1119 w 1147"/>
                <a:gd name="T9" fmla="*/ 583 h 1147"/>
                <a:gd name="T10" fmla="*/ 1095 w 1147"/>
                <a:gd name="T11" fmla="*/ 651 h 1147"/>
                <a:gd name="T12" fmla="*/ 1067 w 1147"/>
                <a:gd name="T13" fmla="*/ 716 h 1147"/>
                <a:gd name="T14" fmla="*/ 1033 w 1147"/>
                <a:gd name="T15" fmla="*/ 778 h 1147"/>
                <a:gd name="T16" fmla="*/ 992 w 1147"/>
                <a:gd name="T17" fmla="*/ 837 h 1147"/>
                <a:gd name="T18" fmla="*/ 945 w 1147"/>
                <a:gd name="T19" fmla="*/ 893 h 1147"/>
                <a:gd name="T20" fmla="*/ 919 w 1147"/>
                <a:gd name="T21" fmla="*/ 920 h 1147"/>
                <a:gd name="T22" fmla="*/ 893 w 1147"/>
                <a:gd name="T23" fmla="*/ 946 h 1147"/>
                <a:gd name="T24" fmla="*/ 836 w 1147"/>
                <a:gd name="T25" fmla="*/ 993 h 1147"/>
                <a:gd name="T26" fmla="*/ 777 w 1147"/>
                <a:gd name="T27" fmla="*/ 1034 h 1147"/>
                <a:gd name="T28" fmla="*/ 714 w 1147"/>
                <a:gd name="T29" fmla="*/ 1068 h 1147"/>
                <a:gd name="T30" fmla="*/ 650 w 1147"/>
                <a:gd name="T31" fmla="*/ 1097 h 1147"/>
                <a:gd name="T32" fmla="*/ 583 w 1147"/>
                <a:gd name="T33" fmla="*/ 1119 h 1147"/>
                <a:gd name="T34" fmla="*/ 515 w 1147"/>
                <a:gd name="T35" fmla="*/ 1135 h 1147"/>
                <a:gd name="T36" fmla="*/ 446 w 1147"/>
                <a:gd name="T37" fmla="*/ 1146 h 1147"/>
                <a:gd name="T38" fmla="*/ 412 w 1147"/>
                <a:gd name="T39" fmla="*/ 1147 h 1147"/>
                <a:gd name="T40" fmla="*/ 0 w 1147"/>
                <a:gd name="T41" fmla="*/ 736 h 1147"/>
                <a:gd name="T42" fmla="*/ 735 w 1147"/>
                <a:gd name="T43" fmla="*/ 0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7" h="1147">
                  <a:moveTo>
                    <a:pt x="735" y="0"/>
                  </a:moveTo>
                  <a:lnTo>
                    <a:pt x="1147" y="412"/>
                  </a:lnTo>
                  <a:lnTo>
                    <a:pt x="1145" y="447"/>
                  </a:lnTo>
                  <a:lnTo>
                    <a:pt x="1134" y="516"/>
                  </a:lnTo>
                  <a:lnTo>
                    <a:pt x="1119" y="583"/>
                  </a:lnTo>
                  <a:lnTo>
                    <a:pt x="1095" y="651"/>
                  </a:lnTo>
                  <a:lnTo>
                    <a:pt x="1067" y="716"/>
                  </a:lnTo>
                  <a:lnTo>
                    <a:pt x="1033" y="778"/>
                  </a:lnTo>
                  <a:lnTo>
                    <a:pt x="992" y="837"/>
                  </a:lnTo>
                  <a:lnTo>
                    <a:pt x="945" y="893"/>
                  </a:lnTo>
                  <a:lnTo>
                    <a:pt x="919" y="920"/>
                  </a:lnTo>
                  <a:lnTo>
                    <a:pt x="893" y="946"/>
                  </a:lnTo>
                  <a:lnTo>
                    <a:pt x="836" y="993"/>
                  </a:lnTo>
                  <a:lnTo>
                    <a:pt x="777" y="1034"/>
                  </a:lnTo>
                  <a:lnTo>
                    <a:pt x="714" y="1068"/>
                  </a:lnTo>
                  <a:lnTo>
                    <a:pt x="650" y="1097"/>
                  </a:lnTo>
                  <a:lnTo>
                    <a:pt x="583" y="1119"/>
                  </a:lnTo>
                  <a:lnTo>
                    <a:pt x="515" y="1135"/>
                  </a:lnTo>
                  <a:lnTo>
                    <a:pt x="446" y="1146"/>
                  </a:lnTo>
                  <a:lnTo>
                    <a:pt x="412" y="1147"/>
                  </a:lnTo>
                  <a:lnTo>
                    <a:pt x="0" y="736"/>
                  </a:lnTo>
                  <a:lnTo>
                    <a:pt x="735" y="0"/>
                  </a:lnTo>
                  <a:close/>
                </a:path>
              </a:pathLst>
            </a:custGeom>
            <a:solidFill>
              <a:schemeClr val="bg1">
                <a:alpha val="40000"/>
              </a:schemeClr>
            </a:solidFill>
            <a:ln>
              <a:noFill/>
            </a:ln>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grpSp>
      <p:sp>
        <p:nvSpPr>
          <p:cNvPr id="52" name="TextBox 51">
            <a:extLst>
              <a:ext uri="{FF2B5EF4-FFF2-40B4-BE49-F238E27FC236}">
                <a16:creationId xmlns:a16="http://schemas.microsoft.com/office/drawing/2014/main" id="{2C71DF73-E4F6-217A-DB50-AF22A8D6291C}"/>
              </a:ext>
            </a:extLst>
          </p:cNvPr>
          <p:cNvSpPr txBox="1"/>
          <p:nvPr/>
        </p:nvSpPr>
        <p:spPr>
          <a:xfrm>
            <a:off x="5748934" y="1915026"/>
            <a:ext cx="428323" cy="338554"/>
          </a:xfrm>
          <a:prstGeom prst="rect">
            <a:avLst/>
          </a:prstGeom>
          <a:noFill/>
        </p:spPr>
        <p:txBody>
          <a:bodyPr wrap="none" rtlCol="0" anchor="ctr">
            <a:spAutoFit/>
          </a:bodyPr>
          <a:lstStyle/>
          <a:p>
            <a:pPr algn="ctr"/>
            <a:r>
              <a:rPr lang="en-US" sz="1600" b="1">
                <a:solidFill>
                  <a:prstClr val="black"/>
                </a:solidFill>
                <a:latin typeface="Abadi" panose="020B0604020104020204" pitchFamily="34" charset="0"/>
              </a:rPr>
              <a:t>01</a:t>
            </a:r>
          </a:p>
        </p:txBody>
      </p:sp>
      <p:sp>
        <p:nvSpPr>
          <p:cNvPr id="53" name="TextBox 52">
            <a:extLst>
              <a:ext uri="{FF2B5EF4-FFF2-40B4-BE49-F238E27FC236}">
                <a16:creationId xmlns:a16="http://schemas.microsoft.com/office/drawing/2014/main" id="{8F21086A-BB8E-F77E-3915-A4248AC04811}"/>
              </a:ext>
            </a:extLst>
          </p:cNvPr>
          <p:cNvSpPr txBox="1"/>
          <p:nvPr/>
        </p:nvSpPr>
        <p:spPr>
          <a:xfrm>
            <a:off x="6023918" y="2779578"/>
            <a:ext cx="428323" cy="338554"/>
          </a:xfrm>
          <a:prstGeom prst="rect">
            <a:avLst/>
          </a:prstGeom>
          <a:noFill/>
        </p:spPr>
        <p:txBody>
          <a:bodyPr wrap="none" rtlCol="0" anchor="ctr">
            <a:spAutoFit/>
          </a:bodyPr>
          <a:lstStyle/>
          <a:p>
            <a:pPr algn="ctr"/>
            <a:r>
              <a:rPr lang="en-US" sz="1600" b="1">
                <a:solidFill>
                  <a:prstClr val="black"/>
                </a:solidFill>
                <a:latin typeface="Abadi" panose="020B0604020104020204" pitchFamily="34" charset="0"/>
              </a:rPr>
              <a:t>02</a:t>
            </a:r>
          </a:p>
        </p:txBody>
      </p:sp>
      <p:sp>
        <p:nvSpPr>
          <p:cNvPr id="54" name="TextBox 53">
            <a:extLst>
              <a:ext uri="{FF2B5EF4-FFF2-40B4-BE49-F238E27FC236}">
                <a16:creationId xmlns:a16="http://schemas.microsoft.com/office/drawing/2014/main" id="{36C0654A-8B3C-596B-1A59-C978DC50BEF7}"/>
              </a:ext>
            </a:extLst>
          </p:cNvPr>
          <p:cNvSpPr txBox="1"/>
          <p:nvPr/>
        </p:nvSpPr>
        <p:spPr>
          <a:xfrm>
            <a:off x="5748934" y="3644130"/>
            <a:ext cx="428323" cy="338554"/>
          </a:xfrm>
          <a:prstGeom prst="rect">
            <a:avLst/>
          </a:prstGeom>
          <a:noFill/>
        </p:spPr>
        <p:txBody>
          <a:bodyPr wrap="none" rtlCol="0" anchor="ctr">
            <a:spAutoFit/>
          </a:bodyPr>
          <a:lstStyle/>
          <a:p>
            <a:pPr algn="ctr"/>
            <a:r>
              <a:rPr lang="en-US" sz="1600" b="1">
                <a:solidFill>
                  <a:prstClr val="black"/>
                </a:solidFill>
                <a:latin typeface="Abadi" panose="020B0604020104020204" pitchFamily="34" charset="0"/>
              </a:rPr>
              <a:t>03</a:t>
            </a:r>
          </a:p>
        </p:txBody>
      </p:sp>
      <p:sp>
        <p:nvSpPr>
          <p:cNvPr id="55" name="TextBox 54">
            <a:extLst>
              <a:ext uri="{FF2B5EF4-FFF2-40B4-BE49-F238E27FC236}">
                <a16:creationId xmlns:a16="http://schemas.microsoft.com/office/drawing/2014/main" id="{91DDA515-5D66-FD7C-0FA5-D738FEF59582}"/>
              </a:ext>
            </a:extLst>
          </p:cNvPr>
          <p:cNvSpPr txBox="1"/>
          <p:nvPr/>
        </p:nvSpPr>
        <p:spPr>
          <a:xfrm>
            <a:off x="6023918" y="4508682"/>
            <a:ext cx="428323" cy="338554"/>
          </a:xfrm>
          <a:prstGeom prst="rect">
            <a:avLst/>
          </a:prstGeom>
          <a:noFill/>
        </p:spPr>
        <p:txBody>
          <a:bodyPr wrap="none" rtlCol="0" anchor="ctr">
            <a:spAutoFit/>
          </a:bodyPr>
          <a:lstStyle/>
          <a:p>
            <a:pPr algn="ctr"/>
            <a:r>
              <a:rPr lang="en-US" sz="1600" b="1">
                <a:solidFill>
                  <a:prstClr val="black"/>
                </a:solidFill>
                <a:latin typeface="Abadi" panose="020B0604020104020204" pitchFamily="34" charset="0"/>
              </a:rPr>
              <a:t>04</a:t>
            </a:r>
          </a:p>
        </p:txBody>
      </p:sp>
      <p:sp>
        <p:nvSpPr>
          <p:cNvPr id="58" name="TextBox 57">
            <a:extLst>
              <a:ext uri="{FF2B5EF4-FFF2-40B4-BE49-F238E27FC236}">
                <a16:creationId xmlns:a16="http://schemas.microsoft.com/office/drawing/2014/main" id="{42D8FADD-5026-AD84-16CF-93BD6EB41152}"/>
              </a:ext>
            </a:extLst>
          </p:cNvPr>
          <p:cNvSpPr txBox="1"/>
          <p:nvPr/>
        </p:nvSpPr>
        <p:spPr>
          <a:xfrm>
            <a:off x="7812879" y="3326402"/>
            <a:ext cx="4194687" cy="1015663"/>
          </a:xfrm>
          <a:prstGeom prst="rect">
            <a:avLst/>
          </a:prstGeom>
          <a:noFill/>
        </p:spPr>
        <p:txBody>
          <a:bodyPr wrap="square" lIns="0" rIns="0" rtlCol="0" anchor="ctr">
            <a:spAutoFit/>
          </a:bodyPr>
          <a:lstStyle/>
          <a:p>
            <a:r>
              <a:rPr lang="fi-FI" altLang="id-ID" sz="2000" b="1" dirty="0">
                <a:latin typeface="Abadi" panose="020B0604020104020204" pitchFamily="34" charset="0"/>
              </a:rPr>
              <a:t>Kebutuhan Peningkatan Kompetensi SDM, Pelayanan Publik dan Tata Kelola Pemerintahan</a:t>
            </a:r>
          </a:p>
        </p:txBody>
      </p:sp>
      <p:sp>
        <p:nvSpPr>
          <p:cNvPr id="59" name="TextBox 58">
            <a:extLst>
              <a:ext uri="{FF2B5EF4-FFF2-40B4-BE49-F238E27FC236}">
                <a16:creationId xmlns:a16="http://schemas.microsoft.com/office/drawing/2014/main" id="{71C36AD0-A887-1FBB-2C29-4DFB81F8F8B7}"/>
              </a:ext>
            </a:extLst>
          </p:cNvPr>
          <p:cNvSpPr txBox="1"/>
          <p:nvPr/>
        </p:nvSpPr>
        <p:spPr>
          <a:xfrm>
            <a:off x="621959" y="2265664"/>
            <a:ext cx="3764709" cy="1323439"/>
          </a:xfrm>
          <a:prstGeom prst="rect">
            <a:avLst/>
          </a:prstGeom>
          <a:noFill/>
        </p:spPr>
        <p:txBody>
          <a:bodyPr wrap="square" lIns="0" rIns="0" rtlCol="0" anchor="ctr">
            <a:spAutoFit/>
          </a:bodyPr>
          <a:lstStyle/>
          <a:p>
            <a:pPr algn="r"/>
            <a:r>
              <a:rPr lang="fi-FI" altLang="id-ID" sz="2000" b="1" dirty="0">
                <a:latin typeface="Abadi" panose="020B0604020104020204" pitchFamily="34" charset="0"/>
              </a:rPr>
              <a:t>Perubahan Sosial di Kabupaten Kotawaringin Timur: Menuju Masyarakat Sehat, Sejahtera dan Mandiri</a:t>
            </a:r>
          </a:p>
        </p:txBody>
      </p:sp>
      <p:sp>
        <p:nvSpPr>
          <p:cNvPr id="60" name="TextBox 59">
            <a:extLst>
              <a:ext uri="{FF2B5EF4-FFF2-40B4-BE49-F238E27FC236}">
                <a16:creationId xmlns:a16="http://schemas.microsoft.com/office/drawing/2014/main" id="{C30F64C4-4822-E9F8-246A-13FC8B4F59F7}"/>
              </a:ext>
            </a:extLst>
          </p:cNvPr>
          <p:cNvSpPr txBox="1"/>
          <p:nvPr/>
        </p:nvSpPr>
        <p:spPr>
          <a:xfrm>
            <a:off x="7812880" y="1602321"/>
            <a:ext cx="4194687" cy="1015663"/>
          </a:xfrm>
          <a:prstGeom prst="rect">
            <a:avLst/>
          </a:prstGeom>
          <a:noFill/>
        </p:spPr>
        <p:txBody>
          <a:bodyPr wrap="square" lIns="0" rIns="0" rtlCol="0" anchor="ctr">
            <a:spAutoFit/>
          </a:bodyPr>
          <a:lstStyle/>
          <a:p>
            <a:r>
              <a:rPr lang="id-ID" altLang="id-ID" sz="2000" b="1" dirty="0">
                <a:latin typeface="Abadi" panose="020B0604020104020204" pitchFamily="34" charset="0"/>
              </a:rPr>
              <a:t>Ketidakmampuan dalam Membangun Kemandirian Ekonomi yang Inklusif dan Berkelanjutan</a:t>
            </a:r>
          </a:p>
        </p:txBody>
      </p:sp>
      <p:sp>
        <p:nvSpPr>
          <p:cNvPr id="62" name="TextBox 61">
            <a:extLst>
              <a:ext uri="{FF2B5EF4-FFF2-40B4-BE49-F238E27FC236}">
                <a16:creationId xmlns:a16="http://schemas.microsoft.com/office/drawing/2014/main" id="{5D66758E-BD6A-B370-9BAB-9F60F5268122}"/>
              </a:ext>
            </a:extLst>
          </p:cNvPr>
          <p:cNvSpPr txBox="1"/>
          <p:nvPr/>
        </p:nvSpPr>
        <p:spPr>
          <a:xfrm>
            <a:off x="925973" y="4456469"/>
            <a:ext cx="3462671" cy="707886"/>
          </a:xfrm>
          <a:prstGeom prst="rect">
            <a:avLst/>
          </a:prstGeom>
          <a:noFill/>
        </p:spPr>
        <p:txBody>
          <a:bodyPr wrap="square" lIns="0" rIns="0" rtlCol="0" anchor="ctr">
            <a:spAutoFit/>
          </a:bodyPr>
          <a:lstStyle/>
          <a:p>
            <a:pPr algn="r"/>
            <a:r>
              <a:rPr lang="id-ID" altLang="id-ID" sz="2000" b="1" dirty="0">
                <a:latin typeface="Abadi" panose="020B0604020104020204" pitchFamily="34" charset="0"/>
              </a:rPr>
              <a:t>Perubahan Kualitas Lingkungan dan Iklim</a:t>
            </a:r>
            <a:endParaRPr lang="en-US" sz="2000" dirty="0">
              <a:solidFill>
                <a:prstClr val="white">
                  <a:lumMod val="50000"/>
                </a:prstClr>
              </a:solidFill>
              <a:latin typeface="Abadi" panose="020B0604020104020204" pitchFamily="34" charset="0"/>
            </a:endParaRPr>
          </a:p>
        </p:txBody>
      </p:sp>
      <p:sp>
        <p:nvSpPr>
          <p:cNvPr id="7" name="TextBox 59">
            <a:extLst>
              <a:ext uri="{FF2B5EF4-FFF2-40B4-BE49-F238E27FC236}">
                <a16:creationId xmlns:a16="http://schemas.microsoft.com/office/drawing/2014/main" id="{D87814FF-413F-7505-6473-8C022FBF23DF}"/>
              </a:ext>
            </a:extLst>
          </p:cNvPr>
          <p:cNvSpPr txBox="1"/>
          <p:nvPr/>
        </p:nvSpPr>
        <p:spPr>
          <a:xfrm>
            <a:off x="14888" y="642975"/>
            <a:ext cx="12155484" cy="384721"/>
          </a:xfrm>
          <a:prstGeom prst="rect">
            <a:avLst/>
          </a:prstGeom>
        </p:spPr>
        <p:txBody>
          <a:bodyPr wrap="square" lIns="0" tIns="0" rIns="0" bIns="0" rtlCol="0" anchor="t">
            <a:spAutoFit/>
          </a:bodyPr>
          <a:lstStyle/>
          <a:p>
            <a:pPr algn="ctr"/>
            <a:r>
              <a:rPr lang="en-US" sz="2500" b="1" dirty="0">
                <a:solidFill>
                  <a:srgbClr val="68604D"/>
                </a:solidFill>
                <a:latin typeface="Roboto Bold"/>
                <a:ea typeface="Roboto Bold"/>
                <a:cs typeface="Roboto Bold"/>
                <a:sym typeface="Roboto Bold"/>
              </a:rPr>
              <a:t>4 ISU STRATEGIS</a:t>
            </a:r>
          </a:p>
        </p:txBody>
      </p:sp>
      <p:sp>
        <p:nvSpPr>
          <p:cNvPr id="42" name="TextBox 59">
            <a:extLst>
              <a:ext uri="{FF2B5EF4-FFF2-40B4-BE49-F238E27FC236}">
                <a16:creationId xmlns:a16="http://schemas.microsoft.com/office/drawing/2014/main" id="{F6DC1FDB-933C-7BEA-9738-F421E2FFBD5F}"/>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
        <p:nvSpPr>
          <p:cNvPr id="3" name="TextBox 59">
            <a:extLst>
              <a:ext uri="{FF2B5EF4-FFF2-40B4-BE49-F238E27FC236}">
                <a16:creationId xmlns:a16="http://schemas.microsoft.com/office/drawing/2014/main" id="{3FF6C6EA-6698-6CEE-2414-349A907072AF}"/>
              </a:ext>
            </a:extLst>
          </p:cNvPr>
          <p:cNvSpPr txBox="1"/>
          <p:nvPr/>
        </p:nvSpPr>
        <p:spPr>
          <a:xfrm>
            <a:off x="4919747" y="100631"/>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Tree>
    <p:extLst>
      <p:ext uri="{BB962C8B-B14F-4D97-AF65-F5344CB8AC3E}">
        <p14:creationId xmlns:p14="http://schemas.microsoft.com/office/powerpoint/2010/main" val="4037723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4214" y="731519"/>
            <a:ext cx="11714883" cy="5581725"/>
          </a:xfrm>
          <a:prstGeom prst="rect">
            <a:avLst/>
          </a:prstGeom>
        </p:spPr>
      </p:pic>
      <p:grpSp>
        <p:nvGrpSpPr>
          <p:cNvPr id="3" name="object 3"/>
          <p:cNvGrpSpPr/>
          <p:nvPr/>
        </p:nvGrpSpPr>
        <p:grpSpPr>
          <a:xfrm>
            <a:off x="688848" y="62484"/>
            <a:ext cx="11503660" cy="677545"/>
            <a:chOff x="688848" y="62484"/>
            <a:chExt cx="11503660" cy="677545"/>
          </a:xfrm>
        </p:grpSpPr>
        <p:sp>
          <p:nvSpPr>
            <p:cNvPr id="4" name="object 4"/>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688848" y="62484"/>
              <a:ext cx="1364741" cy="677418"/>
            </a:xfrm>
            <a:prstGeom prst="rect">
              <a:avLst/>
            </a:prstGeom>
          </p:spPr>
        </p:pic>
        <p:pic>
          <p:nvPicPr>
            <p:cNvPr id="6" name="object 6"/>
            <p:cNvPicPr/>
            <p:nvPr/>
          </p:nvPicPr>
          <p:blipFill>
            <a:blip r:embed="rId4" cstate="print"/>
            <a:stretch>
              <a:fillRect/>
            </a:stretch>
          </p:blipFill>
          <p:spPr>
            <a:xfrm>
              <a:off x="1719072" y="62484"/>
              <a:ext cx="825246" cy="677418"/>
            </a:xfrm>
            <a:prstGeom prst="rect">
              <a:avLst/>
            </a:prstGeom>
          </p:spPr>
        </p:pic>
        <p:pic>
          <p:nvPicPr>
            <p:cNvPr id="7" name="object 7"/>
            <p:cNvPicPr/>
            <p:nvPr/>
          </p:nvPicPr>
          <p:blipFill>
            <a:blip r:embed="rId5" cstate="print"/>
            <a:stretch>
              <a:fillRect/>
            </a:stretch>
          </p:blipFill>
          <p:spPr>
            <a:xfrm>
              <a:off x="2141220" y="62484"/>
              <a:ext cx="555498" cy="677418"/>
            </a:xfrm>
            <a:prstGeom prst="rect">
              <a:avLst/>
            </a:prstGeom>
          </p:spPr>
        </p:pic>
        <p:pic>
          <p:nvPicPr>
            <p:cNvPr id="8" name="object 8"/>
            <p:cNvPicPr/>
            <p:nvPr/>
          </p:nvPicPr>
          <p:blipFill>
            <a:blip r:embed="rId6" cstate="print"/>
            <a:stretch>
              <a:fillRect/>
            </a:stretch>
          </p:blipFill>
          <p:spPr>
            <a:xfrm>
              <a:off x="2362199" y="62484"/>
              <a:ext cx="1783842" cy="677418"/>
            </a:xfrm>
            <a:prstGeom prst="rect">
              <a:avLst/>
            </a:prstGeom>
          </p:spPr>
        </p:pic>
        <p:pic>
          <p:nvPicPr>
            <p:cNvPr id="9" name="object 9"/>
            <p:cNvPicPr/>
            <p:nvPr/>
          </p:nvPicPr>
          <p:blipFill>
            <a:blip r:embed="rId7" cstate="print"/>
            <a:stretch>
              <a:fillRect/>
            </a:stretch>
          </p:blipFill>
          <p:spPr>
            <a:xfrm>
              <a:off x="3808476" y="62484"/>
              <a:ext cx="1105662" cy="677418"/>
            </a:xfrm>
            <a:prstGeom prst="rect">
              <a:avLst/>
            </a:prstGeom>
          </p:spPr>
        </p:pic>
        <p:pic>
          <p:nvPicPr>
            <p:cNvPr id="10" name="object 10"/>
            <p:cNvPicPr/>
            <p:nvPr/>
          </p:nvPicPr>
          <p:blipFill>
            <a:blip r:embed="rId5" cstate="print"/>
            <a:stretch>
              <a:fillRect/>
            </a:stretch>
          </p:blipFill>
          <p:spPr>
            <a:xfrm>
              <a:off x="4511039" y="62484"/>
              <a:ext cx="555498" cy="677418"/>
            </a:xfrm>
            <a:prstGeom prst="rect">
              <a:avLst/>
            </a:prstGeom>
          </p:spPr>
        </p:pic>
        <p:pic>
          <p:nvPicPr>
            <p:cNvPr id="11" name="object 11"/>
            <p:cNvPicPr/>
            <p:nvPr/>
          </p:nvPicPr>
          <p:blipFill>
            <a:blip r:embed="rId8" cstate="print"/>
            <a:stretch>
              <a:fillRect/>
            </a:stretch>
          </p:blipFill>
          <p:spPr>
            <a:xfrm>
              <a:off x="4730495" y="62484"/>
              <a:ext cx="1611629" cy="677418"/>
            </a:xfrm>
            <a:prstGeom prst="rect">
              <a:avLst/>
            </a:prstGeom>
          </p:spPr>
        </p:pic>
        <p:pic>
          <p:nvPicPr>
            <p:cNvPr id="12" name="object 12"/>
            <p:cNvPicPr/>
            <p:nvPr/>
          </p:nvPicPr>
          <p:blipFill>
            <a:blip r:embed="rId9" cstate="print"/>
            <a:stretch>
              <a:fillRect/>
            </a:stretch>
          </p:blipFill>
          <p:spPr>
            <a:xfrm>
              <a:off x="5939027" y="62484"/>
              <a:ext cx="1500377" cy="677418"/>
            </a:xfrm>
            <a:prstGeom prst="rect">
              <a:avLst/>
            </a:prstGeom>
          </p:spPr>
        </p:pic>
        <p:pic>
          <p:nvPicPr>
            <p:cNvPr id="13" name="object 13"/>
            <p:cNvPicPr/>
            <p:nvPr/>
          </p:nvPicPr>
          <p:blipFill>
            <a:blip r:embed="rId10" cstate="print"/>
            <a:stretch>
              <a:fillRect/>
            </a:stretch>
          </p:blipFill>
          <p:spPr>
            <a:xfrm>
              <a:off x="7036307" y="62484"/>
              <a:ext cx="2175509" cy="677418"/>
            </a:xfrm>
            <a:prstGeom prst="rect">
              <a:avLst/>
            </a:prstGeom>
          </p:spPr>
        </p:pic>
        <p:pic>
          <p:nvPicPr>
            <p:cNvPr id="14" name="object 14"/>
            <p:cNvPicPr/>
            <p:nvPr/>
          </p:nvPicPr>
          <p:blipFill>
            <a:blip r:embed="rId11" cstate="print"/>
            <a:stretch>
              <a:fillRect/>
            </a:stretch>
          </p:blipFill>
          <p:spPr>
            <a:xfrm>
              <a:off x="8808719" y="62484"/>
              <a:ext cx="496062" cy="677418"/>
            </a:xfrm>
            <a:prstGeom prst="rect">
              <a:avLst/>
            </a:prstGeom>
          </p:spPr>
        </p:pic>
        <p:pic>
          <p:nvPicPr>
            <p:cNvPr id="15" name="object 15"/>
            <p:cNvPicPr/>
            <p:nvPr/>
          </p:nvPicPr>
          <p:blipFill>
            <a:blip r:embed="rId12" cstate="print"/>
            <a:stretch>
              <a:fillRect/>
            </a:stretch>
          </p:blipFill>
          <p:spPr>
            <a:xfrm>
              <a:off x="8970264" y="62484"/>
              <a:ext cx="1977389" cy="677418"/>
            </a:xfrm>
            <a:prstGeom prst="rect">
              <a:avLst/>
            </a:prstGeom>
          </p:spPr>
        </p:pic>
      </p:grpSp>
      <p:sp>
        <p:nvSpPr>
          <p:cNvPr id="16" name="object 16"/>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45" dirty="0"/>
              <a:t> </a:t>
            </a:r>
            <a:r>
              <a:rPr dirty="0"/>
              <a:t>PD</a:t>
            </a:r>
            <a:r>
              <a:rPr spc="-55" dirty="0"/>
              <a:t> </a:t>
            </a:r>
            <a:r>
              <a:rPr dirty="0"/>
              <a:t>–</a:t>
            </a:r>
            <a:r>
              <a:rPr spc="-45" dirty="0"/>
              <a:t> </a:t>
            </a:r>
            <a:r>
              <a:rPr dirty="0"/>
              <a:t>Rancangan</a:t>
            </a:r>
            <a:r>
              <a:rPr spc="-75" dirty="0"/>
              <a:t> </a:t>
            </a:r>
            <a:r>
              <a:rPr dirty="0"/>
              <a:t>Awal</a:t>
            </a:r>
            <a:r>
              <a:rPr spc="-45" dirty="0"/>
              <a:t> </a:t>
            </a:r>
            <a:r>
              <a:rPr dirty="0"/>
              <a:t>–</a:t>
            </a:r>
            <a:r>
              <a:rPr spc="-55" dirty="0"/>
              <a:t> </a:t>
            </a:r>
            <a:r>
              <a:rPr spc="-20" dirty="0"/>
              <a:t>Program/Kegiatan/SubKegiatan</a:t>
            </a:r>
            <a:r>
              <a:rPr spc="-10" dirty="0"/>
              <a:t> </a:t>
            </a:r>
            <a:r>
              <a:rPr dirty="0"/>
              <a:t>-</a:t>
            </a:r>
            <a:r>
              <a:rPr spc="-50" dirty="0"/>
              <a:t> </a:t>
            </a:r>
            <a:r>
              <a:rPr dirty="0"/>
              <a:t>Outcome</a:t>
            </a:r>
            <a:r>
              <a:rPr spc="-50" dirty="0"/>
              <a:t> </a:t>
            </a:r>
            <a:r>
              <a:rPr spc="-25" dirty="0"/>
              <a:t>(2)</a:t>
            </a:r>
          </a:p>
        </p:txBody>
      </p:sp>
      <p:pic>
        <p:nvPicPr>
          <p:cNvPr id="17" name="object 17"/>
          <p:cNvPicPr/>
          <p:nvPr/>
        </p:nvPicPr>
        <p:blipFill>
          <a:blip r:embed="rId13" cstate="print"/>
          <a:stretch>
            <a:fillRect/>
          </a:stretch>
        </p:blipFill>
        <p:spPr>
          <a:xfrm>
            <a:off x="96252" y="78958"/>
            <a:ext cx="417094" cy="540848"/>
          </a:xfrm>
          <a:prstGeom prst="rect">
            <a:avLst/>
          </a:prstGeom>
        </p:spPr>
      </p:pic>
      <p:sp>
        <p:nvSpPr>
          <p:cNvPr id="18" name="object 18"/>
          <p:cNvSpPr txBox="1"/>
          <p:nvPr/>
        </p:nvSpPr>
        <p:spPr>
          <a:xfrm>
            <a:off x="213461" y="6433340"/>
            <a:ext cx="1104773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4.</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tampilan</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tab</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Outcome</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RPJMD</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kosong</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dikarenakan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belum</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centang</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SKPD</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saat</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tambah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Outcome</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RPJMD</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19" name="object 19"/>
          <p:cNvSpPr/>
          <p:nvPr/>
        </p:nvSpPr>
        <p:spPr>
          <a:xfrm>
            <a:off x="787793" y="3904650"/>
            <a:ext cx="349885" cy="325120"/>
          </a:xfrm>
          <a:custGeom>
            <a:avLst/>
            <a:gdLst/>
            <a:ahLst/>
            <a:cxnLst/>
            <a:rect l="l" t="t" r="r" b="b"/>
            <a:pathLst>
              <a:path w="349884" h="325120">
                <a:moveTo>
                  <a:pt x="174929" y="0"/>
                </a:moveTo>
                <a:lnTo>
                  <a:pt x="128427" y="5796"/>
                </a:lnTo>
                <a:lnTo>
                  <a:pt x="86640" y="22154"/>
                </a:lnTo>
                <a:lnTo>
                  <a:pt x="51236" y="47529"/>
                </a:lnTo>
                <a:lnTo>
                  <a:pt x="23883" y="80376"/>
                </a:lnTo>
                <a:lnTo>
                  <a:pt x="6248" y="119150"/>
                </a:lnTo>
                <a:lnTo>
                  <a:pt x="0" y="162305"/>
                </a:lnTo>
                <a:lnTo>
                  <a:pt x="6248" y="205461"/>
                </a:lnTo>
                <a:lnTo>
                  <a:pt x="23883" y="244235"/>
                </a:lnTo>
                <a:lnTo>
                  <a:pt x="51236" y="277082"/>
                </a:lnTo>
                <a:lnTo>
                  <a:pt x="86640" y="302457"/>
                </a:lnTo>
                <a:lnTo>
                  <a:pt x="128427" y="318815"/>
                </a:lnTo>
                <a:lnTo>
                  <a:pt x="174929" y="324611"/>
                </a:lnTo>
                <a:lnTo>
                  <a:pt x="221432" y="318815"/>
                </a:lnTo>
                <a:lnTo>
                  <a:pt x="263219" y="302457"/>
                </a:lnTo>
                <a:lnTo>
                  <a:pt x="298623" y="277082"/>
                </a:lnTo>
                <a:lnTo>
                  <a:pt x="325976" y="244235"/>
                </a:lnTo>
                <a:lnTo>
                  <a:pt x="343610" y="205461"/>
                </a:lnTo>
                <a:lnTo>
                  <a:pt x="349859" y="162305"/>
                </a:lnTo>
                <a:lnTo>
                  <a:pt x="343610" y="119150"/>
                </a:lnTo>
                <a:lnTo>
                  <a:pt x="325976" y="80376"/>
                </a:lnTo>
                <a:lnTo>
                  <a:pt x="298623" y="47529"/>
                </a:lnTo>
                <a:lnTo>
                  <a:pt x="263219" y="22154"/>
                </a:lnTo>
                <a:lnTo>
                  <a:pt x="221432" y="5796"/>
                </a:lnTo>
                <a:lnTo>
                  <a:pt x="174929"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object 20"/>
          <p:cNvSpPr txBox="1"/>
          <p:nvPr/>
        </p:nvSpPr>
        <p:spPr>
          <a:xfrm>
            <a:off x="921511" y="3978309"/>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4</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1" name="object 21"/>
          <p:cNvSpPr/>
          <p:nvPr/>
        </p:nvSpPr>
        <p:spPr>
          <a:xfrm>
            <a:off x="1137678" y="4203699"/>
            <a:ext cx="5093001" cy="155650"/>
          </a:xfrm>
          <a:custGeom>
            <a:avLst/>
            <a:gdLst/>
            <a:ahLst/>
            <a:cxnLst/>
            <a:rect l="l" t="t" r="r" b="b"/>
            <a:pathLst>
              <a:path w="3982085" h="114300">
                <a:moveTo>
                  <a:pt x="3867289" y="0"/>
                </a:moveTo>
                <a:lnTo>
                  <a:pt x="3867289" y="114300"/>
                </a:lnTo>
                <a:lnTo>
                  <a:pt x="3943489" y="76200"/>
                </a:lnTo>
                <a:lnTo>
                  <a:pt x="3886339" y="76200"/>
                </a:lnTo>
                <a:lnTo>
                  <a:pt x="3886339" y="38100"/>
                </a:lnTo>
                <a:lnTo>
                  <a:pt x="3943489" y="38100"/>
                </a:lnTo>
                <a:lnTo>
                  <a:pt x="3867289" y="0"/>
                </a:lnTo>
                <a:close/>
              </a:path>
              <a:path w="3982085" h="114300">
                <a:moveTo>
                  <a:pt x="3867289" y="38100"/>
                </a:moveTo>
                <a:lnTo>
                  <a:pt x="0" y="38100"/>
                </a:lnTo>
                <a:lnTo>
                  <a:pt x="0" y="76200"/>
                </a:lnTo>
                <a:lnTo>
                  <a:pt x="3867289" y="76200"/>
                </a:lnTo>
                <a:lnTo>
                  <a:pt x="3867289" y="38100"/>
                </a:lnTo>
                <a:close/>
              </a:path>
              <a:path w="3982085" h="114300">
                <a:moveTo>
                  <a:pt x="3943489" y="38100"/>
                </a:moveTo>
                <a:lnTo>
                  <a:pt x="3886339" y="38100"/>
                </a:lnTo>
                <a:lnTo>
                  <a:pt x="3886339" y="76200"/>
                </a:lnTo>
                <a:lnTo>
                  <a:pt x="3943489" y="76200"/>
                </a:lnTo>
                <a:lnTo>
                  <a:pt x="3981589" y="57150"/>
                </a:lnTo>
                <a:lnTo>
                  <a:pt x="3943489" y="3810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4531" y="651891"/>
            <a:ext cx="11923395" cy="6031230"/>
            <a:chOff x="134531" y="651891"/>
            <a:chExt cx="11923395" cy="6031230"/>
          </a:xfrm>
        </p:grpSpPr>
        <p:pic>
          <p:nvPicPr>
            <p:cNvPr id="3" name="object 3"/>
            <p:cNvPicPr/>
            <p:nvPr/>
          </p:nvPicPr>
          <p:blipFill>
            <a:blip r:embed="rId2" cstate="print"/>
            <a:stretch>
              <a:fillRect/>
            </a:stretch>
          </p:blipFill>
          <p:spPr>
            <a:xfrm>
              <a:off x="134531" y="651891"/>
              <a:ext cx="7551547" cy="3554349"/>
            </a:xfrm>
            <a:prstGeom prst="rect">
              <a:avLst/>
            </a:prstGeom>
          </p:spPr>
        </p:pic>
        <p:pic>
          <p:nvPicPr>
            <p:cNvPr id="4" name="object 4"/>
            <p:cNvPicPr/>
            <p:nvPr/>
          </p:nvPicPr>
          <p:blipFill>
            <a:blip r:embed="rId3" cstate="print"/>
            <a:stretch>
              <a:fillRect/>
            </a:stretch>
          </p:blipFill>
          <p:spPr>
            <a:xfrm>
              <a:off x="5963285" y="3814330"/>
              <a:ext cx="6094095" cy="2868422"/>
            </a:xfrm>
            <a:prstGeom prst="rect">
              <a:avLst/>
            </a:prstGeom>
          </p:spPr>
        </p:pic>
      </p:grpSp>
      <p:grpSp>
        <p:nvGrpSpPr>
          <p:cNvPr id="5" name="object 5"/>
          <p:cNvGrpSpPr/>
          <p:nvPr/>
        </p:nvGrpSpPr>
        <p:grpSpPr>
          <a:xfrm>
            <a:off x="688848" y="62484"/>
            <a:ext cx="11503660" cy="677545"/>
            <a:chOff x="688848" y="62484"/>
            <a:chExt cx="11503660" cy="677545"/>
          </a:xfrm>
        </p:grpSpPr>
        <p:sp>
          <p:nvSpPr>
            <p:cNvPr id="6" name="object 6"/>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688848" y="62484"/>
              <a:ext cx="1364741" cy="677418"/>
            </a:xfrm>
            <a:prstGeom prst="rect">
              <a:avLst/>
            </a:prstGeom>
          </p:spPr>
        </p:pic>
        <p:pic>
          <p:nvPicPr>
            <p:cNvPr id="8" name="object 8"/>
            <p:cNvPicPr/>
            <p:nvPr/>
          </p:nvPicPr>
          <p:blipFill>
            <a:blip r:embed="rId5" cstate="print"/>
            <a:stretch>
              <a:fillRect/>
            </a:stretch>
          </p:blipFill>
          <p:spPr>
            <a:xfrm>
              <a:off x="1719072" y="62484"/>
              <a:ext cx="825246" cy="677418"/>
            </a:xfrm>
            <a:prstGeom prst="rect">
              <a:avLst/>
            </a:prstGeom>
          </p:spPr>
        </p:pic>
        <p:pic>
          <p:nvPicPr>
            <p:cNvPr id="9" name="object 9"/>
            <p:cNvPicPr/>
            <p:nvPr/>
          </p:nvPicPr>
          <p:blipFill>
            <a:blip r:embed="rId6" cstate="print"/>
            <a:stretch>
              <a:fillRect/>
            </a:stretch>
          </p:blipFill>
          <p:spPr>
            <a:xfrm>
              <a:off x="2141220" y="62484"/>
              <a:ext cx="555498" cy="677418"/>
            </a:xfrm>
            <a:prstGeom prst="rect">
              <a:avLst/>
            </a:prstGeom>
          </p:spPr>
        </p:pic>
        <p:pic>
          <p:nvPicPr>
            <p:cNvPr id="10" name="object 10"/>
            <p:cNvPicPr/>
            <p:nvPr/>
          </p:nvPicPr>
          <p:blipFill>
            <a:blip r:embed="rId7" cstate="print"/>
            <a:stretch>
              <a:fillRect/>
            </a:stretch>
          </p:blipFill>
          <p:spPr>
            <a:xfrm>
              <a:off x="2362199" y="62484"/>
              <a:ext cx="1783842" cy="677418"/>
            </a:xfrm>
            <a:prstGeom prst="rect">
              <a:avLst/>
            </a:prstGeom>
          </p:spPr>
        </p:pic>
        <p:pic>
          <p:nvPicPr>
            <p:cNvPr id="11" name="object 11"/>
            <p:cNvPicPr/>
            <p:nvPr/>
          </p:nvPicPr>
          <p:blipFill>
            <a:blip r:embed="rId8" cstate="print"/>
            <a:stretch>
              <a:fillRect/>
            </a:stretch>
          </p:blipFill>
          <p:spPr>
            <a:xfrm>
              <a:off x="3808476" y="62484"/>
              <a:ext cx="1105662" cy="677418"/>
            </a:xfrm>
            <a:prstGeom prst="rect">
              <a:avLst/>
            </a:prstGeom>
          </p:spPr>
        </p:pic>
        <p:pic>
          <p:nvPicPr>
            <p:cNvPr id="12" name="object 12"/>
            <p:cNvPicPr/>
            <p:nvPr/>
          </p:nvPicPr>
          <p:blipFill>
            <a:blip r:embed="rId6" cstate="print"/>
            <a:stretch>
              <a:fillRect/>
            </a:stretch>
          </p:blipFill>
          <p:spPr>
            <a:xfrm>
              <a:off x="4511039" y="62484"/>
              <a:ext cx="555498" cy="677418"/>
            </a:xfrm>
            <a:prstGeom prst="rect">
              <a:avLst/>
            </a:prstGeom>
          </p:spPr>
        </p:pic>
        <p:pic>
          <p:nvPicPr>
            <p:cNvPr id="13" name="object 13"/>
            <p:cNvPicPr/>
            <p:nvPr/>
          </p:nvPicPr>
          <p:blipFill>
            <a:blip r:embed="rId9" cstate="print"/>
            <a:stretch>
              <a:fillRect/>
            </a:stretch>
          </p:blipFill>
          <p:spPr>
            <a:xfrm>
              <a:off x="4730495" y="62484"/>
              <a:ext cx="1611629" cy="677418"/>
            </a:xfrm>
            <a:prstGeom prst="rect">
              <a:avLst/>
            </a:prstGeom>
          </p:spPr>
        </p:pic>
        <p:pic>
          <p:nvPicPr>
            <p:cNvPr id="14" name="object 14"/>
            <p:cNvPicPr/>
            <p:nvPr/>
          </p:nvPicPr>
          <p:blipFill>
            <a:blip r:embed="rId10" cstate="print"/>
            <a:stretch>
              <a:fillRect/>
            </a:stretch>
          </p:blipFill>
          <p:spPr>
            <a:xfrm>
              <a:off x="5939027" y="62484"/>
              <a:ext cx="1500377" cy="677418"/>
            </a:xfrm>
            <a:prstGeom prst="rect">
              <a:avLst/>
            </a:prstGeom>
          </p:spPr>
        </p:pic>
        <p:pic>
          <p:nvPicPr>
            <p:cNvPr id="15" name="object 15"/>
            <p:cNvPicPr/>
            <p:nvPr/>
          </p:nvPicPr>
          <p:blipFill>
            <a:blip r:embed="rId11" cstate="print"/>
            <a:stretch>
              <a:fillRect/>
            </a:stretch>
          </p:blipFill>
          <p:spPr>
            <a:xfrm>
              <a:off x="7036307" y="62484"/>
              <a:ext cx="2175509" cy="677418"/>
            </a:xfrm>
            <a:prstGeom prst="rect">
              <a:avLst/>
            </a:prstGeom>
          </p:spPr>
        </p:pic>
        <p:pic>
          <p:nvPicPr>
            <p:cNvPr id="16" name="object 16"/>
            <p:cNvPicPr/>
            <p:nvPr/>
          </p:nvPicPr>
          <p:blipFill>
            <a:blip r:embed="rId12" cstate="print"/>
            <a:stretch>
              <a:fillRect/>
            </a:stretch>
          </p:blipFill>
          <p:spPr>
            <a:xfrm>
              <a:off x="8808719" y="62484"/>
              <a:ext cx="496062" cy="677418"/>
            </a:xfrm>
            <a:prstGeom prst="rect">
              <a:avLst/>
            </a:prstGeom>
          </p:spPr>
        </p:pic>
        <p:pic>
          <p:nvPicPr>
            <p:cNvPr id="17" name="object 17"/>
            <p:cNvPicPr/>
            <p:nvPr/>
          </p:nvPicPr>
          <p:blipFill>
            <a:blip r:embed="rId13" cstate="print"/>
            <a:stretch>
              <a:fillRect/>
            </a:stretch>
          </p:blipFill>
          <p:spPr>
            <a:xfrm>
              <a:off x="8970264" y="62484"/>
              <a:ext cx="1977389" cy="677418"/>
            </a:xfrm>
            <a:prstGeom prst="rect">
              <a:avLst/>
            </a:prstGeom>
          </p:spPr>
        </p:pic>
      </p:grpSp>
      <p:sp>
        <p:nvSpPr>
          <p:cNvPr id="18" name="object 1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45" dirty="0"/>
              <a:t> </a:t>
            </a:r>
            <a:r>
              <a:rPr dirty="0"/>
              <a:t>PD</a:t>
            </a:r>
            <a:r>
              <a:rPr spc="-55" dirty="0"/>
              <a:t> </a:t>
            </a:r>
            <a:r>
              <a:rPr dirty="0"/>
              <a:t>–</a:t>
            </a:r>
            <a:r>
              <a:rPr spc="-45" dirty="0"/>
              <a:t> </a:t>
            </a:r>
            <a:r>
              <a:rPr dirty="0"/>
              <a:t>Rancangan</a:t>
            </a:r>
            <a:r>
              <a:rPr spc="-75" dirty="0"/>
              <a:t> </a:t>
            </a:r>
            <a:r>
              <a:rPr dirty="0"/>
              <a:t>Awal</a:t>
            </a:r>
            <a:r>
              <a:rPr spc="-45" dirty="0"/>
              <a:t> </a:t>
            </a:r>
            <a:r>
              <a:rPr dirty="0"/>
              <a:t>–</a:t>
            </a:r>
            <a:r>
              <a:rPr spc="-55" dirty="0"/>
              <a:t> </a:t>
            </a:r>
            <a:r>
              <a:rPr spc="-20" dirty="0"/>
              <a:t>Program/Kegiatan/SubKegiatan</a:t>
            </a:r>
            <a:r>
              <a:rPr spc="-10" dirty="0"/>
              <a:t> </a:t>
            </a:r>
            <a:r>
              <a:rPr dirty="0"/>
              <a:t>-</a:t>
            </a:r>
            <a:r>
              <a:rPr spc="-50" dirty="0"/>
              <a:t> </a:t>
            </a:r>
            <a:r>
              <a:rPr dirty="0"/>
              <a:t>Outcome</a:t>
            </a:r>
            <a:r>
              <a:rPr spc="-50" dirty="0"/>
              <a:t> </a:t>
            </a:r>
            <a:r>
              <a:rPr spc="-25" dirty="0"/>
              <a:t>(3)</a:t>
            </a:r>
          </a:p>
        </p:txBody>
      </p:sp>
      <p:pic>
        <p:nvPicPr>
          <p:cNvPr id="19" name="object 19"/>
          <p:cNvPicPr/>
          <p:nvPr/>
        </p:nvPicPr>
        <p:blipFill>
          <a:blip r:embed="rId14" cstate="print"/>
          <a:stretch>
            <a:fillRect/>
          </a:stretch>
        </p:blipFill>
        <p:spPr>
          <a:xfrm>
            <a:off x="96252" y="78958"/>
            <a:ext cx="417094" cy="540848"/>
          </a:xfrm>
          <a:prstGeom prst="rect">
            <a:avLst/>
          </a:prstGeom>
        </p:spPr>
      </p:pic>
      <p:sp>
        <p:nvSpPr>
          <p:cNvPr id="20" name="object 20"/>
          <p:cNvSpPr txBox="1"/>
          <p:nvPr/>
        </p:nvSpPr>
        <p:spPr>
          <a:xfrm>
            <a:off x="213461" y="4394072"/>
            <a:ext cx="5403215" cy="51308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5.</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tampilan</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tab</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Outcome</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RPJMD</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muncul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list</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Outcome</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telah</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ditambahkan</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RPJMD.</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1" name="object 21"/>
          <p:cNvSpPr/>
          <p:nvPr/>
        </p:nvSpPr>
        <p:spPr>
          <a:xfrm>
            <a:off x="7017766" y="5203444"/>
            <a:ext cx="349885" cy="324485"/>
          </a:xfrm>
          <a:custGeom>
            <a:avLst/>
            <a:gdLst/>
            <a:ahLst/>
            <a:cxnLst/>
            <a:rect l="l" t="t" r="r" b="b"/>
            <a:pathLst>
              <a:path w="349884" h="324485">
                <a:moveTo>
                  <a:pt x="174878" y="0"/>
                </a:moveTo>
                <a:lnTo>
                  <a:pt x="128367" y="5795"/>
                </a:lnTo>
                <a:lnTo>
                  <a:pt x="86585" y="22149"/>
                </a:lnTo>
                <a:lnTo>
                  <a:pt x="51196" y="47513"/>
                </a:lnTo>
                <a:lnTo>
                  <a:pt x="23861" y="80339"/>
                </a:lnTo>
                <a:lnTo>
                  <a:pt x="6242" y="119077"/>
                </a:lnTo>
                <a:lnTo>
                  <a:pt x="0" y="162178"/>
                </a:lnTo>
                <a:lnTo>
                  <a:pt x="6242" y="205334"/>
                </a:lnTo>
                <a:lnTo>
                  <a:pt x="23861" y="244108"/>
                </a:lnTo>
                <a:lnTo>
                  <a:pt x="51196" y="276955"/>
                </a:lnTo>
                <a:lnTo>
                  <a:pt x="86585" y="302330"/>
                </a:lnTo>
                <a:lnTo>
                  <a:pt x="128367" y="318688"/>
                </a:lnTo>
                <a:lnTo>
                  <a:pt x="174878" y="324484"/>
                </a:lnTo>
                <a:lnTo>
                  <a:pt x="221390" y="318688"/>
                </a:lnTo>
                <a:lnTo>
                  <a:pt x="263172" y="302330"/>
                </a:lnTo>
                <a:lnTo>
                  <a:pt x="298561" y="276955"/>
                </a:lnTo>
                <a:lnTo>
                  <a:pt x="325896" y="244108"/>
                </a:lnTo>
                <a:lnTo>
                  <a:pt x="343515" y="205334"/>
                </a:lnTo>
                <a:lnTo>
                  <a:pt x="349757" y="162178"/>
                </a:lnTo>
                <a:lnTo>
                  <a:pt x="343515" y="119077"/>
                </a:lnTo>
                <a:lnTo>
                  <a:pt x="325896" y="80339"/>
                </a:lnTo>
                <a:lnTo>
                  <a:pt x="298561" y="47513"/>
                </a:lnTo>
                <a:lnTo>
                  <a:pt x="263172" y="22149"/>
                </a:lnTo>
                <a:lnTo>
                  <a:pt x="221390" y="5795"/>
                </a:lnTo>
                <a:lnTo>
                  <a:pt x="174878"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txBox="1"/>
          <p:nvPr/>
        </p:nvSpPr>
        <p:spPr>
          <a:xfrm>
            <a:off x="7152258" y="5277358"/>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5</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3" name="object 23"/>
          <p:cNvGrpSpPr/>
          <p:nvPr/>
        </p:nvGrpSpPr>
        <p:grpSpPr>
          <a:xfrm>
            <a:off x="3906139" y="851916"/>
            <a:ext cx="8232140" cy="5026660"/>
            <a:chOff x="3906139" y="851916"/>
            <a:chExt cx="8232140" cy="5026660"/>
          </a:xfrm>
        </p:grpSpPr>
        <p:sp>
          <p:nvSpPr>
            <p:cNvPr id="24" name="object 24"/>
            <p:cNvSpPr/>
            <p:nvPr/>
          </p:nvSpPr>
          <p:spPr>
            <a:xfrm>
              <a:off x="3906139" y="2293493"/>
              <a:ext cx="1976755" cy="494030"/>
            </a:xfrm>
            <a:custGeom>
              <a:avLst/>
              <a:gdLst/>
              <a:ahLst/>
              <a:cxnLst/>
              <a:rect l="l" t="t" r="r" b="b"/>
              <a:pathLst>
                <a:path w="1976754" h="494030">
                  <a:moveTo>
                    <a:pt x="1860810" y="37196"/>
                  </a:moveTo>
                  <a:lnTo>
                    <a:pt x="0" y="456438"/>
                  </a:lnTo>
                  <a:lnTo>
                    <a:pt x="8382" y="493649"/>
                  </a:lnTo>
                  <a:lnTo>
                    <a:pt x="1869201" y="74405"/>
                  </a:lnTo>
                  <a:lnTo>
                    <a:pt x="1860810" y="37196"/>
                  </a:lnTo>
                  <a:close/>
                </a:path>
                <a:path w="1976754" h="494030">
                  <a:moveTo>
                    <a:pt x="1973550" y="33020"/>
                  </a:moveTo>
                  <a:lnTo>
                    <a:pt x="1879346" y="33020"/>
                  </a:lnTo>
                  <a:lnTo>
                    <a:pt x="1887727" y="70231"/>
                  </a:lnTo>
                  <a:lnTo>
                    <a:pt x="1869201" y="74405"/>
                  </a:lnTo>
                  <a:lnTo>
                    <a:pt x="1877568" y="111506"/>
                  </a:lnTo>
                  <a:lnTo>
                    <a:pt x="1973550" y="33020"/>
                  </a:lnTo>
                  <a:close/>
                </a:path>
                <a:path w="1976754" h="494030">
                  <a:moveTo>
                    <a:pt x="1879346" y="33020"/>
                  </a:moveTo>
                  <a:lnTo>
                    <a:pt x="1860810" y="37196"/>
                  </a:lnTo>
                  <a:lnTo>
                    <a:pt x="1869201" y="74405"/>
                  </a:lnTo>
                  <a:lnTo>
                    <a:pt x="1887727" y="70231"/>
                  </a:lnTo>
                  <a:lnTo>
                    <a:pt x="1879346" y="33020"/>
                  </a:lnTo>
                  <a:close/>
                </a:path>
                <a:path w="1976754" h="494030">
                  <a:moveTo>
                    <a:pt x="1852422" y="0"/>
                  </a:moveTo>
                  <a:lnTo>
                    <a:pt x="1860810" y="37196"/>
                  </a:lnTo>
                  <a:lnTo>
                    <a:pt x="1879346" y="33020"/>
                  </a:lnTo>
                  <a:lnTo>
                    <a:pt x="1973550" y="33020"/>
                  </a:lnTo>
                  <a:lnTo>
                    <a:pt x="1976501" y="30607"/>
                  </a:lnTo>
                  <a:lnTo>
                    <a:pt x="1852422"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5" name="object 25"/>
            <p:cNvPicPr/>
            <p:nvPr/>
          </p:nvPicPr>
          <p:blipFill>
            <a:blip r:embed="rId15" cstate="print"/>
            <a:stretch>
              <a:fillRect/>
            </a:stretch>
          </p:blipFill>
          <p:spPr>
            <a:xfrm>
              <a:off x="5882640" y="851916"/>
              <a:ext cx="6255512" cy="2944368"/>
            </a:xfrm>
            <a:prstGeom prst="rect">
              <a:avLst/>
            </a:prstGeom>
          </p:spPr>
        </p:pic>
        <p:sp>
          <p:nvSpPr>
            <p:cNvPr id="26" name="object 26"/>
            <p:cNvSpPr/>
            <p:nvPr/>
          </p:nvSpPr>
          <p:spPr>
            <a:xfrm>
              <a:off x="8714740" y="2557526"/>
              <a:ext cx="114300" cy="3321050"/>
            </a:xfrm>
            <a:custGeom>
              <a:avLst/>
              <a:gdLst/>
              <a:ahLst/>
              <a:cxnLst/>
              <a:rect l="l" t="t" r="r" b="b"/>
              <a:pathLst>
                <a:path w="114300" h="3321050">
                  <a:moveTo>
                    <a:pt x="38100" y="3206724"/>
                  </a:moveTo>
                  <a:lnTo>
                    <a:pt x="0" y="3206724"/>
                  </a:lnTo>
                  <a:lnTo>
                    <a:pt x="57150" y="3321024"/>
                  </a:lnTo>
                  <a:lnTo>
                    <a:pt x="104775" y="3225774"/>
                  </a:lnTo>
                  <a:lnTo>
                    <a:pt x="38100" y="3225774"/>
                  </a:lnTo>
                  <a:lnTo>
                    <a:pt x="38100" y="3206724"/>
                  </a:lnTo>
                  <a:close/>
                </a:path>
                <a:path w="114300" h="3321050">
                  <a:moveTo>
                    <a:pt x="76200" y="0"/>
                  </a:moveTo>
                  <a:lnTo>
                    <a:pt x="38100" y="0"/>
                  </a:lnTo>
                  <a:lnTo>
                    <a:pt x="38100" y="3225774"/>
                  </a:lnTo>
                  <a:lnTo>
                    <a:pt x="76200" y="3225774"/>
                  </a:lnTo>
                  <a:lnTo>
                    <a:pt x="76200" y="0"/>
                  </a:lnTo>
                  <a:close/>
                </a:path>
                <a:path w="114300" h="3321050">
                  <a:moveTo>
                    <a:pt x="114300" y="3206724"/>
                  </a:moveTo>
                  <a:lnTo>
                    <a:pt x="76200" y="3206724"/>
                  </a:lnTo>
                  <a:lnTo>
                    <a:pt x="76200" y="3225774"/>
                  </a:lnTo>
                  <a:lnTo>
                    <a:pt x="104775" y="3225774"/>
                  </a:lnTo>
                  <a:lnTo>
                    <a:pt x="114300" y="3206724"/>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7" name="object 27"/>
          <p:cNvSpPr txBox="1"/>
          <p:nvPr/>
        </p:nvSpPr>
        <p:spPr>
          <a:xfrm>
            <a:off x="4289805" y="1827733"/>
            <a:ext cx="66040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0" cap="none" spc="-15" normalizeH="0" baseline="0" noProof="0" dirty="0">
                <a:ln>
                  <a:noFill/>
                </a:ln>
                <a:solidFill>
                  <a:srgbClr val="FF0000"/>
                </a:solidFill>
                <a:effectLst/>
                <a:uLnTx/>
                <a:uFillTx/>
                <a:latin typeface="Calibri"/>
                <a:ea typeface="+mn-ea"/>
                <a:cs typeface="Calibri"/>
              </a:rPr>
              <a:t>RPJMD</a:t>
            </a:r>
            <a:endParaRPr kumimoji="0" sz="18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8" name="object 28"/>
          <p:cNvSpPr txBox="1"/>
          <p:nvPr/>
        </p:nvSpPr>
        <p:spPr>
          <a:xfrm>
            <a:off x="8061197" y="1104138"/>
            <a:ext cx="72644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rgbClr val="FF0000"/>
                </a:solidFill>
                <a:effectLst/>
                <a:uLnTx/>
                <a:uFillTx/>
                <a:latin typeface="Calibri"/>
                <a:ea typeface="+mn-ea"/>
                <a:cs typeface="Calibri"/>
              </a:rPr>
              <a:t>Renstra</a:t>
            </a:r>
            <a:endParaRPr kumimoji="0" sz="18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9" name="object 29"/>
          <p:cNvSpPr txBox="1"/>
          <p:nvPr/>
        </p:nvSpPr>
        <p:spPr>
          <a:xfrm>
            <a:off x="9659873" y="4206367"/>
            <a:ext cx="72644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rgbClr val="FF0000"/>
                </a:solidFill>
                <a:effectLst/>
                <a:uLnTx/>
                <a:uFillTx/>
                <a:latin typeface="Calibri"/>
                <a:ea typeface="+mn-ea"/>
                <a:cs typeface="Calibri"/>
              </a:rPr>
              <a:t>Renstra</a:t>
            </a:r>
            <a:endParaRPr kumimoji="0" sz="1800"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09720" y="681227"/>
            <a:ext cx="7817104" cy="3683508"/>
          </a:xfrm>
          <a:prstGeom prst="rect">
            <a:avLst/>
          </a:prstGeom>
        </p:spPr>
      </p:pic>
      <p:pic>
        <p:nvPicPr>
          <p:cNvPr id="3" name="object 3"/>
          <p:cNvPicPr/>
          <p:nvPr/>
        </p:nvPicPr>
        <p:blipFill>
          <a:blip r:embed="rId3" cstate="print"/>
          <a:stretch>
            <a:fillRect/>
          </a:stretch>
        </p:blipFill>
        <p:spPr>
          <a:xfrm>
            <a:off x="152768" y="676909"/>
            <a:ext cx="3901186" cy="1717802"/>
          </a:xfrm>
          <a:prstGeom prst="rect">
            <a:avLst/>
          </a:prstGeom>
        </p:spPr>
      </p:pic>
      <p:grpSp>
        <p:nvGrpSpPr>
          <p:cNvPr id="4" name="object 4"/>
          <p:cNvGrpSpPr/>
          <p:nvPr/>
        </p:nvGrpSpPr>
        <p:grpSpPr>
          <a:xfrm>
            <a:off x="688848" y="62484"/>
            <a:ext cx="11503660" cy="677545"/>
            <a:chOff x="688848" y="62484"/>
            <a:chExt cx="11503660" cy="677545"/>
          </a:xfrm>
        </p:grpSpPr>
        <p:sp>
          <p:nvSpPr>
            <p:cNvPr id="5" name="object 5"/>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 name="object 6"/>
            <p:cNvPicPr/>
            <p:nvPr/>
          </p:nvPicPr>
          <p:blipFill>
            <a:blip r:embed="rId4" cstate="print"/>
            <a:stretch>
              <a:fillRect/>
            </a:stretch>
          </p:blipFill>
          <p:spPr>
            <a:xfrm>
              <a:off x="688848" y="62484"/>
              <a:ext cx="1364741" cy="677418"/>
            </a:xfrm>
            <a:prstGeom prst="rect">
              <a:avLst/>
            </a:prstGeom>
          </p:spPr>
        </p:pic>
        <p:pic>
          <p:nvPicPr>
            <p:cNvPr id="7" name="object 7"/>
            <p:cNvPicPr/>
            <p:nvPr/>
          </p:nvPicPr>
          <p:blipFill>
            <a:blip r:embed="rId5" cstate="print"/>
            <a:stretch>
              <a:fillRect/>
            </a:stretch>
          </p:blipFill>
          <p:spPr>
            <a:xfrm>
              <a:off x="1719072" y="62484"/>
              <a:ext cx="825246" cy="677418"/>
            </a:xfrm>
            <a:prstGeom prst="rect">
              <a:avLst/>
            </a:prstGeom>
          </p:spPr>
        </p:pic>
        <p:pic>
          <p:nvPicPr>
            <p:cNvPr id="8" name="object 8"/>
            <p:cNvPicPr/>
            <p:nvPr/>
          </p:nvPicPr>
          <p:blipFill>
            <a:blip r:embed="rId6" cstate="print"/>
            <a:stretch>
              <a:fillRect/>
            </a:stretch>
          </p:blipFill>
          <p:spPr>
            <a:xfrm>
              <a:off x="2141220" y="62484"/>
              <a:ext cx="555498" cy="677418"/>
            </a:xfrm>
            <a:prstGeom prst="rect">
              <a:avLst/>
            </a:prstGeom>
          </p:spPr>
        </p:pic>
        <p:pic>
          <p:nvPicPr>
            <p:cNvPr id="9" name="object 9"/>
            <p:cNvPicPr/>
            <p:nvPr/>
          </p:nvPicPr>
          <p:blipFill>
            <a:blip r:embed="rId7" cstate="print"/>
            <a:stretch>
              <a:fillRect/>
            </a:stretch>
          </p:blipFill>
          <p:spPr>
            <a:xfrm>
              <a:off x="2362199" y="62484"/>
              <a:ext cx="1783842" cy="677418"/>
            </a:xfrm>
            <a:prstGeom prst="rect">
              <a:avLst/>
            </a:prstGeom>
          </p:spPr>
        </p:pic>
        <p:pic>
          <p:nvPicPr>
            <p:cNvPr id="10" name="object 10"/>
            <p:cNvPicPr/>
            <p:nvPr/>
          </p:nvPicPr>
          <p:blipFill>
            <a:blip r:embed="rId8" cstate="print"/>
            <a:stretch>
              <a:fillRect/>
            </a:stretch>
          </p:blipFill>
          <p:spPr>
            <a:xfrm>
              <a:off x="3808476" y="62484"/>
              <a:ext cx="1105662" cy="677418"/>
            </a:xfrm>
            <a:prstGeom prst="rect">
              <a:avLst/>
            </a:prstGeom>
          </p:spPr>
        </p:pic>
        <p:pic>
          <p:nvPicPr>
            <p:cNvPr id="11" name="object 11"/>
            <p:cNvPicPr/>
            <p:nvPr/>
          </p:nvPicPr>
          <p:blipFill>
            <a:blip r:embed="rId6" cstate="print"/>
            <a:stretch>
              <a:fillRect/>
            </a:stretch>
          </p:blipFill>
          <p:spPr>
            <a:xfrm>
              <a:off x="4511039" y="62484"/>
              <a:ext cx="555498" cy="677418"/>
            </a:xfrm>
            <a:prstGeom prst="rect">
              <a:avLst/>
            </a:prstGeom>
          </p:spPr>
        </p:pic>
        <p:pic>
          <p:nvPicPr>
            <p:cNvPr id="12" name="object 12"/>
            <p:cNvPicPr/>
            <p:nvPr/>
          </p:nvPicPr>
          <p:blipFill>
            <a:blip r:embed="rId9" cstate="print"/>
            <a:stretch>
              <a:fillRect/>
            </a:stretch>
          </p:blipFill>
          <p:spPr>
            <a:xfrm>
              <a:off x="4730495" y="62484"/>
              <a:ext cx="1611629" cy="677418"/>
            </a:xfrm>
            <a:prstGeom prst="rect">
              <a:avLst/>
            </a:prstGeom>
          </p:spPr>
        </p:pic>
        <p:pic>
          <p:nvPicPr>
            <p:cNvPr id="13" name="object 13"/>
            <p:cNvPicPr/>
            <p:nvPr/>
          </p:nvPicPr>
          <p:blipFill>
            <a:blip r:embed="rId10" cstate="print"/>
            <a:stretch>
              <a:fillRect/>
            </a:stretch>
          </p:blipFill>
          <p:spPr>
            <a:xfrm>
              <a:off x="5939027" y="62484"/>
              <a:ext cx="1500377" cy="677418"/>
            </a:xfrm>
            <a:prstGeom prst="rect">
              <a:avLst/>
            </a:prstGeom>
          </p:spPr>
        </p:pic>
        <p:pic>
          <p:nvPicPr>
            <p:cNvPr id="14" name="object 14"/>
            <p:cNvPicPr/>
            <p:nvPr/>
          </p:nvPicPr>
          <p:blipFill>
            <a:blip r:embed="rId11" cstate="print"/>
            <a:stretch>
              <a:fillRect/>
            </a:stretch>
          </p:blipFill>
          <p:spPr>
            <a:xfrm>
              <a:off x="7036307" y="62484"/>
              <a:ext cx="2175509" cy="677418"/>
            </a:xfrm>
            <a:prstGeom prst="rect">
              <a:avLst/>
            </a:prstGeom>
          </p:spPr>
        </p:pic>
        <p:pic>
          <p:nvPicPr>
            <p:cNvPr id="15" name="object 15"/>
            <p:cNvPicPr/>
            <p:nvPr/>
          </p:nvPicPr>
          <p:blipFill>
            <a:blip r:embed="rId12" cstate="print"/>
            <a:stretch>
              <a:fillRect/>
            </a:stretch>
          </p:blipFill>
          <p:spPr>
            <a:xfrm>
              <a:off x="8808719" y="62484"/>
              <a:ext cx="496062" cy="677418"/>
            </a:xfrm>
            <a:prstGeom prst="rect">
              <a:avLst/>
            </a:prstGeom>
          </p:spPr>
        </p:pic>
        <p:pic>
          <p:nvPicPr>
            <p:cNvPr id="16" name="object 16"/>
            <p:cNvPicPr/>
            <p:nvPr/>
          </p:nvPicPr>
          <p:blipFill>
            <a:blip r:embed="rId13" cstate="print"/>
            <a:stretch>
              <a:fillRect/>
            </a:stretch>
          </p:blipFill>
          <p:spPr>
            <a:xfrm>
              <a:off x="8970264" y="62484"/>
              <a:ext cx="1977389" cy="677418"/>
            </a:xfrm>
            <a:prstGeom prst="rect">
              <a:avLst/>
            </a:prstGeom>
          </p:spPr>
        </p:pic>
      </p:grpSp>
      <p:sp>
        <p:nvSpPr>
          <p:cNvPr id="17" name="object 17"/>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45" dirty="0"/>
              <a:t> </a:t>
            </a:r>
            <a:r>
              <a:rPr dirty="0"/>
              <a:t>PD</a:t>
            </a:r>
            <a:r>
              <a:rPr spc="-55" dirty="0"/>
              <a:t> </a:t>
            </a:r>
            <a:r>
              <a:rPr dirty="0"/>
              <a:t>–</a:t>
            </a:r>
            <a:r>
              <a:rPr spc="-45" dirty="0"/>
              <a:t> </a:t>
            </a:r>
            <a:r>
              <a:rPr dirty="0"/>
              <a:t>Rancangan</a:t>
            </a:r>
            <a:r>
              <a:rPr spc="-75" dirty="0"/>
              <a:t> </a:t>
            </a:r>
            <a:r>
              <a:rPr dirty="0"/>
              <a:t>Awal</a:t>
            </a:r>
            <a:r>
              <a:rPr spc="-45" dirty="0"/>
              <a:t> </a:t>
            </a:r>
            <a:r>
              <a:rPr dirty="0"/>
              <a:t>–</a:t>
            </a:r>
            <a:r>
              <a:rPr spc="-55" dirty="0"/>
              <a:t> </a:t>
            </a:r>
            <a:r>
              <a:rPr spc="-20" dirty="0"/>
              <a:t>Program/Kegiatan/SubKegiatan</a:t>
            </a:r>
            <a:r>
              <a:rPr spc="-10" dirty="0"/>
              <a:t> </a:t>
            </a:r>
            <a:r>
              <a:rPr dirty="0"/>
              <a:t>-</a:t>
            </a:r>
            <a:r>
              <a:rPr spc="-50" dirty="0"/>
              <a:t> </a:t>
            </a:r>
            <a:r>
              <a:rPr dirty="0"/>
              <a:t>Outcome</a:t>
            </a:r>
            <a:r>
              <a:rPr spc="-50" dirty="0"/>
              <a:t> </a:t>
            </a:r>
            <a:r>
              <a:rPr spc="-25" dirty="0"/>
              <a:t>(4)</a:t>
            </a:r>
          </a:p>
        </p:txBody>
      </p:sp>
      <p:pic>
        <p:nvPicPr>
          <p:cNvPr id="18" name="object 18"/>
          <p:cNvPicPr/>
          <p:nvPr/>
        </p:nvPicPr>
        <p:blipFill>
          <a:blip r:embed="rId14" cstate="print"/>
          <a:stretch>
            <a:fillRect/>
          </a:stretch>
        </p:blipFill>
        <p:spPr>
          <a:xfrm>
            <a:off x="96252" y="78958"/>
            <a:ext cx="417094" cy="540848"/>
          </a:xfrm>
          <a:prstGeom prst="rect">
            <a:avLst/>
          </a:prstGeom>
        </p:spPr>
      </p:pic>
      <p:sp>
        <p:nvSpPr>
          <p:cNvPr id="19" name="object 19"/>
          <p:cNvSpPr/>
          <p:nvPr/>
        </p:nvSpPr>
        <p:spPr>
          <a:xfrm>
            <a:off x="3347465" y="1641729"/>
            <a:ext cx="865505" cy="114300"/>
          </a:xfrm>
          <a:custGeom>
            <a:avLst/>
            <a:gdLst/>
            <a:ahLst/>
            <a:cxnLst/>
            <a:rect l="l" t="t" r="r" b="b"/>
            <a:pathLst>
              <a:path w="865504" h="114300">
                <a:moveTo>
                  <a:pt x="751078" y="0"/>
                </a:moveTo>
                <a:lnTo>
                  <a:pt x="751078" y="114300"/>
                </a:lnTo>
                <a:lnTo>
                  <a:pt x="827278" y="76200"/>
                </a:lnTo>
                <a:lnTo>
                  <a:pt x="770128" y="76200"/>
                </a:lnTo>
                <a:lnTo>
                  <a:pt x="770128" y="38100"/>
                </a:lnTo>
                <a:lnTo>
                  <a:pt x="827278" y="38100"/>
                </a:lnTo>
                <a:lnTo>
                  <a:pt x="751078" y="0"/>
                </a:lnTo>
                <a:close/>
              </a:path>
              <a:path w="865504" h="114300">
                <a:moveTo>
                  <a:pt x="751078" y="38100"/>
                </a:moveTo>
                <a:lnTo>
                  <a:pt x="0" y="38100"/>
                </a:lnTo>
                <a:lnTo>
                  <a:pt x="0" y="76200"/>
                </a:lnTo>
                <a:lnTo>
                  <a:pt x="751078" y="76200"/>
                </a:lnTo>
                <a:lnTo>
                  <a:pt x="751078" y="38100"/>
                </a:lnTo>
                <a:close/>
              </a:path>
              <a:path w="865504" h="114300">
                <a:moveTo>
                  <a:pt x="827278" y="38100"/>
                </a:moveTo>
                <a:lnTo>
                  <a:pt x="770128" y="38100"/>
                </a:lnTo>
                <a:lnTo>
                  <a:pt x="770128" y="76200"/>
                </a:lnTo>
                <a:lnTo>
                  <a:pt x="827278" y="76200"/>
                </a:lnTo>
                <a:lnTo>
                  <a:pt x="865378" y="57150"/>
                </a:lnTo>
                <a:lnTo>
                  <a:pt x="827278" y="3810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object 20"/>
          <p:cNvSpPr txBox="1"/>
          <p:nvPr/>
        </p:nvSpPr>
        <p:spPr>
          <a:xfrm>
            <a:off x="78739" y="2572892"/>
            <a:ext cx="3909060" cy="3927475"/>
          </a:xfrm>
          <a:prstGeom prst="rect">
            <a:avLst/>
          </a:prstGeom>
        </p:spPr>
        <p:txBody>
          <a:bodyPr vert="horz" wrap="square" lIns="0" tIns="12065" rIns="0" bIns="0" rtlCol="0">
            <a:spAutoFit/>
          </a:bodyPr>
          <a:lstStyle/>
          <a:p>
            <a:pPr marL="12700" marR="37465" lvl="0" indent="198755" algn="l" defTabSz="914400" rtl="0" eaLnBrk="1" fontAlgn="auto" latinLnBrk="0" hangingPunct="1">
              <a:lnSpc>
                <a:spcPct val="100000"/>
              </a:lnSpc>
              <a:spcBef>
                <a:spcPts val="95"/>
              </a:spcBef>
              <a:spcAft>
                <a:spcPts val="0"/>
              </a:spcAft>
              <a:buClrTx/>
              <a:buSzTx/>
              <a:buFontTx/>
              <a:buAutoNum type="arabicPeriod" startAt="6"/>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kolom</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memilih Perangkat</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pilih</a:t>
            </a:r>
            <a:r>
              <a:rPr kumimoji="0" sz="1600" b="0" i="0" u="none" strike="noStrike" kern="0" cap="none" spc="-7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Daerah.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Maka</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data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Program/Kegiatan/SubKegiatan</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serta</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Outcome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yang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dipilih.</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5080" lvl="0" indent="198755" algn="l" defTabSz="914400" rtl="0" eaLnBrk="1" fontAlgn="auto" latinLnBrk="0" hangingPunct="1">
              <a:lnSpc>
                <a:spcPct val="100000"/>
              </a:lnSpc>
              <a:spcBef>
                <a:spcPts val="5"/>
              </a:spcBef>
              <a:spcAft>
                <a:spcPts val="0"/>
              </a:spcAft>
              <a:buClrTx/>
              <a:buSzTx/>
              <a:buFontTx/>
              <a:buAutoNum type="arabicPeriod" startAt="6"/>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Jika</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belum</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terdapat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Program/Kegiatan/ SubKegiatan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serta</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Outcome</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klik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Tambah.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Simpan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menyimpan Program/Kegiatan/SubKegiatan</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serta</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Outcome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ditambahkan.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19685" lvl="0" indent="198755" algn="l" defTabSz="914400" rtl="0" eaLnBrk="1" fontAlgn="auto" latinLnBrk="0" hangingPunct="1">
              <a:lnSpc>
                <a:spcPct val="100000"/>
              </a:lnSpc>
              <a:spcBef>
                <a:spcPts val="0"/>
              </a:spcBef>
              <a:spcAft>
                <a:spcPts val="0"/>
              </a:spcAft>
              <a:buClrTx/>
              <a:buSzTx/>
              <a:buFontTx/>
              <a:buAutoNum type="arabicPeriod" startAt="6"/>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Rekap</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melihat</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Hasil</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Konsultasi</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Rancangan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Awal</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PD,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jumlah</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setiap</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susbtansi Renstra</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PD.</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Substansi</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melihat</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detil catatan.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1" name="object 21"/>
          <p:cNvSpPr/>
          <p:nvPr/>
        </p:nvSpPr>
        <p:spPr>
          <a:xfrm>
            <a:off x="4555235" y="701548"/>
            <a:ext cx="349885" cy="325120"/>
          </a:xfrm>
          <a:custGeom>
            <a:avLst/>
            <a:gdLst/>
            <a:ahLst/>
            <a:cxnLst/>
            <a:rect l="l" t="t" r="r" b="b"/>
            <a:pathLst>
              <a:path w="349885" h="325119">
                <a:moveTo>
                  <a:pt x="174878" y="0"/>
                </a:moveTo>
                <a:lnTo>
                  <a:pt x="128411" y="5796"/>
                </a:lnTo>
                <a:lnTo>
                  <a:pt x="86642" y="22154"/>
                </a:lnTo>
                <a:lnTo>
                  <a:pt x="51244" y="47529"/>
                </a:lnTo>
                <a:lnTo>
                  <a:pt x="23890" y="80376"/>
                </a:lnTo>
                <a:lnTo>
                  <a:pt x="6251" y="119150"/>
                </a:lnTo>
                <a:lnTo>
                  <a:pt x="0" y="162305"/>
                </a:lnTo>
                <a:lnTo>
                  <a:pt x="6251" y="205461"/>
                </a:lnTo>
                <a:lnTo>
                  <a:pt x="23890" y="244235"/>
                </a:lnTo>
                <a:lnTo>
                  <a:pt x="51244" y="277082"/>
                </a:lnTo>
                <a:lnTo>
                  <a:pt x="86642" y="302457"/>
                </a:lnTo>
                <a:lnTo>
                  <a:pt x="128411" y="318815"/>
                </a:lnTo>
                <a:lnTo>
                  <a:pt x="174878" y="324612"/>
                </a:lnTo>
                <a:lnTo>
                  <a:pt x="221400" y="318815"/>
                </a:lnTo>
                <a:lnTo>
                  <a:pt x="263205" y="302457"/>
                </a:lnTo>
                <a:lnTo>
                  <a:pt x="298624" y="277082"/>
                </a:lnTo>
                <a:lnTo>
                  <a:pt x="325990" y="244235"/>
                </a:lnTo>
                <a:lnTo>
                  <a:pt x="343633" y="205461"/>
                </a:lnTo>
                <a:lnTo>
                  <a:pt x="349885" y="162305"/>
                </a:lnTo>
                <a:lnTo>
                  <a:pt x="343633" y="119150"/>
                </a:lnTo>
                <a:lnTo>
                  <a:pt x="325990" y="80376"/>
                </a:lnTo>
                <a:lnTo>
                  <a:pt x="298624" y="47529"/>
                </a:lnTo>
                <a:lnTo>
                  <a:pt x="263205" y="22154"/>
                </a:lnTo>
                <a:lnTo>
                  <a:pt x="221400" y="5796"/>
                </a:lnTo>
                <a:lnTo>
                  <a:pt x="174878"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txBox="1"/>
          <p:nvPr/>
        </p:nvSpPr>
        <p:spPr>
          <a:xfrm>
            <a:off x="4689475" y="774572"/>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6</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24" name="object 24"/>
          <p:cNvPicPr/>
          <p:nvPr/>
        </p:nvPicPr>
        <p:blipFill>
          <a:blip r:embed="rId15" cstate="print"/>
          <a:stretch>
            <a:fillRect/>
          </a:stretch>
        </p:blipFill>
        <p:spPr>
          <a:xfrm>
            <a:off x="4244340" y="3617988"/>
            <a:ext cx="2674619" cy="2194560"/>
          </a:xfrm>
          <a:prstGeom prst="rect">
            <a:avLst/>
          </a:prstGeom>
        </p:spPr>
      </p:pic>
      <p:pic>
        <p:nvPicPr>
          <p:cNvPr id="25" name="object 25"/>
          <p:cNvPicPr/>
          <p:nvPr/>
        </p:nvPicPr>
        <p:blipFill>
          <a:blip r:embed="rId16" cstate="print"/>
          <a:stretch>
            <a:fillRect/>
          </a:stretch>
        </p:blipFill>
        <p:spPr>
          <a:xfrm>
            <a:off x="4273423" y="3647630"/>
            <a:ext cx="2566161" cy="2085594"/>
          </a:xfrm>
          <a:prstGeom prst="rect">
            <a:avLst/>
          </a:prstGeom>
        </p:spPr>
      </p:pic>
      <p:sp>
        <p:nvSpPr>
          <p:cNvPr id="26" name="object 26"/>
          <p:cNvSpPr/>
          <p:nvPr/>
        </p:nvSpPr>
        <p:spPr>
          <a:xfrm>
            <a:off x="4271899" y="3646042"/>
            <a:ext cx="2569845" cy="2089150"/>
          </a:xfrm>
          <a:custGeom>
            <a:avLst/>
            <a:gdLst/>
            <a:ahLst/>
            <a:cxnLst/>
            <a:rect l="l" t="t" r="r" b="b"/>
            <a:pathLst>
              <a:path w="2569845" h="2089150">
                <a:moveTo>
                  <a:pt x="0" y="2088768"/>
                </a:moveTo>
                <a:lnTo>
                  <a:pt x="2569337" y="2088768"/>
                </a:lnTo>
                <a:lnTo>
                  <a:pt x="2569337" y="0"/>
                </a:lnTo>
                <a:lnTo>
                  <a:pt x="0" y="0"/>
                </a:lnTo>
                <a:lnTo>
                  <a:pt x="0" y="2088768"/>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p:nvPr/>
        </p:nvSpPr>
        <p:spPr>
          <a:xfrm>
            <a:off x="4017390" y="1820291"/>
            <a:ext cx="267335" cy="324485"/>
          </a:xfrm>
          <a:custGeom>
            <a:avLst/>
            <a:gdLst/>
            <a:ahLst/>
            <a:cxnLst/>
            <a:rect l="l" t="t" r="r" b="b"/>
            <a:pathLst>
              <a:path w="267335" h="324485">
                <a:moveTo>
                  <a:pt x="133604" y="0"/>
                </a:moveTo>
                <a:lnTo>
                  <a:pt x="91374" y="8271"/>
                </a:lnTo>
                <a:lnTo>
                  <a:pt x="54699" y="31300"/>
                </a:lnTo>
                <a:lnTo>
                  <a:pt x="25777" y="66412"/>
                </a:lnTo>
                <a:lnTo>
                  <a:pt x="6811" y="110930"/>
                </a:lnTo>
                <a:lnTo>
                  <a:pt x="0" y="162179"/>
                </a:lnTo>
                <a:lnTo>
                  <a:pt x="6811" y="213489"/>
                </a:lnTo>
                <a:lnTo>
                  <a:pt x="25777" y="258044"/>
                </a:lnTo>
                <a:lnTo>
                  <a:pt x="54699" y="293175"/>
                </a:lnTo>
                <a:lnTo>
                  <a:pt x="91374" y="316212"/>
                </a:lnTo>
                <a:lnTo>
                  <a:pt x="133604" y="324485"/>
                </a:lnTo>
                <a:lnTo>
                  <a:pt x="175833" y="316212"/>
                </a:lnTo>
                <a:lnTo>
                  <a:pt x="212508" y="293175"/>
                </a:lnTo>
                <a:lnTo>
                  <a:pt x="241430" y="258044"/>
                </a:lnTo>
                <a:lnTo>
                  <a:pt x="260396" y="213489"/>
                </a:lnTo>
                <a:lnTo>
                  <a:pt x="267208" y="162179"/>
                </a:lnTo>
                <a:lnTo>
                  <a:pt x="260396" y="110930"/>
                </a:lnTo>
                <a:lnTo>
                  <a:pt x="241430" y="66412"/>
                </a:lnTo>
                <a:lnTo>
                  <a:pt x="212508" y="31300"/>
                </a:lnTo>
                <a:lnTo>
                  <a:pt x="175833" y="8271"/>
                </a:lnTo>
                <a:lnTo>
                  <a:pt x="133604"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0" name="object 30"/>
          <p:cNvSpPr txBox="1"/>
          <p:nvPr/>
        </p:nvSpPr>
        <p:spPr>
          <a:xfrm>
            <a:off x="4110354" y="1893570"/>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7</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31" name="object 31"/>
          <p:cNvSpPr/>
          <p:nvPr/>
        </p:nvSpPr>
        <p:spPr>
          <a:xfrm>
            <a:off x="5035936" y="1821307"/>
            <a:ext cx="267335" cy="325120"/>
          </a:xfrm>
          <a:custGeom>
            <a:avLst/>
            <a:gdLst/>
            <a:ahLst/>
            <a:cxnLst/>
            <a:rect l="l" t="t" r="r" b="b"/>
            <a:pathLst>
              <a:path w="267335" h="325119">
                <a:moveTo>
                  <a:pt x="133603" y="0"/>
                </a:moveTo>
                <a:lnTo>
                  <a:pt x="91374" y="8272"/>
                </a:lnTo>
                <a:lnTo>
                  <a:pt x="54699" y="31309"/>
                </a:lnTo>
                <a:lnTo>
                  <a:pt x="25777" y="66440"/>
                </a:lnTo>
                <a:lnTo>
                  <a:pt x="6811" y="110995"/>
                </a:lnTo>
                <a:lnTo>
                  <a:pt x="0" y="162305"/>
                </a:lnTo>
                <a:lnTo>
                  <a:pt x="6811" y="213616"/>
                </a:lnTo>
                <a:lnTo>
                  <a:pt x="25777" y="258171"/>
                </a:lnTo>
                <a:lnTo>
                  <a:pt x="54699" y="293302"/>
                </a:lnTo>
                <a:lnTo>
                  <a:pt x="91374" y="316339"/>
                </a:lnTo>
                <a:lnTo>
                  <a:pt x="133603" y="324612"/>
                </a:lnTo>
                <a:lnTo>
                  <a:pt x="175833" y="316339"/>
                </a:lnTo>
                <a:lnTo>
                  <a:pt x="212508" y="293302"/>
                </a:lnTo>
                <a:lnTo>
                  <a:pt x="241430" y="258171"/>
                </a:lnTo>
                <a:lnTo>
                  <a:pt x="260396" y="213616"/>
                </a:lnTo>
                <a:lnTo>
                  <a:pt x="267207" y="162305"/>
                </a:lnTo>
                <a:lnTo>
                  <a:pt x="260396" y="110995"/>
                </a:lnTo>
                <a:lnTo>
                  <a:pt x="241430" y="66440"/>
                </a:lnTo>
                <a:lnTo>
                  <a:pt x="212508" y="31309"/>
                </a:lnTo>
                <a:lnTo>
                  <a:pt x="175833" y="8272"/>
                </a:lnTo>
                <a:lnTo>
                  <a:pt x="133603"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32"/>
          <p:cNvSpPr txBox="1"/>
          <p:nvPr/>
        </p:nvSpPr>
        <p:spPr>
          <a:xfrm>
            <a:off x="5128773" y="1894713"/>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8</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cxnSp>
        <p:nvCxnSpPr>
          <p:cNvPr id="34" name="Straight Arrow Connector 33">
            <a:extLst>
              <a:ext uri="{FF2B5EF4-FFF2-40B4-BE49-F238E27FC236}">
                <a16:creationId xmlns:a16="http://schemas.microsoft.com/office/drawing/2014/main" id="{DC5DC4D8-74C8-4196-B20F-033852157774}"/>
              </a:ext>
            </a:extLst>
          </p:cNvPr>
          <p:cNvCxnSpPr>
            <a:cxnSpLocks/>
          </p:cNvCxnSpPr>
          <p:nvPr/>
        </p:nvCxnSpPr>
        <p:spPr>
          <a:xfrm flipH="1">
            <a:off x="4555235" y="2144776"/>
            <a:ext cx="218060" cy="15978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F7A0B7CB-7276-4797-AB4E-C8691CE24D82}"/>
              </a:ext>
            </a:extLst>
          </p:cNvPr>
          <p:cNvPicPr>
            <a:picLocks noChangeAspect="1"/>
          </p:cNvPicPr>
          <p:nvPr/>
        </p:nvPicPr>
        <p:blipFill>
          <a:blip r:embed="rId17"/>
          <a:stretch>
            <a:fillRect/>
          </a:stretch>
        </p:blipFill>
        <p:spPr>
          <a:xfrm>
            <a:off x="6607036" y="4816549"/>
            <a:ext cx="5441709" cy="1911598"/>
          </a:xfrm>
          <a:prstGeom prst="rect">
            <a:avLst/>
          </a:prstGeom>
        </p:spPr>
      </p:pic>
      <p:cxnSp>
        <p:nvCxnSpPr>
          <p:cNvPr id="39" name="Straight Arrow Connector 38">
            <a:extLst>
              <a:ext uri="{FF2B5EF4-FFF2-40B4-BE49-F238E27FC236}">
                <a16:creationId xmlns:a16="http://schemas.microsoft.com/office/drawing/2014/main" id="{A8A97C7C-55D4-488E-BF7D-A467CC9344A5}"/>
              </a:ext>
            </a:extLst>
          </p:cNvPr>
          <p:cNvCxnSpPr>
            <a:cxnSpLocks/>
          </p:cNvCxnSpPr>
          <p:nvPr/>
        </p:nvCxnSpPr>
        <p:spPr>
          <a:xfrm>
            <a:off x="4523207" y="5052284"/>
            <a:ext cx="415296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8848" y="62484"/>
            <a:ext cx="11503660" cy="4044950"/>
            <a:chOff x="688848" y="62484"/>
            <a:chExt cx="11503660" cy="4044950"/>
          </a:xfrm>
        </p:grpSpPr>
        <p:pic>
          <p:nvPicPr>
            <p:cNvPr id="3" name="object 3"/>
            <p:cNvPicPr/>
            <p:nvPr/>
          </p:nvPicPr>
          <p:blipFill>
            <a:blip r:embed="rId2" cstate="print"/>
            <a:stretch>
              <a:fillRect/>
            </a:stretch>
          </p:blipFill>
          <p:spPr>
            <a:xfrm>
              <a:off x="5143445" y="502754"/>
              <a:ext cx="7048554" cy="3604591"/>
            </a:xfrm>
            <a:prstGeom prst="rect">
              <a:avLst/>
            </a:prstGeom>
          </p:spPr>
        </p:pic>
        <p:pic>
          <p:nvPicPr>
            <p:cNvPr id="4" name="object 4"/>
            <p:cNvPicPr/>
            <p:nvPr/>
          </p:nvPicPr>
          <p:blipFill>
            <a:blip r:embed="rId3" cstate="print"/>
            <a:stretch>
              <a:fillRect/>
            </a:stretch>
          </p:blipFill>
          <p:spPr>
            <a:xfrm>
              <a:off x="5302631" y="661161"/>
              <a:ext cx="6669532" cy="3107309"/>
            </a:xfrm>
            <a:prstGeom prst="rect">
              <a:avLst/>
            </a:prstGeom>
          </p:spPr>
        </p:pic>
        <p:pic>
          <p:nvPicPr>
            <p:cNvPr id="5" name="object 5"/>
            <p:cNvPicPr/>
            <p:nvPr/>
          </p:nvPicPr>
          <p:blipFill>
            <a:blip r:embed="rId4" cstate="print"/>
            <a:stretch>
              <a:fillRect/>
            </a:stretch>
          </p:blipFill>
          <p:spPr>
            <a:xfrm>
              <a:off x="5296788" y="2928251"/>
              <a:ext cx="1030922" cy="131813"/>
            </a:xfrm>
            <a:prstGeom prst="rect">
              <a:avLst/>
            </a:prstGeom>
          </p:spPr>
        </p:pic>
        <p:sp>
          <p:nvSpPr>
            <p:cNvPr id="6" name="object 6"/>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object 7"/>
            <p:cNvPicPr/>
            <p:nvPr/>
          </p:nvPicPr>
          <p:blipFill>
            <a:blip r:embed="rId5" cstate="print"/>
            <a:stretch>
              <a:fillRect/>
            </a:stretch>
          </p:blipFill>
          <p:spPr>
            <a:xfrm>
              <a:off x="688848" y="62484"/>
              <a:ext cx="1364741" cy="677418"/>
            </a:xfrm>
            <a:prstGeom prst="rect">
              <a:avLst/>
            </a:prstGeom>
          </p:spPr>
        </p:pic>
        <p:pic>
          <p:nvPicPr>
            <p:cNvPr id="8" name="object 8"/>
            <p:cNvPicPr/>
            <p:nvPr/>
          </p:nvPicPr>
          <p:blipFill>
            <a:blip r:embed="rId6" cstate="print"/>
            <a:stretch>
              <a:fillRect/>
            </a:stretch>
          </p:blipFill>
          <p:spPr>
            <a:xfrm>
              <a:off x="1719072" y="62484"/>
              <a:ext cx="825246" cy="677418"/>
            </a:xfrm>
            <a:prstGeom prst="rect">
              <a:avLst/>
            </a:prstGeom>
          </p:spPr>
        </p:pic>
        <p:pic>
          <p:nvPicPr>
            <p:cNvPr id="9" name="object 9"/>
            <p:cNvPicPr/>
            <p:nvPr/>
          </p:nvPicPr>
          <p:blipFill>
            <a:blip r:embed="rId7" cstate="print"/>
            <a:stretch>
              <a:fillRect/>
            </a:stretch>
          </p:blipFill>
          <p:spPr>
            <a:xfrm>
              <a:off x="2141220" y="62484"/>
              <a:ext cx="555498" cy="677418"/>
            </a:xfrm>
            <a:prstGeom prst="rect">
              <a:avLst/>
            </a:prstGeom>
          </p:spPr>
        </p:pic>
        <p:pic>
          <p:nvPicPr>
            <p:cNvPr id="10" name="object 10"/>
            <p:cNvPicPr/>
            <p:nvPr/>
          </p:nvPicPr>
          <p:blipFill>
            <a:blip r:embed="rId8" cstate="print"/>
            <a:stretch>
              <a:fillRect/>
            </a:stretch>
          </p:blipFill>
          <p:spPr>
            <a:xfrm>
              <a:off x="2362199" y="62484"/>
              <a:ext cx="1783842" cy="677418"/>
            </a:xfrm>
            <a:prstGeom prst="rect">
              <a:avLst/>
            </a:prstGeom>
          </p:spPr>
        </p:pic>
        <p:pic>
          <p:nvPicPr>
            <p:cNvPr id="11" name="object 11"/>
            <p:cNvPicPr/>
            <p:nvPr/>
          </p:nvPicPr>
          <p:blipFill>
            <a:blip r:embed="rId9" cstate="print"/>
            <a:stretch>
              <a:fillRect/>
            </a:stretch>
          </p:blipFill>
          <p:spPr>
            <a:xfrm>
              <a:off x="3808476" y="62484"/>
              <a:ext cx="1105662" cy="677418"/>
            </a:xfrm>
            <a:prstGeom prst="rect">
              <a:avLst/>
            </a:prstGeom>
          </p:spPr>
        </p:pic>
        <p:pic>
          <p:nvPicPr>
            <p:cNvPr id="12" name="object 12"/>
            <p:cNvPicPr/>
            <p:nvPr/>
          </p:nvPicPr>
          <p:blipFill>
            <a:blip r:embed="rId7" cstate="print"/>
            <a:stretch>
              <a:fillRect/>
            </a:stretch>
          </p:blipFill>
          <p:spPr>
            <a:xfrm>
              <a:off x="4511039" y="62484"/>
              <a:ext cx="555498" cy="677418"/>
            </a:xfrm>
            <a:prstGeom prst="rect">
              <a:avLst/>
            </a:prstGeom>
          </p:spPr>
        </p:pic>
        <p:pic>
          <p:nvPicPr>
            <p:cNvPr id="13" name="object 13"/>
            <p:cNvPicPr/>
            <p:nvPr/>
          </p:nvPicPr>
          <p:blipFill>
            <a:blip r:embed="rId10" cstate="print"/>
            <a:stretch>
              <a:fillRect/>
            </a:stretch>
          </p:blipFill>
          <p:spPr>
            <a:xfrm>
              <a:off x="4730495" y="62484"/>
              <a:ext cx="1611629" cy="677418"/>
            </a:xfrm>
            <a:prstGeom prst="rect">
              <a:avLst/>
            </a:prstGeom>
          </p:spPr>
        </p:pic>
        <p:pic>
          <p:nvPicPr>
            <p:cNvPr id="14" name="object 14"/>
            <p:cNvPicPr/>
            <p:nvPr/>
          </p:nvPicPr>
          <p:blipFill>
            <a:blip r:embed="rId11" cstate="print"/>
            <a:stretch>
              <a:fillRect/>
            </a:stretch>
          </p:blipFill>
          <p:spPr>
            <a:xfrm>
              <a:off x="5939027" y="62484"/>
              <a:ext cx="1500377" cy="677418"/>
            </a:xfrm>
            <a:prstGeom prst="rect">
              <a:avLst/>
            </a:prstGeom>
          </p:spPr>
        </p:pic>
        <p:pic>
          <p:nvPicPr>
            <p:cNvPr id="15" name="object 15"/>
            <p:cNvPicPr/>
            <p:nvPr/>
          </p:nvPicPr>
          <p:blipFill>
            <a:blip r:embed="rId12" cstate="print"/>
            <a:stretch>
              <a:fillRect/>
            </a:stretch>
          </p:blipFill>
          <p:spPr>
            <a:xfrm>
              <a:off x="7036307" y="62484"/>
              <a:ext cx="2175509" cy="677418"/>
            </a:xfrm>
            <a:prstGeom prst="rect">
              <a:avLst/>
            </a:prstGeom>
          </p:spPr>
        </p:pic>
        <p:pic>
          <p:nvPicPr>
            <p:cNvPr id="16" name="object 16"/>
            <p:cNvPicPr/>
            <p:nvPr/>
          </p:nvPicPr>
          <p:blipFill>
            <a:blip r:embed="rId13" cstate="print"/>
            <a:stretch>
              <a:fillRect/>
            </a:stretch>
          </p:blipFill>
          <p:spPr>
            <a:xfrm>
              <a:off x="8808719" y="62484"/>
              <a:ext cx="496062" cy="677418"/>
            </a:xfrm>
            <a:prstGeom prst="rect">
              <a:avLst/>
            </a:prstGeom>
          </p:spPr>
        </p:pic>
        <p:pic>
          <p:nvPicPr>
            <p:cNvPr id="17" name="object 17"/>
            <p:cNvPicPr/>
            <p:nvPr/>
          </p:nvPicPr>
          <p:blipFill>
            <a:blip r:embed="rId14" cstate="print"/>
            <a:stretch>
              <a:fillRect/>
            </a:stretch>
          </p:blipFill>
          <p:spPr>
            <a:xfrm>
              <a:off x="8970264" y="62484"/>
              <a:ext cx="1977389" cy="677418"/>
            </a:xfrm>
            <a:prstGeom prst="rect">
              <a:avLst/>
            </a:prstGeom>
          </p:spPr>
        </p:pic>
      </p:grpSp>
      <p:sp>
        <p:nvSpPr>
          <p:cNvPr id="18" name="object 1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45" dirty="0"/>
              <a:t> </a:t>
            </a:r>
            <a:r>
              <a:rPr dirty="0"/>
              <a:t>PD</a:t>
            </a:r>
            <a:r>
              <a:rPr spc="-55" dirty="0"/>
              <a:t> </a:t>
            </a:r>
            <a:r>
              <a:rPr dirty="0"/>
              <a:t>–</a:t>
            </a:r>
            <a:r>
              <a:rPr spc="-45" dirty="0"/>
              <a:t> </a:t>
            </a:r>
            <a:r>
              <a:rPr dirty="0"/>
              <a:t>Rancangan</a:t>
            </a:r>
            <a:r>
              <a:rPr spc="-75" dirty="0"/>
              <a:t> </a:t>
            </a:r>
            <a:r>
              <a:rPr dirty="0"/>
              <a:t>Awal</a:t>
            </a:r>
            <a:r>
              <a:rPr spc="-45" dirty="0"/>
              <a:t> </a:t>
            </a:r>
            <a:r>
              <a:rPr dirty="0"/>
              <a:t>–</a:t>
            </a:r>
            <a:r>
              <a:rPr spc="-55" dirty="0"/>
              <a:t> </a:t>
            </a:r>
            <a:r>
              <a:rPr spc="-20" dirty="0"/>
              <a:t>Program/Kegiatan/SubKegiatan</a:t>
            </a:r>
            <a:r>
              <a:rPr spc="-10" dirty="0"/>
              <a:t> </a:t>
            </a:r>
            <a:r>
              <a:rPr dirty="0"/>
              <a:t>-</a:t>
            </a:r>
            <a:r>
              <a:rPr spc="-50" dirty="0"/>
              <a:t> </a:t>
            </a:r>
            <a:r>
              <a:rPr dirty="0"/>
              <a:t>Outcome</a:t>
            </a:r>
            <a:r>
              <a:rPr spc="-50" dirty="0"/>
              <a:t> </a:t>
            </a:r>
            <a:r>
              <a:rPr spc="-25" dirty="0"/>
              <a:t>(5)</a:t>
            </a:r>
          </a:p>
        </p:txBody>
      </p:sp>
      <p:pic>
        <p:nvPicPr>
          <p:cNvPr id="19" name="object 19"/>
          <p:cNvPicPr/>
          <p:nvPr/>
        </p:nvPicPr>
        <p:blipFill>
          <a:blip r:embed="rId15" cstate="print"/>
          <a:stretch>
            <a:fillRect/>
          </a:stretch>
        </p:blipFill>
        <p:spPr>
          <a:xfrm>
            <a:off x="96252" y="78958"/>
            <a:ext cx="417094" cy="540848"/>
          </a:xfrm>
          <a:prstGeom prst="rect">
            <a:avLst/>
          </a:prstGeom>
        </p:spPr>
      </p:pic>
      <p:sp>
        <p:nvSpPr>
          <p:cNvPr id="20" name="object 20"/>
          <p:cNvSpPr txBox="1"/>
          <p:nvPr/>
        </p:nvSpPr>
        <p:spPr>
          <a:xfrm>
            <a:off x="214375" y="1080897"/>
            <a:ext cx="4999990" cy="1000760"/>
          </a:xfrm>
          <a:prstGeom prst="rect">
            <a:avLst/>
          </a:prstGeom>
        </p:spPr>
        <p:txBody>
          <a:bodyPr vert="horz" wrap="square" lIns="0" tIns="12065" rIns="0" bIns="0" rtlCol="0">
            <a:spAutoFit/>
          </a:bodyPr>
          <a:lstStyle/>
          <a:p>
            <a:pPr marL="12700" marR="809625" lvl="0" indent="198755" algn="l" defTabSz="914400" rtl="0" eaLnBrk="1" fontAlgn="auto" latinLnBrk="0" hangingPunct="1">
              <a:lnSpc>
                <a:spcPct val="100000"/>
              </a:lnSpc>
              <a:spcBef>
                <a:spcPts val="95"/>
              </a:spcBef>
              <a:spcAft>
                <a:spcPts val="0"/>
              </a:spcAft>
              <a:buClrTx/>
              <a:buSzTx/>
              <a:buFontTx/>
              <a:buAutoNum type="arabicPeriod" startAt="9"/>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lingkaran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outcome</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akan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digunakan.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Lalu</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pilih.</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314960" marR="0" lvl="0" indent="-302260" algn="l" defTabSz="914400" rtl="0" eaLnBrk="1" fontAlgn="auto" latinLnBrk="0" hangingPunct="1">
              <a:lnSpc>
                <a:spcPct val="100000"/>
              </a:lnSpc>
              <a:spcBef>
                <a:spcPts val="0"/>
              </a:spcBef>
              <a:spcAft>
                <a:spcPts val="0"/>
              </a:spcAft>
              <a:buClrTx/>
              <a:buSzTx/>
              <a:buFontTx/>
              <a:buAutoNum type="arabicPeriod" startAt="9"/>
              <a:tabLst>
                <a:tab pos="31496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Isi</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angka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Baseline</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2024</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angka</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Target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2025-</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2030,</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lalu</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Simpan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1" name="object 21"/>
          <p:cNvGrpSpPr/>
          <p:nvPr/>
        </p:nvGrpSpPr>
        <p:grpSpPr>
          <a:xfrm>
            <a:off x="4934965" y="3036570"/>
            <a:ext cx="7155180" cy="3125470"/>
            <a:chOff x="4934965" y="3036570"/>
            <a:chExt cx="7155180" cy="3125470"/>
          </a:xfrm>
        </p:grpSpPr>
        <p:pic>
          <p:nvPicPr>
            <p:cNvPr id="22" name="object 22"/>
            <p:cNvPicPr/>
            <p:nvPr/>
          </p:nvPicPr>
          <p:blipFill>
            <a:blip r:embed="rId16" cstate="print"/>
            <a:stretch>
              <a:fillRect/>
            </a:stretch>
          </p:blipFill>
          <p:spPr>
            <a:xfrm>
              <a:off x="5269864" y="3187065"/>
              <a:ext cx="135636" cy="165354"/>
            </a:xfrm>
            <a:prstGeom prst="rect">
              <a:avLst/>
            </a:prstGeom>
          </p:spPr>
        </p:pic>
        <p:sp>
          <p:nvSpPr>
            <p:cNvPr id="23" name="object 23"/>
            <p:cNvSpPr/>
            <p:nvPr/>
          </p:nvSpPr>
          <p:spPr>
            <a:xfrm>
              <a:off x="10139933" y="3269869"/>
              <a:ext cx="1656714" cy="582930"/>
            </a:xfrm>
            <a:custGeom>
              <a:avLst/>
              <a:gdLst/>
              <a:ahLst/>
              <a:cxnLst/>
              <a:rect l="l" t="t" r="r" b="b"/>
              <a:pathLst>
                <a:path w="1656715" h="582929">
                  <a:moveTo>
                    <a:pt x="90550" y="474344"/>
                  </a:moveTo>
                  <a:lnTo>
                    <a:pt x="0" y="564514"/>
                  </a:lnTo>
                  <a:lnTo>
                    <a:pt x="126492" y="582802"/>
                  </a:lnTo>
                  <a:lnTo>
                    <a:pt x="116475" y="552576"/>
                  </a:lnTo>
                  <a:lnTo>
                    <a:pt x="96393" y="552576"/>
                  </a:lnTo>
                  <a:lnTo>
                    <a:pt x="84455" y="516381"/>
                  </a:lnTo>
                  <a:lnTo>
                    <a:pt x="102501" y="510408"/>
                  </a:lnTo>
                  <a:lnTo>
                    <a:pt x="90550" y="474344"/>
                  </a:lnTo>
                  <a:close/>
                </a:path>
                <a:path w="1656715" h="582929">
                  <a:moveTo>
                    <a:pt x="102501" y="510408"/>
                  </a:moveTo>
                  <a:lnTo>
                    <a:pt x="84455" y="516381"/>
                  </a:lnTo>
                  <a:lnTo>
                    <a:pt x="96393" y="552576"/>
                  </a:lnTo>
                  <a:lnTo>
                    <a:pt x="114490" y="546586"/>
                  </a:lnTo>
                  <a:lnTo>
                    <a:pt x="102501" y="510408"/>
                  </a:lnTo>
                  <a:close/>
                </a:path>
                <a:path w="1656715" h="582929">
                  <a:moveTo>
                    <a:pt x="114490" y="546586"/>
                  </a:moveTo>
                  <a:lnTo>
                    <a:pt x="96393" y="552576"/>
                  </a:lnTo>
                  <a:lnTo>
                    <a:pt x="116475" y="552576"/>
                  </a:lnTo>
                  <a:lnTo>
                    <a:pt x="114490" y="546586"/>
                  </a:lnTo>
                  <a:close/>
                </a:path>
                <a:path w="1656715" h="582929">
                  <a:moveTo>
                    <a:pt x="1644523" y="0"/>
                  </a:moveTo>
                  <a:lnTo>
                    <a:pt x="102501" y="510408"/>
                  </a:lnTo>
                  <a:lnTo>
                    <a:pt x="114490" y="546586"/>
                  </a:lnTo>
                  <a:lnTo>
                    <a:pt x="1656461" y="36194"/>
                  </a:lnTo>
                  <a:lnTo>
                    <a:pt x="1644523"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4" name="object 24"/>
            <p:cNvPicPr/>
            <p:nvPr/>
          </p:nvPicPr>
          <p:blipFill>
            <a:blip r:embed="rId17" cstate="print"/>
            <a:stretch>
              <a:fillRect/>
            </a:stretch>
          </p:blipFill>
          <p:spPr>
            <a:xfrm>
              <a:off x="8240267" y="3805428"/>
              <a:ext cx="3849624" cy="2356104"/>
            </a:xfrm>
            <a:prstGeom prst="rect">
              <a:avLst/>
            </a:prstGeom>
          </p:spPr>
        </p:pic>
        <p:pic>
          <p:nvPicPr>
            <p:cNvPr id="25" name="object 25"/>
            <p:cNvPicPr/>
            <p:nvPr/>
          </p:nvPicPr>
          <p:blipFill>
            <a:blip r:embed="rId18" cstate="print"/>
            <a:stretch>
              <a:fillRect/>
            </a:stretch>
          </p:blipFill>
          <p:spPr>
            <a:xfrm>
              <a:off x="8269096" y="3834371"/>
              <a:ext cx="3741547" cy="2248408"/>
            </a:xfrm>
            <a:prstGeom prst="rect">
              <a:avLst/>
            </a:prstGeom>
          </p:spPr>
        </p:pic>
        <p:sp>
          <p:nvSpPr>
            <p:cNvPr id="26" name="object 26"/>
            <p:cNvSpPr/>
            <p:nvPr/>
          </p:nvSpPr>
          <p:spPr>
            <a:xfrm>
              <a:off x="8267572" y="3832783"/>
              <a:ext cx="3745229" cy="2251710"/>
            </a:xfrm>
            <a:custGeom>
              <a:avLst/>
              <a:gdLst/>
              <a:ahLst/>
              <a:cxnLst/>
              <a:rect l="l" t="t" r="r" b="b"/>
              <a:pathLst>
                <a:path w="3745229" h="2251710">
                  <a:moveTo>
                    <a:pt x="0" y="2251583"/>
                  </a:moveTo>
                  <a:lnTo>
                    <a:pt x="3744722" y="2251583"/>
                  </a:lnTo>
                  <a:lnTo>
                    <a:pt x="3744722" y="0"/>
                  </a:lnTo>
                  <a:lnTo>
                    <a:pt x="0" y="0"/>
                  </a:lnTo>
                  <a:lnTo>
                    <a:pt x="0" y="2251583"/>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7" name="object 27"/>
            <p:cNvPicPr/>
            <p:nvPr/>
          </p:nvPicPr>
          <p:blipFill>
            <a:blip r:embed="rId19" cstate="print"/>
            <a:stretch>
              <a:fillRect/>
            </a:stretch>
          </p:blipFill>
          <p:spPr>
            <a:xfrm>
              <a:off x="11118850" y="5793371"/>
              <a:ext cx="891857" cy="289407"/>
            </a:xfrm>
            <a:prstGeom prst="rect">
              <a:avLst/>
            </a:prstGeom>
          </p:spPr>
        </p:pic>
        <p:sp>
          <p:nvSpPr>
            <p:cNvPr id="28" name="object 28"/>
            <p:cNvSpPr/>
            <p:nvPr/>
          </p:nvSpPr>
          <p:spPr>
            <a:xfrm>
              <a:off x="4934965" y="3036570"/>
              <a:ext cx="349885" cy="325120"/>
            </a:xfrm>
            <a:custGeom>
              <a:avLst/>
              <a:gdLst/>
              <a:ahLst/>
              <a:cxnLst/>
              <a:rect l="l" t="t" r="r" b="b"/>
              <a:pathLst>
                <a:path w="349885" h="325120">
                  <a:moveTo>
                    <a:pt x="174879" y="0"/>
                  </a:moveTo>
                  <a:lnTo>
                    <a:pt x="128367" y="5796"/>
                  </a:lnTo>
                  <a:lnTo>
                    <a:pt x="86585" y="22154"/>
                  </a:lnTo>
                  <a:lnTo>
                    <a:pt x="51196" y="47529"/>
                  </a:lnTo>
                  <a:lnTo>
                    <a:pt x="23861" y="80376"/>
                  </a:lnTo>
                  <a:lnTo>
                    <a:pt x="6242" y="119150"/>
                  </a:lnTo>
                  <a:lnTo>
                    <a:pt x="0" y="162305"/>
                  </a:lnTo>
                  <a:lnTo>
                    <a:pt x="6242" y="205461"/>
                  </a:lnTo>
                  <a:lnTo>
                    <a:pt x="23861" y="244235"/>
                  </a:lnTo>
                  <a:lnTo>
                    <a:pt x="51196" y="277082"/>
                  </a:lnTo>
                  <a:lnTo>
                    <a:pt x="86585" y="302457"/>
                  </a:lnTo>
                  <a:lnTo>
                    <a:pt x="128367" y="318815"/>
                  </a:lnTo>
                  <a:lnTo>
                    <a:pt x="174879" y="324612"/>
                  </a:lnTo>
                  <a:lnTo>
                    <a:pt x="221400" y="318815"/>
                  </a:lnTo>
                  <a:lnTo>
                    <a:pt x="263205" y="302457"/>
                  </a:lnTo>
                  <a:lnTo>
                    <a:pt x="298624" y="277082"/>
                  </a:lnTo>
                  <a:lnTo>
                    <a:pt x="325990" y="244235"/>
                  </a:lnTo>
                  <a:lnTo>
                    <a:pt x="343633" y="205461"/>
                  </a:lnTo>
                  <a:lnTo>
                    <a:pt x="349885" y="162305"/>
                  </a:lnTo>
                  <a:lnTo>
                    <a:pt x="343633" y="119150"/>
                  </a:lnTo>
                  <a:lnTo>
                    <a:pt x="325990" y="80376"/>
                  </a:lnTo>
                  <a:lnTo>
                    <a:pt x="298624" y="47529"/>
                  </a:lnTo>
                  <a:lnTo>
                    <a:pt x="263205" y="22154"/>
                  </a:lnTo>
                  <a:lnTo>
                    <a:pt x="221400" y="5796"/>
                  </a:lnTo>
                  <a:lnTo>
                    <a:pt x="174879"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9" name="object 29"/>
          <p:cNvSpPr txBox="1"/>
          <p:nvPr/>
        </p:nvSpPr>
        <p:spPr>
          <a:xfrm>
            <a:off x="5069204" y="3110229"/>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9</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30" name="object 30"/>
          <p:cNvGrpSpPr/>
          <p:nvPr/>
        </p:nvGrpSpPr>
        <p:grpSpPr>
          <a:xfrm>
            <a:off x="5560821" y="2943732"/>
            <a:ext cx="6624955" cy="427990"/>
            <a:chOff x="5560821" y="2943732"/>
            <a:chExt cx="6624955" cy="427990"/>
          </a:xfrm>
        </p:grpSpPr>
        <p:sp>
          <p:nvSpPr>
            <p:cNvPr id="31" name="object 31"/>
            <p:cNvSpPr/>
            <p:nvPr/>
          </p:nvSpPr>
          <p:spPr>
            <a:xfrm>
              <a:off x="5560821" y="2943732"/>
              <a:ext cx="6162040" cy="427990"/>
            </a:xfrm>
            <a:custGeom>
              <a:avLst/>
              <a:gdLst/>
              <a:ahLst/>
              <a:cxnLst/>
              <a:rect l="l" t="t" r="r" b="b"/>
              <a:pathLst>
                <a:path w="6162040" h="427989">
                  <a:moveTo>
                    <a:pt x="6046550" y="37940"/>
                  </a:moveTo>
                  <a:lnTo>
                    <a:pt x="0" y="389636"/>
                  </a:lnTo>
                  <a:lnTo>
                    <a:pt x="2158" y="427608"/>
                  </a:lnTo>
                  <a:lnTo>
                    <a:pt x="6048798" y="76035"/>
                  </a:lnTo>
                  <a:lnTo>
                    <a:pt x="6046550" y="37940"/>
                  </a:lnTo>
                  <a:close/>
                </a:path>
                <a:path w="6162040" h="427989">
                  <a:moveTo>
                    <a:pt x="6130123" y="36829"/>
                  </a:moveTo>
                  <a:lnTo>
                    <a:pt x="6065647" y="36829"/>
                  </a:lnTo>
                  <a:lnTo>
                    <a:pt x="6067806" y="74929"/>
                  </a:lnTo>
                  <a:lnTo>
                    <a:pt x="6048798" y="76035"/>
                  </a:lnTo>
                  <a:lnTo>
                    <a:pt x="6051042" y="114045"/>
                  </a:lnTo>
                  <a:lnTo>
                    <a:pt x="6161785" y="50418"/>
                  </a:lnTo>
                  <a:lnTo>
                    <a:pt x="6130123" y="36829"/>
                  </a:lnTo>
                  <a:close/>
                </a:path>
                <a:path w="6162040" h="427989">
                  <a:moveTo>
                    <a:pt x="6065647" y="36829"/>
                  </a:moveTo>
                  <a:lnTo>
                    <a:pt x="6046550" y="37940"/>
                  </a:lnTo>
                  <a:lnTo>
                    <a:pt x="6048798" y="76035"/>
                  </a:lnTo>
                  <a:lnTo>
                    <a:pt x="6067806" y="74929"/>
                  </a:lnTo>
                  <a:lnTo>
                    <a:pt x="6065647" y="36829"/>
                  </a:lnTo>
                  <a:close/>
                </a:path>
                <a:path w="6162040" h="427989">
                  <a:moveTo>
                    <a:pt x="6044310" y="0"/>
                  </a:moveTo>
                  <a:lnTo>
                    <a:pt x="6046550" y="37940"/>
                  </a:lnTo>
                  <a:lnTo>
                    <a:pt x="6065647" y="36829"/>
                  </a:lnTo>
                  <a:lnTo>
                    <a:pt x="6130123" y="36829"/>
                  </a:lnTo>
                  <a:lnTo>
                    <a:pt x="6044310"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32"/>
            <p:cNvSpPr/>
            <p:nvPr/>
          </p:nvSpPr>
          <p:spPr>
            <a:xfrm>
              <a:off x="11722607" y="3010915"/>
              <a:ext cx="463550" cy="325120"/>
            </a:xfrm>
            <a:custGeom>
              <a:avLst/>
              <a:gdLst/>
              <a:ahLst/>
              <a:cxnLst/>
              <a:rect l="l" t="t" r="r" b="b"/>
              <a:pathLst>
                <a:path w="463550" h="325120">
                  <a:moveTo>
                    <a:pt x="231521" y="0"/>
                  </a:moveTo>
                  <a:lnTo>
                    <a:pt x="178427" y="4285"/>
                  </a:lnTo>
                  <a:lnTo>
                    <a:pt x="129693" y="16492"/>
                  </a:lnTo>
                  <a:lnTo>
                    <a:pt x="86706" y="35649"/>
                  </a:lnTo>
                  <a:lnTo>
                    <a:pt x="50855" y="60782"/>
                  </a:lnTo>
                  <a:lnTo>
                    <a:pt x="23527" y="90917"/>
                  </a:lnTo>
                  <a:lnTo>
                    <a:pt x="6113" y="125083"/>
                  </a:lnTo>
                  <a:lnTo>
                    <a:pt x="0" y="162306"/>
                  </a:lnTo>
                  <a:lnTo>
                    <a:pt x="6113" y="199528"/>
                  </a:lnTo>
                  <a:lnTo>
                    <a:pt x="23527" y="233694"/>
                  </a:lnTo>
                  <a:lnTo>
                    <a:pt x="50855" y="263829"/>
                  </a:lnTo>
                  <a:lnTo>
                    <a:pt x="86706" y="288962"/>
                  </a:lnTo>
                  <a:lnTo>
                    <a:pt x="129693" y="308119"/>
                  </a:lnTo>
                  <a:lnTo>
                    <a:pt x="178427" y="320326"/>
                  </a:lnTo>
                  <a:lnTo>
                    <a:pt x="231521" y="324612"/>
                  </a:lnTo>
                  <a:lnTo>
                    <a:pt x="284614" y="320326"/>
                  </a:lnTo>
                  <a:lnTo>
                    <a:pt x="333348" y="308119"/>
                  </a:lnTo>
                  <a:lnTo>
                    <a:pt x="376335" y="288962"/>
                  </a:lnTo>
                  <a:lnTo>
                    <a:pt x="412186" y="263829"/>
                  </a:lnTo>
                  <a:lnTo>
                    <a:pt x="439514" y="233694"/>
                  </a:lnTo>
                  <a:lnTo>
                    <a:pt x="456928" y="199528"/>
                  </a:lnTo>
                  <a:lnTo>
                    <a:pt x="463042" y="162306"/>
                  </a:lnTo>
                  <a:lnTo>
                    <a:pt x="456928" y="125083"/>
                  </a:lnTo>
                  <a:lnTo>
                    <a:pt x="439514" y="90917"/>
                  </a:lnTo>
                  <a:lnTo>
                    <a:pt x="412186" y="60782"/>
                  </a:lnTo>
                  <a:lnTo>
                    <a:pt x="376335" y="35649"/>
                  </a:lnTo>
                  <a:lnTo>
                    <a:pt x="333348" y="16492"/>
                  </a:lnTo>
                  <a:lnTo>
                    <a:pt x="284614" y="4285"/>
                  </a:lnTo>
                  <a:lnTo>
                    <a:pt x="231521"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3" name="object 33"/>
          <p:cNvSpPr txBox="1"/>
          <p:nvPr/>
        </p:nvSpPr>
        <p:spPr>
          <a:xfrm>
            <a:off x="11884532" y="3084016"/>
            <a:ext cx="141605" cy="1631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rgbClr val="FF0000"/>
                </a:solidFill>
                <a:effectLst/>
                <a:uLnTx/>
                <a:uFillTx/>
                <a:latin typeface="Calibri"/>
                <a:ea typeface="+mn-ea"/>
                <a:cs typeface="Calibri"/>
              </a:rPr>
              <a:t>10</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34" name="object 34"/>
          <p:cNvGrpSpPr/>
          <p:nvPr/>
        </p:nvGrpSpPr>
        <p:grpSpPr>
          <a:xfrm>
            <a:off x="48719" y="2214752"/>
            <a:ext cx="8126095" cy="3982720"/>
            <a:chOff x="48719" y="2214752"/>
            <a:chExt cx="8126095" cy="3982720"/>
          </a:xfrm>
        </p:grpSpPr>
        <p:pic>
          <p:nvPicPr>
            <p:cNvPr id="35" name="object 35"/>
            <p:cNvPicPr/>
            <p:nvPr/>
          </p:nvPicPr>
          <p:blipFill>
            <a:blip r:embed="rId20" cstate="print"/>
            <a:stretch>
              <a:fillRect/>
            </a:stretch>
          </p:blipFill>
          <p:spPr>
            <a:xfrm>
              <a:off x="48719" y="3834358"/>
              <a:ext cx="8126095" cy="2362581"/>
            </a:xfrm>
            <a:prstGeom prst="rect">
              <a:avLst/>
            </a:prstGeom>
          </p:spPr>
        </p:pic>
        <p:sp>
          <p:nvSpPr>
            <p:cNvPr id="36" name="object 36"/>
            <p:cNvSpPr/>
            <p:nvPr/>
          </p:nvSpPr>
          <p:spPr>
            <a:xfrm>
              <a:off x="4096385" y="2214752"/>
              <a:ext cx="1206500" cy="1631314"/>
            </a:xfrm>
            <a:custGeom>
              <a:avLst/>
              <a:gdLst/>
              <a:ahLst/>
              <a:cxnLst/>
              <a:rect l="l" t="t" r="r" b="b"/>
              <a:pathLst>
                <a:path w="1206500" h="1631314">
                  <a:moveTo>
                    <a:pt x="1123220" y="80733"/>
                  </a:moveTo>
                  <a:lnTo>
                    <a:pt x="0" y="1608328"/>
                  </a:lnTo>
                  <a:lnTo>
                    <a:pt x="30734" y="1630807"/>
                  </a:lnTo>
                  <a:lnTo>
                    <a:pt x="1153938" y="103359"/>
                  </a:lnTo>
                  <a:lnTo>
                    <a:pt x="1123220" y="80733"/>
                  </a:lnTo>
                  <a:close/>
                </a:path>
                <a:path w="1206500" h="1631314">
                  <a:moveTo>
                    <a:pt x="1195037" y="65405"/>
                  </a:moveTo>
                  <a:lnTo>
                    <a:pt x="1134490" y="65405"/>
                  </a:lnTo>
                  <a:lnTo>
                    <a:pt x="1165225" y="88011"/>
                  </a:lnTo>
                  <a:lnTo>
                    <a:pt x="1153938" y="103359"/>
                  </a:lnTo>
                  <a:lnTo>
                    <a:pt x="1184655" y="125984"/>
                  </a:lnTo>
                  <a:lnTo>
                    <a:pt x="1195037" y="65405"/>
                  </a:lnTo>
                  <a:close/>
                </a:path>
                <a:path w="1206500" h="1631314">
                  <a:moveTo>
                    <a:pt x="1134490" y="65405"/>
                  </a:moveTo>
                  <a:lnTo>
                    <a:pt x="1123220" y="80733"/>
                  </a:lnTo>
                  <a:lnTo>
                    <a:pt x="1153938" y="103359"/>
                  </a:lnTo>
                  <a:lnTo>
                    <a:pt x="1165225" y="88011"/>
                  </a:lnTo>
                  <a:lnTo>
                    <a:pt x="1134490" y="65405"/>
                  </a:lnTo>
                  <a:close/>
                </a:path>
                <a:path w="1206500" h="1631314">
                  <a:moveTo>
                    <a:pt x="1206245" y="0"/>
                  </a:moveTo>
                  <a:lnTo>
                    <a:pt x="1092580" y="58166"/>
                  </a:lnTo>
                  <a:lnTo>
                    <a:pt x="1123220" y="80733"/>
                  </a:lnTo>
                  <a:lnTo>
                    <a:pt x="1134490" y="65405"/>
                  </a:lnTo>
                  <a:lnTo>
                    <a:pt x="1195037" y="65405"/>
                  </a:lnTo>
                  <a:lnTo>
                    <a:pt x="1206245"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5879" y="723881"/>
            <a:ext cx="8060100" cy="2336183"/>
          </a:xfrm>
          <a:prstGeom prst="rect">
            <a:avLst/>
          </a:prstGeom>
        </p:spPr>
      </p:pic>
      <p:grpSp>
        <p:nvGrpSpPr>
          <p:cNvPr id="3" name="object 3"/>
          <p:cNvGrpSpPr/>
          <p:nvPr/>
        </p:nvGrpSpPr>
        <p:grpSpPr>
          <a:xfrm>
            <a:off x="688848" y="62484"/>
            <a:ext cx="11503660" cy="677545"/>
            <a:chOff x="688848" y="62484"/>
            <a:chExt cx="11503660" cy="677545"/>
          </a:xfrm>
        </p:grpSpPr>
        <p:sp>
          <p:nvSpPr>
            <p:cNvPr id="4" name="object 4"/>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688848" y="62484"/>
              <a:ext cx="1364741" cy="677418"/>
            </a:xfrm>
            <a:prstGeom prst="rect">
              <a:avLst/>
            </a:prstGeom>
          </p:spPr>
        </p:pic>
        <p:pic>
          <p:nvPicPr>
            <p:cNvPr id="6" name="object 6"/>
            <p:cNvPicPr/>
            <p:nvPr/>
          </p:nvPicPr>
          <p:blipFill>
            <a:blip r:embed="rId4" cstate="print"/>
            <a:stretch>
              <a:fillRect/>
            </a:stretch>
          </p:blipFill>
          <p:spPr>
            <a:xfrm>
              <a:off x="1719072" y="62484"/>
              <a:ext cx="825246" cy="677418"/>
            </a:xfrm>
            <a:prstGeom prst="rect">
              <a:avLst/>
            </a:prstGeom>
          </p:spPr>
        </p:pic>
        <p:pic>
          <p:nvPicPr>
            <p:cNvPr id="7" name="object 7"/>
            <p:cNvPicPr/>
            <p:nvPr/>
          </p:nvPicPr>
          <p:blipFill>
            <a:blip r:embed="rId5" cstate="print"/>
            <a:stretch>
              <a:fillRect/>
            </a:stretch>
          </p:blipFill>
          <p:spPr>
            <a:xfrm>
              <a:off x="2141220" y="62484"/>
              <a:ext cx="555498" cy="677418"/>
            </a:xfrm>
            <a:prstGeom prst="rect">
              <a:avLst/>
            </a:prstGeom>
          </p:spPr>
        </p:pic>
        <p:pic>
          <p:nvPicPr>
            <p:cNvPr id="8" name="object 8"/>
            <p:cNvPicPr/>
            <p:nvPr/>
          </p:nvPicPr>
          <p:blipFill>
            <a:blip r:embed="rId6" cstate="print"/>
            <a:stretch>
              <a:fillRect/>
            </a:stretch>
          </p:blipFill>
          <p:spPr>
            <a:xfrm>
              <a:off x="2362199" y="62484"/>
              <a:ext cx="1783842" cy="677418"/>
            </a:xfrm>
            <a:prstGeom prst="rect">
              <a:avLst/>
            </a:prstGeom>
          </p:spPr>
        </p:pic>
        <p:pic>
          <p:nvPicPr>
            <p:cNvPr id="9" name="object 9"/>
            <p:cNvPicPr/>
            <p:nvPr/>
          </p:nvPicPr>
          <p:blipFill>
            <a:blip r:embed="rId7" cstate="print"/>
            <a:stretch>
              <a:fillRect/>
            </a:stretch>
          </p:blipFill>
          <p:spPr>
            <a:xfrm>
              <a:off x="3808476" y="62484"/>
              <a:ext cx="1105662" cy="677418"/>
            </a:xfrm>
            <a:prstGeom prst="rect">
              <a:avLst/>
            </a:prstGeom>
          </p:spPr>
        </p:pic>
        <p:pic>
          <p:nvPicPr>
            <p:cNvPr id="10" name="object 10"/>
            <p:cNvPicPr/>
            <p:nvPr/>
          </p:nvPicPr>
          <p:blipFill>
            <a:blip r:embed="rId5" cstate="print"/>
            <a:stretch>
              <a:fillRect/>
            </a:stretch>
          </p:blipFill>
          <p:spPr>
            <a:xfrm>
              <a:off x="4511039" y="62484"/>
              <a:ext cx="555498" cy="677418"/>
            </a:xfrm>
            <a:prstGeom prst="rect">
              <a:avLst/>
            </a:prstGeom>
          </p:spPr>
        </p:pic>
        <p:pic>
          <p:nvPicPr>
            <p:cNvPr id="11" name="object 11"/>
            <p:cNvPicPr/>
            <p:nvPr/>
          </p:nvPicPr>
          <p:blipFill>
            <a:blip r:embed="rId8" cstate="print"/>
            <a:stretch>
              <a:fillRect/>
            </a:stretch>
          </p:blipFill>
          <p:spPr>
            <a:xfrm>
              <a:off x="4730495" y="62484"/>
              <a:ext cx="1611629" cy="677418"/>
            </a:xfrm>
            <a:prstGeom prst="rect">
              <a:avLst/>
            </a:prstGeom>
          </p:spPr>
        </p:pic>
        <p:pic>
          <p:nvPicPr>
            <p:cNvPr id="12" name="object 12"/>
            <p:cNvPicPr/>
            <p:nvPr/>
          </p:nvPicPr>
          <p:blipFill>
            <a:blip r:embed="rId9" cstate="print"/>
            <a:stretch>
              <a:fillRect/>
            </a:stretch>
          </p:blipFill>
          <p:spPr>
            <a:xfrm>
              <a:off x="5939027" y="62484"/>
              <a:ext cx="1500377" cy="677418"/>
            </a:xfrm>
            <a:prstGeom prst="rect">
              <a:avLst/>
            </a:prstGeom>
          </p:spPr>
        </p:pic>
        <p:pic>
          <p:nvPicPr>
            <p:cNvPr id="13" name="object 13"/>
            <p:cNvPicPr/>
            <p:nvPr/>
          </p:nvPicPr>
          <p:blipFill>
            <a:blip r:embed="rId10" cstate="print"/>
            <a:stretch>
              <a:fillRect/>
            </a:stretch>
          </p:blipFill>
          <p:spPr>
            <a:xfrm>
              <a:off x="7036307" y="62484"/>
              <a:ext cx="2175509" cy="677418"/>
            </a:xfrm>
            <a:prstGeom prst="rect">
              <a:avLst/>
            </a:prstGeom>
          </p:spPr>
        </p:pic>
        <p:pic>
          <p:nvPicPr>
            <p:cNvPr id="14" name="object 14"/>
            <p:cNvPicPr/>
            <p:nvPr/>
          </p:nvPicPr>
          <p:blipFill>
            <a:blip r:embed="rId11" cstate="print"/>
            <a:stretch>
              <a:fillRect/>
            </a:stretch>
          </p:blipFill>
          <p:spPr>
            <a:xfrm>
              <a:off x="8808719" y="62484"/>
              <a:ext cx="496062" cy="677418"/>
            </a:xfrm>
            <a:prstGeom prst="rect">
              <a:avLst/>
            </a:prstGeom>
          </p:spPr>
        </p:pic>
        <p:pic>
          <p:nvPicPr>
            <p:cNvPr id="15" name="object 15"/>
            <p:cNvPicPr/>
            <p:nvPr/>
          </p:nvPicPr>
          <p:blipFill>
            <a:blip r:embed="rId12" cstate="print"/>
            <a:stretch>
              <a:fillRect/>
            </a:stretch>
          </p:blipFill>
          <p:spPr>
            <a:xfrm>
              <a:off x="8970264" y="62484"/>
              <a:ext cx="1977389" cy="677418"/>
            </a:xfrm>
            <a:prstGeom prst="rect">
              <a:avLst/>
            </a:prstGeom>
          </p:spPr>
        </p:pic>
      </p:grpSp>
      <p:sp>
        <p:nvSpPr>
          <p:cNvPr id="16" name="object 16"/>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45" dirty="0"/>
              <a:t> </a:t>
            </a:r>
            <a:r>
              <a:rPr dirty="0"/>
              <a:t>PD</a:t>
            </a:r>
            <a:r>
              <a:rPr spc="-55" dirty="0"/>
              <a:t> </a:t>
            </a:r>
            <a:r>
              <a:rPr dirty="0"/>
              <a:t>–</a:t>
            </a:r>
            <a:r>
              <a:rPr spc="-45" dirty="0"/>
              <a:t> </a:t>
            </a:r>
            <a:r>
              <a:rPr dirty="0"/>
              <a:t>Rancangan</a:t>
            </a:r>
            <a:r>
              <a:rPr spc="-75" dirty="0"/>
              <a:t> </a:t>
            </a:r>
            <a:r>
              <a:rPr dirty="0"/>
              <a:t>Awal</a:t>
            </a:r>
            <a:r>
              <a:rPr spc="-45" dirty="0"/>
              <a:t> </a:t>
            </a:r>
            <a:r>
              <a:rPr dirty="0"/>
              <a:t>–</a:t>
            </a:r>
            <a:r>
              <a:rPr spc="-55" dirty="0"/>
              <a:t> </a:t>
            </a:r>
            <a:r>
              <a:rPr spc="-20" dirty="0"/>
              <a:t>Program/Kegiatan/SubKegiatan</a:t>
            </a:r>
            <a:r>
              <a:rPr spc="-10" dirty="0"/>
              <a:t> </a:t>
            </a:r>
            <a:r>
              <a:rPr dirty="0"/>
              <a:t>-</a:t>
            </a:r>
            <a:r>
              <a:rPr spc="-50" dirty="0"/>
              <a:t> </a:t>
            </a:r>
            <a:r>
              <a:rPr dirty="0"/>
              <a:t>Outcome</a:t>
            </a:r>
            <a:r>
              <a:rPr spc="-50" dirty="0"/>
              <a:t> </a:t>
            </a:r>
            <a:r>
              <a:rPr spc="-25" dirty="0"/>
              <a:t>(6)</a:t>
            </a:r>
          </a:p>
        </p:txBody>
      </p:sp>
      <p:pic>
        <p:nvPicPr>
          <p:cNvPr id="17" name="object 17"/>
          <p:cNvPicPr/>
          <p:nvPr/>
        </p:nvPicPr>
        <p:blipFill>
          <a:blip r:embed="rId13" cstate="print"/>
          <a:stretch>
            <a:fillRect/>
          </a:stretch>
        </p:blipFill>
        <p:spPr>
          <a:xfrm>
            <a:off x="96252" y="78958"/>
            <a:ext cx="417094" cy="540848"/>
          </a:xfrm>
          <a:prstGeom prst="rect">
            <a:avLst/>
          </a:prstGeom>
        </p:spPr>
      </p:pic>
      <p:sp>
        <p:nvSpPr>
          <p:cNvPr id="18" name="object 18"/>
          <p:cNvSpPr txBox="1"/>
          <p:nvPr/>
        </p:nvSpPr>
        <p:spPr>
          <a:xfrm>
            <a:off x="180543" y="3201161"/>
            <a:ext cx="4881880" cy="100076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11.</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logo</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chat</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disamping</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Tambah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melihat</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memberikan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terhadap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Outcome.</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Jika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ingin</a:t>
            </a:r>
            <a:r>
              <a:rPr kumimoji="0" sz="1600" b="0" i="0" u="none" strike="noStrike" kern="0" cap="none" spc="-7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memberikan</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langsung</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isikan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kolom</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Kirim</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19" name="object 19"/>
          <p:cNvGrpSpPr/>
          <p:nvPr/>
        </p:nvGrpSpPr>
        <p:grpSpPr>
          <a:xfrm>
            <a:off x="8106791" y="1619122"/>
            <a:ext cx="781685" cy="1560830"/>
            <a:chOff x="8106791" y="1619122"/>
            <a:chExt cx="781685" cy="1560830"/>
          </a:xfrm>
        </p:grpSpPr>
        <p:sp>
          <p:nvSpPr>
            <p:cNvPr id="20" name="object 20"/>
            <p:cNvSpPr/>
            <p:nvPr/>
          </p:nvSpPr>
          <p:spPr>
            <a:xfrm>
              <a:off x="8320024" y="1871471"/>
              <a:ext cx="568325" cy="1308735"/>
            </a:xfrm>
            <a:custGeom>
              <a:avLst/>
              <a:gdLst/>
              <a:ahLst/>
              <a:cxnLst/>
              <a:rect l="l" t="t" r="r" b="b"/>
              <a:pathLst>
                <a:path w="568325" h="1308735">
                  <a:moveTo>
                    <a:pt x="497881" y="1209996"/>
                  </a:moveTo>
                  <a:lnTo>
                    <a:pt x="462660" y="1224661"/>
                  </a:lnTo>
                  <a:lnTo>
                    <a:pt x="559434" y="1308227"/>
                  </a:lnTo>
                  <a:lnTo>
                    <a:pt x="564977" y="1227581"/>
                  </a:lnTo>
                  <a:lnTo>
                    <a:pt x="505205" y="1227581"/>
                  </a:lnTo>
                  <a:lnTo>
                    <a:pt x="497881" y="1209996"/>
                  </a:lnTo>
                  <a:close/>
                </a:path>
                <a:path w="568325" h="1308735">
                  <a:moveTo>
                    <a:pt x="533045" y="1195355"/>
                  </a:moveTo>
                  <a:lnTo>
                    <a:pt x="497881" y="1209996"/>
                  </a:lnTo>
                  <a:lnTo>
                    <a:pt x="505205" y="1227581"/>
                  </a:lnTo>
                  <a:lnTo>
                    <a:pt x="540384" y="1212977"/>
                  </a:lnTo>
                  <a:lnTo>
                    <a:pt x="533045" y="1195355"/>
                  </a:lnTo>
                  <a:close/>
                </a:path>
                <a:path w="568325" h="1308735">
                  <a:moveTo>
                    <a:pt x="568198" y="1180718"/>
                  </a:moveTo>
                  <a:lnTo>
                    <a:pt x="533045" y="1195355"/>
                  </a:lnTo>
                  <a:lnTo>
                    <a:pt x="540384" y="1212977"/>
                  </a:lnTo>
                  <a:lnTo>
                    <a:pt x="505205" y="1227581"/>
                  </a:lnTo>
                  <a:lnTo>
                    <a:pt x="564977" y="1227581"/>
                  </a:lnTo>
                  <a:lnTo>
                    <a:pt x="568198" y="1180718"/>
                  </a:lnTo>
                  <a:close/>
                </a:path>
                <a:path w="568325" h="1308735">
                  <a:moveTo>
                    <a:pt x="35178" y="0"/>
                  </a:moveTo>
                  <a:lnTo>
                    <a:pt x="0" y="14604"/>
                  </a:lnTo>
                  <a:lnTo>
                    <a:pt x="497881" y="1209996"/>
                  </a:lnTo>
                  <a:lnTo>
                    <a:pt x="533045" y="1195355"/>
                  </a:lnTo>
                  <a:lnTo>
                    <a:pt x="35178"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8106791" y="1619122"/>
              <a:ext cx="461645" cy="259715"/>
            </a:xfrm>
            <a:custGeom>
              <a:avLst/>
              <a:gdLst/>
              <a:ahLst/>
              <a:cxnLst/>
              <a:rect l="l" t="t" r="r" b="b"/>
              <a:pathLst>
                <a:path w="461645" h="259714">
                  <a:moveTo>
                    <a:pt x="230885" y="0"/>
                  </a:moveTo>
                  <a:lnTo>
                    <a:pt x="169509" y="4640"/>
                  </a:lnTo>
                  <a:lnTo>
                    <a:pt x="114356" y="17732"/>
                  </a:lnTo>
                  <a:lnTo>
                    <a:pt x="67627" y="38036"/>
                  </a:lnTo>
                  <a:lnTo>
                    <a:pt x="31524" y="64309"/>
                  </a:lnTo>
                  <a:lnTo>
                    <a:pt x="8247" y="95308"/>
                  </a:lnTo>
                  <a:lnTo>
                    <a:pt x="0" y="129793"/>
                  </a:lnTo>
                  <a:lnTo>
                    <a:pt x="8247" y="164332"/>
                  </a:lnTo>
                  <a:lnTo>
                    <a:pt x="31524" y="195368"/>
                  </a:lnTo>
                  <a:lnTo>
                    <a:pt x="67627" y="221662"/>
                  </a:lnTo>
                  <a:lnTo>
                    <a:pt x="114356" y="241977"/>
                  </a:lnTo>
                  <a:lnTo>
                    <a:pt x="169509" y="255074"/>
                  </a:lnTo>
                  <a:lnTo>
                    <a:pt x="230885" y="259714"/>
                  </a:lnTo>
                  <a:lnTo>
                    <a:pt x="292208" y="255074"/>
                  </a:lnTo>
                  <a:lnTo>
                    <a:pt x="347326" y="241977"/>
                  </a:lnTo>
                  <a:lnTo>
                    <a:pt x="394033" y="221662"/>
                  </a:lnTo>
                  <a:lnTo>
                    <a:pt x="430125" y="195368"/>
                  </a:lnTo>
                  <a:lnTo>
                    <a:pt x="453397" y="164332"/>
                  </a:lnTo>
                  <a:lnTo>
                    <a:pt x="461644" y="129793"/>
                  </a:lnTo>
                  <a:lnTo>
                    <a:pt x="453397" y="95308"/>
                  </a:lnTo>
                  <a:lnTo>
                    <a:pt x="430125" y="64309"/>
                  </a:lnTo>
                  <a:lnTo>
                    <a:pt x="394033" y="38036"/>
                  </a:lnTo>
                  <a:lnTo>
                    <a:pt x="347326" y="17732"/>
                  </a:lnTo>
                  <a:lnTo>
                    <a:pt x="292208" y="4640"/>
                  </a:lnTo>
                  <a:lnTo>
                    <a:pt x="23088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2" name="object 22"/>
          <p:cNvSpPr txBox="1"/>
          <p:nvPr/>
        </p:nvSpPr>
        <p:spPr>
          <a:xfrm>
            <a:off x="8288273" y="1685925"/>
            <a:ext cx="10160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1" i="0" u="none" strike="noStrike" kern="0" cap="none" spc="-25" normalizeH="0" baseline="0" noProof="0" dirty="0">
                <a:ln>
                  <a:noFill/>
                </a:ln>
                <a:solidFill>
                  <a:srgbClr val="FF0000"/>
                </a:solidFill>
                <a:effectLst/>
                <a:uLnTx/>
                <a:uFillTx/>
                <a:latin typeface="Calibri"/>
                <a:ea typeface="+mn-ea"/>
                <a:cs typeface="Calibri"/>
              </a:rPr>
              <a:t>11</a:t>
            </a:r>
            <a:endParaRPr kumimoji="0" sz="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3" name="object 23"/>
          <p:cNvGrpSpPr/>
          <p:nvPr/>
        </p:nvGrpSpPr>
        <p:grpSpPr>
          <a:xfrm>
            <a:off x="5841491" y="3150107"/>
            <a:ext cx="6125210" cy="3116580"/>
            <a:chOff x="5841491" y="3150107"/>
            <a:chExt cx="6125210" cy="3116580"/>
          </a:xfrm>
        </p:grpSpPr>
        <p:pic>
          <p:nvPicPr>
            <p:cNvPr id="24" name="object 24"/>
            <p:cNvPicPr/>
            <p:nvPr/>
          </p:nvPicPr>
          <p:blipFill>
            <a:blip r:embed="rId14" cstate="print"/>
            <a:stretch>
              <a:fillRect/>
            </a:stretch>
          </p:blipFill>
          <p:spPr>
            <a:xfrm>
              <a:off x="5841491" y="3150107"/>
              <a:ext cx="6124956" cy="3116580"/>
            </a:xfrm>
            <a:prstGeom prst="rect">
              <a:avLst/>
            </a:prstGeom>
          </p:spPr>
        </p:pic>
        <p:pic>
          <p:nvPicPr>
            <p:cNvPr id="25" name="object 25"/>
            <p:cNvPicPr/>
            <p:nvPr/>
          </p:nvPicPr>
          <p:blipFill>
            <a:blip r:embed="rId15" cstate="print"/>
            <a:stretch>
              <a:fillRect/>
            </a:stretch>
          </p:blipFill>
          <p:spPr>
            <a:xfrm>
              <a:off x="5871717" y="3179698"/>
              <a:ext cx="6015482" cy="3007741"/>
            </a:xfrm>
            <a:prstGeom prst="rect">
              <a:avLst/>
            </a:prstGeom>
          </p:spPr>
        </p:pic>
        <p:sp>
          <p:nvSpPr>
            <p:cNvPr id="26" name="object 26"/>
            <p:cNvSpPr/>
            <p:nvPr/>
          </p:nvSpPr>
          <p:spPr>
            <a:xfrm>
              <a:off x="5870066" y="3178111"/>
              <a:ext cx="6019165" cy="3011170"/>
            </a:xfrm>
            <a:custGeom>
              <a:avLst/>
              <a:gdLst/>
              <a:ahLst/>
              <a:cxnLst/>
              <a:rect l="l" t="t" r="r" b="b"/>
              <a:pathLst>
                <a:path w="6019165" h="3011170">
                  <a:moveTo>
                    <a:pt x="0" y="3010916"/>
                  </a:moveTo>
                  <a:lnTo>
                    <a:pt x="6018657" y="3010916"/>
                  </a:lnTo>
                  <a:lnTo>
                    <a:pt x="6018657" y="0"/>
                  </a:lnTo>
                  <a:lnTo>
                    <a:pt x="0" y="0"/>
                  </a:lnTo>
                  <a:lnTo>
                    <a:pt x="0" y="3010916"/>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5879" y="723881"/>
            <a:ext cx="8060100" cy="2336183"/>
          </a:xfrm>
          <a:prstGeom prst="rect">
            <a:avLst/>
          </a:prstGeom>
        </p:spPr>
      </p:pic>
      <p:grpSp>
        <p:nvGrpSpPr>
          <p:cNvPr id="3" name="object 3"/>
          <p:cNvGrpSpPr/>
          <p:nvPr/>
        </p:nvGrpSpPr>
        <p:grpSpPr>
          <a:xfrm>
            <a:off x="688848" y="62484"/>
            <a:ext cx="11503660" cy="677545"/>
            <a:chOff x="688848" y="62484"/>
            <a:chExt cx="11503660" cy="677545"/>
          </a:xfrm>
        </p:grpSpPr>
        <p:sp>
          <p:nvSpPr>
            <p:cNvPr id="4" name="object 4"/>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688848" y="62484"/>
              <a:ext cx="1364741" cy="677418"/>
            </a:xfrm>
            <a:prstGeom prst="rect">
              <a:avLst/>
            </a:prstGeom>
          </p:spPr>
        </p:pic>
        <p:pic>
          <p:nvPicPr>
            <p:cNvPr id="6" name="object 6"/>
            <p:cNvPicPr/>
            <p:nvPr/>
          </p:nvPicPr>
          <p:blipFill>
            <a:blip r:embed="rId4" cstate="print"/>
            <a:stretch>
              <a:fillRect/>
            </a:stretch>
          </p:blipFill>
          <p:spPr>
            <a:xfrm>
              <a:off x="1719072" y="62484"/>
              <a:ext cx="825246" cy="677418"/>
            </a:xfrm>
            <a:prstGeom prst="rect">
              <a:avLst/>
            </a:prstGeom>
          </p:spPr>
        </p:pic>
        <p:pic>
          <p:nvPicPr>
            <p:cNvPr id="7" name="object 7"/>
            <p:cNvPicPr/>
            <p:nvPr/>
          </p:nvPicPr>
          <p:blipFill>
            <a:blip r:embed="rId5" cstate="print"/>
            <a:stretch>
              <a:fillRect/>
            </a:stretch>
          </p:blipFill>
          <p:spPr>
            <a:xfrm>
              <a:off x="2141220" y="62484"/>
              <a:ext cx="555498" cy="677418"/>
            </a:xfrm>
            <a:prstGeom prst="rect">
              <a:avLst/>
            </a:prstGeom>
          </p:spPr>
        </p:pic>
        <p:pic>
          <p:nvPicPr>
            <p:cNvPr id="8" name="object 8"/>
            <p:cNvPicPr/>
            <p:nvPr/>
          </p:nvPicPr>
          <p:blipFill>
            <a:blip r:embed="rId6" cstate="print"/>
            <a:stretch>
              <a:fillRect/>
            </a:stretch>
          </p:blipFill>
          <p:spPr>
            <a:xfrm>
              <a:off x="2362199" y="62484"/>
              <a:ext cx="1783842" cy="677418"/>
            </a:xfrm>
            <a:prstGeom prst="rect">
              <a:avLst/>
            </a:prstGeom>
          </p:spPr>
        </p:pic>
        <p:pic>
          <p:nvPicPr>
            <p:cNvPr id="9" name="object 9"/>
            <p:cNvPicPr/>
            <p:nvPr/>
          </p:nvPicPr>
          <p:blipFill>
            <a:blip r:embed="rId7" cstate="print"/>
            <a:stretch>
              <a:fillRect/>
            </a:stretch>
          </p:blipFill>
          <p:spPr>
            <a:xfrm>
              <a:off x="3808476" y="62484"/>
              <a:ext cx="1105662" cy="677418"/>
            </a:xfrm>
            <a:prstGeom prst="rect">
              <a:avLst/>
            </a:prstGeom>
          </p:spPr>
        </p:pic>
        <p:pic>
          <p:nvPicPr>
            <p:cNvPr id="10" name="object 10"/>
            <p:cNvPicPr/>
            <p:nvPr/>
          </p:nvPicPr>
          <p:blipFill>
            <a:blip r:embed="rId5" cstate="print"/>
            <a:stretch>
              <a:fillRect/>
            </a:stretch>
          </p:blipFill>
          <p:spPr>
            <a:xfrm>
              <a:off x="4511039" y="62484"/>
              <a:ext cx="555498" cy="677418"/>
            </a:xfrm>
            <a:prstGeom prst="rect">
              <a:avLst/>
            </a:prstGeom>
          </p:spPr>
        </p:pic>
        <p:pic>
          <p:nvPicPr>
            <p:cNvPr id="11" name="object 11"/>
            <p:cNvPicPr/>
            <p:nvPr/>
          </p:nvPicPr>
          <p:blipFill>
            <a:blip r:embed="rId8" cstate="print"/>
            <a:stretch>
              <a:fillRect/>
            </a:stretch>
          </p:blipFill>
          <p:spPr>
            <a:xfrm>
              <a:off x="4730495" y="62484"/>
              <a:ext cx="1611629" cy="677418"/>
            </a:xfrm>
            <a:prstGeom prst="rect">
              <a:avLst/>
            </a:prstGeom>
          </p:spPr>
        </p:pic>
        <p:pic>
          <p:nvPicPr>
            <p:cNvPr id="12" name="object 12"/>
            <p:cNvPicPr/>
            <p:nvPr/>
          </p:nvPicPr>
          <p:blipFill>
            <a:blip r:embed="rId9" cstate="print"/>
            <a:stretch>
              <a:fillRect/>
            </a:stretch>
          </p:blipFill>
          <p:spPr>
            <a:xfrm>
              <a:off x="5939027" y="62484"/>
              <a:ext cx="1500377" cy="677418"/>
            </a:xfrm>
            <a:prstGeom prst="rect">
              <a:avLst/>
            </a:prstGeom>
          </p:spPr>
        </p:pic>
        <p:pic>
          <p:nvPicPr>
            <p:cNvPr id="13" name="object 13"/>
            <p:cNvPicPr/>
            <p:nvPr/>
          </p:nvPicPr>
          <p:blipFill>
            <a:blip r:embed="rId10" cstate="print"/>
            <a:stretch>
              <a:fillRect/>
            </a:stretch>
          </p:blipFill>
          <p:spPr>
            <a:xfrm>
              <a:off x="7036307" y="62484"/>
              <a:ext cx="2175509" cy="677418"/>
            </a:xfrm>
            <a:prstGeom prst="rect">
              <a:avLst/>
            </a:prstGeom>
          </p:spPr>
        </p:pic>
        <p:pic>
          <p:nvPicPr>
            <p:cNvPr id="14" name="object 14"/>
            <p:cNvPicPr/>
            <p:nvPr/>
          </p:nvPicPr>
          <p:blipFill>
            <a:blip r:embed="rId11" cstate="print"/>
            <a:stretch>
              <a:fillRect/>
            </a:stretch>
          </p:blipFill>
          <p:spPr>
            <a:xfrm>
              <a:off x="8808719" y="62484"/>
              <a:ext cx="496062" cy="677418"/>
            </a:xfrm>
            <a:prstGeom prst="rect">
              <a:avLst/>
            </a:prstGeom>
          </p:spPr>
        </p:pic>
        <p:pic>
          <p:nvPicPr>
            <p:cNvPr id="15" name="object 15"/>
            <p:cNvPicPr/>
            <p:nvPr/>
          </p:nvPicPr>
          <p:blipFill>
            <a:blip r:embed="rId12" cstate="print"/>
            <a:stretch>
              <a:fillRect/>
            </a:stretch>
          </p:blipFill>
          <p:spPr>
            <a:xfrm>
              <a:off x="8970264" y="62484"/>
              <a:ext cx="1977389" cy="677418"/>
            </a:xfrm>
            <a:prstGeom prst="rect">
              <a:avLst/>
            </a:prstGeom>
          </p:spPr>
        </p:pic>
      </p:grpSp>
      <p:sp>
        <p:nvSpPr>
          <p:cNvPr id="16" name="object 16"/>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45" dirty="0"/>
              <a:t> </a:t>
            </a:r>
            <a:r>
              <a:rPr dirty="0"/>
              <a:t>PD</a:t>
            </a:r>
            <a:r>
              <a:rPr spc="-55" dirty="0"/>
              <a:t> </a:t>
            </a:r>
            <a:r>
              <a:rPr dirty="0"/>
              <a:t>–</a:t>
            </a:r>
            <a:r>
              <a:rPr spc="-45" dirty="0"/>
              <a:t> </a:t>
            </a:r>
            <a:r>
              <a:rPr dirty="0"/>
              <a:t>Rancangan</a:t>
            </a:r>
            <a:r>
              <a:rPr spc="-75" dirty="0"/>
              <a:t> </a:t>
            </a:r>
            <a:r>
              <a:rPr dirty="0"/>
              <a:t>Awal</a:t>
            </a:r>
            <a:r>
              <a:rPr spc="-45" dirty="0"/>
              <a:t> </a:t>
            </a:r>
            <a:r>
              <a:rPr dirty="0"/>
              <a:t>–</a:t>
            </a:r>
            <a:r>
              <a:rPr spc="-55" dirty="0"/>
              <a:t> </a:t>
            </a:r>
            <a:r>
              <a:rPr spc="-20" dirty="0"/>
              <a:t>Program/Kegiatan/SubKegiatan</a:t>
            </a:r>
            <a:r>
              <a:rPr spc="-10" dirty="0"/>
              <a:t> </a:t>
            </a:r>
            <a:r>
              <a:rPr dirty="0"/>
              <a:t>-</a:t>
            </a:r>
            <a:r>
              <a:rPr spc="-50" dirty="0"/>
              <a:t> </a:t>
            </a:r>
            <a:r>
              <a:rPr dirty="0"/>
              <a:t>Outcome</a:t>
            </a:r>
            <a:r>
              <a:rPr spc="-50" dirty="0"/>
              <a:t> </a:t>
            </a:r>
            <a:r>
              <a:rPr spc="-25" dirty="0"/>
              <a:t>(7)</a:t>
            </a:r>
          </a:p>
        </p:txBody>
      </p:sp>
      <p:pic>
        <p:nvPicPr>
          <p:cNvPr id="17" name="object 17"/>
          <p:cNvPicPr/>
          <p:nvPr/>
        </p:nvPicPr>
        <p:blipFill>
          <a:blip r:embed="rId13" cstate="print"/>
          <a:stretch>
            <a:fillRect/>
          </a:stretch>
        </p:blipFill>
        <p:spPr>
          <a:xfrm>
            <a:off x="96252" y="78958"/>
            <a:ext cx="417094" cy="540848"/>
          </a:xfrm>
          <a:prstGeom prst="rect">
            <a:avLst/>
          </a:prstGeom>
        </p:spPr>
      </p:pic>
      <p:sp>
        <p:nvSpPr>
          <p:cNvPr id="18" name="object 18"/>
          <p:cNvSpPr txBox="1"/>
          <p:nvPr/>
        </p:nvSpPr>
        <p:spPr>
          <a:xfrm>
            <a:off x="8307705" y="736549"/>
            <a:ext cx="3585210" cy="75692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12.</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label</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Sasaran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untuk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melihat</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tagging</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Sasaran.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edit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jika</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ingin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mengubah</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tagging.</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9" name="object 19"/>
          <p:cNvSpPr/>
          <p:nvPr/>
        </p:nvSpPr>
        <p:spPr>
          <a:xfrm>
            <a:off x="7997190" y="1619122"/>
            <a:ext cx="461645" cy="259715"/>
          </a:xfrm>
          <a:custGeom>
            <a:avLst/>
            <a:gdLst/>
            <a:ahLst/>
            <a:cxnLst/>
            <a:rect l="l" t="t" r="r" b="b"/>
            <a:pathLst>
              <a:path w="461645" h="259714">
                <a:moveTo>
                  <a:pt x="230885" y="0"/>
                </a:moveTo>
                <a:lnTo>
                  <a:pt x="169509" y="4640"/>
                </a:lnTo>
                <a:lnTo>
                  <a:pt x="114356" y="17732"/>
                </a:lnTo>
                <a:lnTo>
                  <a:pt x="67627" y="38036"/>
                </a:lnTo>
                <a:lnTo>
                  <a:pt x="31524" y="64309"/>
                </a:lnTo>
                <a:lnTo>
                  <a:pt x="8247" y="95308"/>
                </a:lnTo>
                <a:lnTo>
                  <a:pt x="0" y="129793"/>
                </a:lnTo>
                <a:lnTo>
                  <a:pt x="8247" y="164332"/>
                </a:lnTo>
                <a:lnTo>
                  <a:pt x="31524" y="195368"/>
                </a:lnTo>
                <a:lnTo>
                  <a:pt x="67627" y="221662"/>
                </a:lnTo>
                <a:lnTo>
                  <a:pt x="114356" y="241977"/>
                </a:lnTo>
                <a:lnTo>
                  <a:pt x="169509" y="255074"/>
                </a:lnTo>
                <a:lnTo>
                  <a:pt x="230885" y="259714"/>
                </a:lnTo>
                <a:lnTo>
                  <a:pt x="292208" y="255074"/>
                </a:lnTo>
                <a:lnTo>
                  <a:pt x="347326" y="241977"/>
                </a:lnTo>
                <a:lnTo>
                  <a:pt x="394033" y="221662"/>
                </a:lnTo>
                <a:lnTo>
                  <a:pt x="430125" y="195368"/>
                </a:lnTo>
                <a:lnTo>
                  <a:pt x="453397" y="164332"/>
                </a:lnTo>
                <a:lnTo>
                  <a:pt x="461644" y="129793"/>
                </a:lnTo>
                <a:lnTo>
                  <a:pt x="453397" y="95308"/>
                </a:lnTo>
                <a:lnTo>
                  <a:pt x="430125" y="64309"/>
                </a:lnTo>
                <a:lnTo>
                  <a:pt x="394033" y="38036"/>
                </a:lnTo>
                <a:lnTo>
                  <a:pt x="347326" y="17732"/>
                </a:lnTo>
                <a:lnTo>
                  <a:pt x="292208" y="4640"/>
                </a:lnTo>
                <a:lnTo>
                  <a:pt x="23088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object 20"/>
          <p:cNvSpPr txBox="1"/>
          <p:nvPr/>
        </p:nvSpPr>
        <p:spPr>
          <a:xfrm>
            <a:off x="8178545" y="1685925"/>
            <a:ext cx="10160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1" i="0" u="none" strike="noStrike" kern="0" cap="none" spc="-25" normalizeH="0" baseline="0" noProof="0" dirty="0">
                <a:ln>
                  <a:noFill/>
                </a:ln>
                <a:solidFill>
                  <a:srgbClr val="FF0000"/>
                </a:solidFill>
                <a:effectLst/>
                <a:uLnTx/>
                <a:uFillTx/>
                <a:latin typeface="Calibri"/>
                <a:ea typeface="+mn-ea"/>
                <a:cs typeface="Calibri"/>
              </a:rPr>
              <a:t>12</a:t>
            </a:r>
            <a:endParaRPr kumimoji="0" sz="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1" name="object 21"/>
          <p:cNvGrpSpPr/>
          <p:nvPr/>
        </p:nvGrpSpPr>
        <p:grpSpPr>
          <a:xfrm>
            <a:off x="2798064" y="1731010"/>
            <a:ext cx="9360535" cy="5090795"/>
            <a:chOff x="2798064" y="1731010"/>
            <a:chExt cx="9360535" cy="5090795"/>
          </a:xfrm>
        </p:grpSpPr>
        <p:pic>
          <p:nvPicPr>
            <p:cNvPr id="22" name="object 22"/>
            <p:cNvPicPr/>
            <p:nvPr/>
          </p:nvPicPr>
          <p:blipFill>
            <a:blip r:embed="rId14" cstate="print"/>
            <a:stretch>
              <a:fillRect/>
            </a:stretch>
          </p:blipFill>
          <p:spPr>
            <a:xfrm>
              <a:off x="6877811" y="2086352"/>
              <a:ext cx="5280659" cy="4735068"/>
            </a:xfrm>
            <a:prstGeom prst="rect">
              <a:avLst/>
            </a:prstGeom>
          </p:spPr>
        </p:pic>
        <p:pic>
          <p:nvPicPr>
            <p:cNvPr id="23" name="object 23"/>
            <p:cNvPicPr/>
            <p:nvPr/>
          </p:nvPicPr>
          <p:blipFill>
            <a:blip r:embed="rId15" cstate="print"/>
            <a:stretch>
              <a:fillRect/>
            </a:stretch>
          </p:blipFill>
          <p:spPr>
            <a:xfrm>
              <a:off x="6907022" y="2116068"/>
              <a:ext cx="5172202" cy="4625719"/>
            </a:xfrm>
            <a:prstGeom prst="rect">
              <a:avLst/>
            </a:prstGeom>
          </p:spPr>
        </p:pic>
        <p:sp>
          <p:nvSpPr>
            <p:cNvPr id="24" name="object 24"/>
            <p:cNvSpPr/>
            <p:nvPr/>
          </p:nvSpPr>
          <p:spPr>
            <a:xfrm>
              <a:off x="6905498" y="2114481"/>
              <a:ext cx="5175885" cy="4629150"/>
            </a:xfrm>
            <a:custGeom>
              <a:avLst/>
              <a:gdLst/>
              <a:ahLst/>
              <a:cxnLst/>
              <a:rect l="l" t="t" r="r" b="b"/>
              <a:pathLst>
                <a:path w="5175884" h="4629150">
                  <a:moveTo>
                    <a:pt x="0" y="4628896"/>
                  </a:moveTo>
                  <a:lnTo>
                    <a:pt x="5175377" y="4628896"/>
                  </a:lnTo>
                  <a:lnTo>
                    <a:pt x="5175377" y="0"/>
                  </a:lnTo>
                  <a:lnTo>
                    <a:pt x="0" y="0"/>
                  </a:lnTo>
                  <a:lnTo>
                    <a:pt x="0" y="4628896"/>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8452485" y="1731010"/>
              <a:ext cx="1040765" cy="400685"/>
            </a:xfrm>
            <a:custGeom>
              <a:avLst/>
              <a:gdLst/>
              <a:ahLst/>
              <a:cxnLst/>
              <a:rect l="l" t="t" r="r" b="b"/>
              <a:pathLst>
                <a:path w="1040765" h="400685">
                  <a:moveTo>
                    <a:pt x="926492" y="364828"/>
                  </a:moveTo>
                  <a:lnTo>
                    <a:pt x="913765" y="400685"/>
                  </a:lnTo>
                  <a:lnTo>
                    <a:pt x="1040638" y="385063"/>
                  </a:lnTo>
                  <a:lnTo>
                    <a:pt x="1027310" y="371220"/>
                  </a:lnTo>
                  <a:lnTo>
                    <a:pt x="944499" y="371220"/>
                  </a:lnTo>
                  <a:lnTo>
                    <a:pt x="926492" y="364828"/>
                  </a:lnTo>
                  <a:close/>
                </a:path>
                <a:path w="1040765" h="400685">
                  <a:moveTo>
                    <a:pt x="939243" y="328906"/>
                  </a:moveTo>
                  <a:lnTo>
                    <a:pt x="926492" y="364828"/>
                  </a:lnTo>
                  <a:lnTo>
                    <a:pt x="944499" y="371220"/>
                  </a:lnTo>
                  <a:lnTo>
                    <a:pt x="957199" y="335279"/>
                  </a:lnTo>
                  <a:lnTo>
                    <a:pt x="939243" y="328906"/>
                  </a:lnTo>
                  <a:close/>
                </a:path>
                <a:path w="1040765" h="400685">
                  <a:moveTo>
                    <a:pt x="951992" y="292988"/>
                  </a:moveTo>
                  <a:lnTo>
                    <a:pt x="939243" y="328906"/>
                  </a:lnTo>
                  <a:lnTo>
                    <a:pt x="957199" y="335279"/>
                  </a:lnTo>
                  <a:lnTo>
                    <a:pt x="944499" y="371220"/>
                  </a:lnTo>
                  <a:lnTo>
                    <a:pt x="1027310" y="371220"/>
                  </a:lnTo>
                  <a:lnTo>
                    <a:pt x="951992" y="292988"/>
                  </a:lnTo>
                  <a:close/>
                </a:path>
                <a:path w="1040765" h="400685">
                  <a:moveTo>
                    <a:pt x="12700" y="0"/>
                  </a:moveTo>
                  <a:lnTo>
                    <a:pt x="0" y="35940"/>
                  </a:lnTo>
                  <a:lnTo>
                    <a:pt x="926492" y="364828"/>
                  </a:lnTo>
                  <a:lnTo>
                    <a:pt x="939243" y="328906"/>
                  </a:lnTo>
                  <a:lnTo>
                    <a:pt x="12700"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6" name="object 26"/>
            <p:cNvPicPr/>
            <p:nvPr/>
          </p:nvPicPr>
          <p:blipFill>
            <a:blip r:embed="rId16" cstate="print"/>
            <a:stretch>
              <a:fillRect/>
            </a:stretch>
          </p:blipFill>
          <p:spPr>
            <a:xfrm>
              <a:off x="2798064" y="2756941"/>
              <a:ext cx="4066032" cy="3523488"/>
            </a:xfrm>
            <a:prstGeom prst="rect">
              <a:avLst/>
            </a:prstGeom>
          </p:spPr>
        </p:pic>
        <p:pic>
          <p:nvPicPr>
            <p:cNvPr id="27" name="object 27"/>
            <p:cNvPicPr/>
            <p:nvPr/>
          </p:nvPicPr>
          <p:blipFill>
            <a:blip r:embed="rId17" cstate="print"/>
            <a:stretch>
              <a:fillRect/>
            </a:stretch>
          </p:blipFill>
          <p:spPr>
            <a:xfrm>
              <a:off x="2992755" y="2952026"/>
              <a:ext cx="3497072" cy="2953766"/>
            </a:xfrm>
            <a:prstGeom prst="rect">
              <a:avLst/>
            </a:prstGeom>
          </p:spPr>
        </p:pic>
        <p:sp>
          <p:nvSpPr>
            <p:cNvPr id="28" name="object 28"/>
            <p:cNvSpPr/>
            <p:nvPr/>
          </p:nvSpPr>
          <p:spPr>
            <a:xfrm>
              <a:off x="3703320" y="2988818"/>
              <a:ext cx="461645" cy="259715"/>
            </a:xfrm>
            <a:custGeom>
              <a:avLst/>
              <a:gdLst/>
              <a:ahLst/>
              <a:cxnLst/>
              <a:rect l="l" t="t" r="r" b="b"/>
              <a:pathLst>
                <a:path w="461645" h="259714">
                  <a:moveTo>
                    <a:pt x="230885" y="0"/>
                  </a:moveTo>
                  <a:lnTo>
                    <a:pt x="169509" y="4640"/>
                  </a:lnTo>
                  <a:lnTo>
                    <a:pt x="114356" y="17732"/>
                  </a:lnTo>
                  <a:lnTo>
                    <a:pt x="67627" y="38036"/>
                  </a:lnTo>
                  <a:lnTo>
                    <a:pt x="31524" y="64309"/>
                  </a:lnTo>
                  <a:lnTo>
                    <a:pt x="8247" y="95308"/>
                  </a:lnTo>
                  <a:lnTo>
                    <a:pt x="0" y="129794"/>
                  </a:lnTo>
                  <a:lnTo>
                    <a:pt x="8247" y="164332"/>
                  </a:lnTo>
                  <a:lnTo>
                    <a:pt x="31524" y="195368"/>
                  </a:lnTo>
                  <a:lnTo>
                    <a:pt x="67627" y="221662"/>
                  </a:lnTo>
                  <a:lnTo>
                    <a:pt x="114356" y="241977"/>
                  </a:lnTo>
                  <a:lnTo>
                    <a:pt x="169509" y="255074"/>
                  </a:lnTo>
                  <a:lnTo>
                    <a:pt x="230885" y="259715"/>
                  </a:lnTo>
                  <a:lnTo>
                    <a:pt x="292208" y="255074"/>
                  </a:lnTo>
                  <a:lnTo>
                    <a:pt x="347326" y="241977"/>
                  </a:lnTo>
                  <a:lnTo>
                    <a:pt x="394033" y="221662"/>
                  </a:lnTo>
                  <a:lnTo>
                    <a:pt x="430125" y="195368"/>
                  </a:lnTo>
                  <a:lnTo>
                    <a:pt x="453397" y="164332"/>
                  </a:lnTo>
                  <a:lnTo>
                    <a:pt x="461644" y="129794"/>
                  </a:lnTo>
                  <a:lnTo>
                    <a:pt x="453397" y="95308"/>
                  </a:lnTo>
                  <a:lnTo>
                    <a:pt x="430125" y="64309"/>
                  </a:lnTo>
                  <a:lnTo>
                    <a:pt x="394033" y="38036"/>
                  </a:lnTo>
                  <a:lnTo>
                    <a:pt x="347326" y="17732"/>
                  </a:lnTo>
                  <a:lnTo>
                    <a:pt x="292208" y="4640"/>
                  </a:lnTo>
                  <a:lnTo>
                    <a:pt x="23088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9" name="object 29"/>
          <p:cNvSpPr txBox="1"/>
          <p:nvPr/>
        </p:nvSpPr>
        <p:spPr>
          <a:xfrm>
            <a:off x="3884167" y="3056001"/>
            <a:ext cx="10160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1" i="0" u="none" strike="noStrike" kern="0" cap="none" spc="-25" normalizeH="0" baseline="0" noProof="0" dirty="0">
                <a:ln>
                  <a:noFill/>
                </a:ln>
                <a:solidFill>
                  <a:srgbClr val="FF0000"/>
                </a:solidFill>
                <a:effectLst/>
                <a:uLnTx/>
                <a:uFillTx/>
                <a:latin typeface="Calibri"/>
                <a:ea typeface="+mn-ea"/>
                <a:cs typeface="Calibri"/>
              </a:rPr>
              <a:t>13</a:t>
            </a:r>
            <a:endParaRPr kumimoji="0" sz="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30" name="object 30"/>
          <p:cNvSpPr/>
          <p:nvPr/>
        </p:nvSpPr>
        <p:spPr>
          <a:xfrm>
            <a:off x="6489953" y="4371847"/>
            <a:ext cx="417195" cy="114300"/>
          </a:xfrm>
          <a:custGeom>
            <a:avLst/>
            <a:gdLst/>
            <a:ahLst/>
            <a:cxnLst/>
            <a:rect l="l" t="t" r="r" b="b"/>
            <a:pathLst>
              <a:path w="417195" h="114300">
                <a:moveTo>
                  <a:pt x="114300" y="0"/>
                </a:moveTo>
                <a:lnTo>
                  <a:pt x="0" y="57150"/>
                </a:lnTo>
                <a:lnTo>
                  <a:pt x="114300" y="114300"/>
                </a:lnTo>
                <a:lnTo>
                  <a:pt x="114300" y="76200"/>
                </a:lnTo>
                <a:lnTo>
                  <a:pt x="95250" y="76200"/>
                </a:lnTo>
                <a:lnTo>
                  <a:pt x="95250" y="38100"/>
                </a:lnTo>
                <a:lnTo>
                  <a:pt x="114300" y="38100"/>
                </a:lnTo>
                <a:lnTo>
                  <a:pt x="114300" y="0"/>
                </a:lnTo>
                <a:close/>
              </a:path>
              <a:path w="417195" h="114300">
                <a:moveTo>
                  <a:pt x="114300" y="38100"/>
                </a:moveTo>
                <a:lnTo>
                  <a:pt x="95250" y="38100"/>
                </a:lnTo>
                <a:lnTo>
                  <a:pt x="95250" y="76200"/>
                </a:lnTo>
                <a:lnTo>
                  <a:pt x="114300" y="76200"/>
                </a:lnTo>
                <a:lnTo>
                  <a:pt x="114300" y="38100"/>
                </a:lnTo>
                <a:close/>
              </a:path>
              <a:path w="417195" h="114300">
                <a:moveTo>
                  <a:pt x="417068" y="38100"/>
                </a:moveTo>
                <a:lnTo>
                  <a:pt x="114300" y="38100"/>
                </a:lnTo>
                <a:lnTo>
                  <a:pt x="114300" y="76200"/>
                </a:lnTo>
                <a:lnTo>
                  <a:pt x="417068" y="76200"/>
                </a:lnTo>
                <a:lnTo>
                  <a:pt x="417068" y="3810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31"/>
          <p:cNvSpPr txBox="1"/>
          <p:nvPr/>
        </p:nvSpPr>
        <p:spPr>
          <a:xfrm>
            <a:off x="78739" y="3198622"/>
            <a:ext cx="2837180" cy="100076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13.</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label</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Sasaran Renstra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melihat</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tagging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Sasaran.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edit</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jika</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ingin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mengubah</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tagging.</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5879" y="723881"/>
            <a:ext cx="8060100" cy="2336183"/>
          </a:xfrm>
          <a:prstGeom prst="rect">
            <a:avLst/>
          </a:prstGeom>
        </p:spPr>
      </p:pic>
      <p:grpSp>
        <p:nvGrpSpPr>
          <p:cNvPr id="3" name="object 3"/>
          <p:cNvGrpSpPr/>
          <p:nvPr/>
        </p:nvGrpSpPr>
        <p:grpSpPr>
          <a:xfrm>
            <a:off x="688848" y="62484"/>
            <a:ext cx="11503660" cy="677545"/>
            <a:chOff x="688848" y="62484"/>
            <a:chExt cx="11503660" cy="677545"/>
          </a:xfrm>
        </p:grpSpPr>
        <p:sp>
          <p:nvSpPr>
            <p:cNvPr id="4" name="object 4"/>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688848" y="62484"/>
              <a:ext cx="1364741" cy="677418"/>
            </a:xfrm>
            <a:prstGeom prst="rect">
              <a:avLst/>
            </a:prstGeom>
          </p:spPr>
        </p:pic>
        <p:pic>
          <p:nvPicPr>
            <p:cNvPr id="6" name="object 6"/>
            <p:cNvPicPr/>
            <p:nvPr/>
          </p:nvPicPr>
          <p:blipFill>
            <a:blip r:embed="rId4" cstate="print"/>
            <a:stretch>
              <a:fillRect/>
            </a:stretch>
          </p:blipFill>
          <p:spPr>
            <a:xfrm>
              <a:off x="1719072" y="62484"/>
              <a:ext cx="825246" cy="677418"/>
            </a:xfrm>
            <a:prstGeom prst="rect">
              <a:avLst/>
            </a:prstGeom>
          </p:spPr>
        </p:pic>
        <p:pic>
          <p:nvPicPr>
            <p:cNvPr id="7" name="object 7"/>
            <p:cNvPicPr/>
            <p:nvPr/>
          </p:nvPicPr>
          <p:blipFill>
            <a:blip r:embed="rId5" cstate="print"/>
            <a:stretch>
              <a:fillRect/>
            </a:stretch>
          </p:blipFill>
          <p:spPr>
            <a:xfrm>
              <a:off x="2141220" y="62484"/>
              <a:ext cx="555498" cy="677418"/>
            </a:xfrm>
            <a:prstGeom prst="rect">
              <a:avLst/>
            </a:prstGeom>
          </p:spPr>
        </p:pic>
        <p:pic>
          <p:nvPicPr>
            <p:cNvPr id="8" name="object 8"/>
            <p:cNvPicPr/>
            <p:nvPr/>
          </p:nvPicPr>
          <p:blipFill>
            <a:blip r:embed="rId6" cstate="print"/>
            <a:stretch>
              <a:fillRect/>
            </a:stretch>
          </p:blipFill>
          <p:spPr>
            <a:xfrm>
              <a:off x="2362199" y="62484"/>
              <a:ext cx="1783842" cy="677418"/>
            </a:xfrm>
            <a:prstGeom prst="rect">
              <a:avLst/>
            </a:prstGeom>
          </p:spPr>
        </p:pic>
        <p:pic>
          <p:nvPicPr>
            <p:cNvPr id="9" name="object 9"/>
            <p:cNvPicPr/>
            <p:nvPr/>
          </p:nvPicPr>
          <p:blipFill>
            <a:blip r:embed="rId7" cstate="print"/>
            <a:stretch>
              <a:fillRect/>
            </a:stretch>
          </p:blipFill>
          <p:spPr>
            <a:xfrm>
              <a:off x="3808476" y="62484"/>
              <a:ext cx="1105662" cy="677418"/>
            </a:xfrm>
            <a:prstGeom prst="rect">
              <a:avLst/>
            </a:prstGeom>
          </p:spPr>
        </p:pic>
        <p:pic>
          <p:nvPicPr>
            <p:cNvPr id="10" name="object 10"/>
            <p:cNvPicPr/>
            <p:nvPr/>
          </p:nvPicPr>
          <p:blipFill>
            <a:blip r:embed="rId5" cstate="print"/>
            <a:stretch>
              <a:fillRect/>
            </a:stretch>
          </p:blipFill>
          <p:spPr>
            <a:xfrm>
              <a:off x="4511039" y="62484"/>
              <a:ext cx="555498" cy="677418"/>
            </a:xfrm>
            <a:prstGeom prst="rect">
              <a:avLst/>
            </a:prstGeom>
          </p:spPr>
        </p:pic>
        <p:pic>
          <p:nvPicPr>
            <p:cNvPr id="11" name="object 11"/>
            <p:cNvPicPr/>
            <p:nvPr/>
          </p:nvPicPr>
          <p:blipFill>
            <a:blip r:embed="rId8" cstate="print"/>
            <a:stretch>
              <a:fillRect/>
            </a:stretch>
          </p:blipFill>
          <p:spPr>
            <a:xfrm>
              <a:off x="4730495" y="62484"/>
              <a:ext cx="1611629" cy="677418"/>
            </a:xfrm>
            <a:prstGeom prst="rect">
              <a:avLst/>
            </a:prstGeom>
          </p:spPr>
        </p:pic>
        <p:pic>
          <p:nvPicPr>
            <p:cNvPr id="12" name="object 12"/>
            <p:cNvPicPr/>
            <p:nvPr/>
          </p:nvPicPr>
          <p:blipFill>
            <a:blip r:embed="rId9" cstate="print"/>
            <a:stretch>
              <a:fillRect/>
            </a:stretch>
          </p:blipFill>
          <p:spPr>
            <a:xfrm>
              <a:off x="5939027" y="62484"/>
              <a:ext cx="1500377" cy="677418"/>
            </a:xfrm>
            <a:prstGeom prst="rect">
              <a:avLst/>
            </a:prstGeom>
          </p:spPr>
        </p:pic>
        <p:pic>
          <p:nvPicPr>
            <p:cNvPr id="13" name="object 13"/>
            <p:cNvPicPr/>
            <p:nvPr/>
          </p:nvPicPr>
          <p:blipFill>
            <a:blip r:embed="rId10" cstate="print"/>
            <a:stretch>
              <a:fillRect/>
            </a:stretch>
          </p:blipFill>
          <p:spPr>
            <a:xfrm>
              <a:off x="7036307" y="62484"/>
              <a:ext cx="2175509" cy="677418"/>
            </a:xfrm>
            <a:prstGeom prst="rect">
              <a:avLst/>
            </a:prstGeom>
          </p:spPr>
        </p:pic>
        <p:pic>
          <p:nvPicPr>
            <p:cNvPr id="14" name="object 14"/>
            <p:cNvPicPr/>
            <p:nvPr/>
          </p:nvPicPr>
          <p:blipFill>
            <a:blip r:embed="rId11" cstate="print"/>
            <a:stretch>
              <a:fillRect/>
            </a:stretch>
          </p:blipFill>
          <p:spPr>
            <a:xfrm>
              <a:off x="8808719" y="62484"/>
              <a:ext cx="496062" cy="677418"/>
            </a:xfrm>
            <a:prstGeom prst="rect">
              <a:avLst/>
            </a:prstGeom>
          </p:spPr>
        </p:pic>
        <p:pic>
          <p:nvPicPr>
            <p:cNvPr id="15" name="object 15"/>
            <p:cNvPicPr/>
            <p:nvPr/>
          </p:nvPicPr>
          <p:blipFill>
            <a:blip r:embed="rId12" cstate="print"/>
            <a:stretch>
              <a:fillRect/>
            </a:stretch>
          </p:blipFill>
          <p:spPr>
            <a:xfrm>
              <a:off x="8970264" y="62484"/>
              <a:ext cx="1977389" cy="677418"/>
            </a:xfrm>
            <a:prstGeom prst="rect">
              <a:avLst/>
            </a:prstGeom>
          </p:spPr>
        </p:pic>
      </p:grpSp>
      <p:sp>
        <p:nvSpPr>
          <p:cNvPr id="16" name="object 16"/>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45" dirty="0"/>
              <a:t> </a:t>
            </a:r>
            <a:r>
              <a:rPr dirty="0"/>
              <a:t>PD</a:t>
            </a:r>
            <a:r>
              <a:rPr spc="-55" dirty="0"/>
              <a:t> </a:t>
            </a:r>
            <a:r>
              <a:rPr dirty="0"/>
              <a:t>–</a:t>
            </a:r>
            <a:r>
              <a:rPr spc="-45" dirty="0"/>
              <a:t> </a:t>
            </a:r>
            <a:r>
              <a:rPr dirty="0"/>
              <a:t>Rancangan</a:t>
            </a:r>
            <a:r>
              <a:rPr spc="-75" dirty="0"/>
              <a:t> </a:t>
            </a:r>
            <a:r>
              <a:rPr dirty="0"/>
              <a:t>Awal</a:t>
            </a:r>
            <a:r>
              <a:rPr spc="-45" dirty="0"/>
              <a:t> </a:t>
            </a:r>
            <a:r>
              <a:rPr dirty="0"/>
              <a:t>–</a:t>
            </a:r>
            <a:r>
              <a:rPr spc="-55" dirty="0"/>
              <a:t> </a:t>
            </a:r>
            <a:r>
              <a:rPr spc="-20" dirty="0"/>
              <a:t>Program/Kegiatan/SubKegiatan</a:t>
            </a:r>
            <a:r>
              <a:rPr spc="-10" dirty="0"/>
              <a:t> </a:t>
            </a:r>
            <a:r>
              <a:rPr dirty="0"/>
              <a:t>-</a:t>
            </a:r>
            <a:r>
              <a:rPr spc="-50" dirty="0"/>
              <a:t> </a:t>
            </a:r>
            <a:r>
              <a:rPr dirty="0"/>
              <a:t>Outcome</a:t>
            </a:r>
            <a:r>
              <a:rPr spc="-50" dirty="0"/>
              <a:t> </a:t>
            </a:r>
            <a:r>
              <a:rPr spc="-25" dirty="0"/>
              <a:t>(8)</a:t>
            </a:r>
          </a:p>
        </p:txBody>
      </p:sp>
      <p:pic>
        <p:nvPicPr>
          <p:cNvPr id="17" name="object 17"/>
          <p:cNvPicPr/>
          <p:nvPr/>
        </p:nvPicPr>
        <p:blipFill>
          <a:blip r:embed="rId13" cstate="print"/>
          <a:stretch>
            <a:fillRect/>
          </a:stretch>
        </p:blipFill>
        <p:spPr>
          <a:xfrm>
            <a:off x="96252" y="78958"/>
            <a:ext cx="417094" cy="540848"/>
          </a:xfrm>
          <a:prstGeom prst="rect">
            <a:avLst/>
          </a:prstGeom>
        </p:spPr>
      </p:pic>
      <p:sp>
        <p:nvSpPr>
          <p:cNvPr id="18" name="object 18"/>
          <p:cNvSpPr txBox="1"/>
          <p:nvPr/>
        </p:nvSpPr>
        <p:spPr>
          <a:xfrm>
            <a:off x="6569456" y="4932375"/>
            <a:ext cx="4547235" cy="75692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14.</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View</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DSSD</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menampilkan</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Data</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Statistik Sektoral</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 yang</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telah</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disebarluaskan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tertagging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Program</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tersebut</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9" name="object 19"/>
          <p:cNvSpPr/>
          <p:nvPr/>
        </p:nvSpPr>
        <p:spPr>
          <a:xfrm>
            <a:off x="8228076" y="1116075"/>
            <a:ext cx="461645" cy="259715"/>
          </a:xfrm>
          <a:custGeom>
            <a:avLst/>
            <a:gdLst/>
            <a:ahLst/>
            <a:cxnLst/>
            <a:rect l="l" t="t" r="r" b="b"/>
            <a:pathLst>
              <a:path w="461645" h="259715">
                <a:moveTo>
                  <a:pt x="230758" y="0"/>
                </a:moveTo>
                <a:lnTo>
                  <a:pt x="169392" y="4631"/>
                </a:lnTo>
                <a:lnTo>
                  <a:pt x="114262" y="17704"/>
                </a:lnTo>
                <a:lnTo>
                  <a:pt x="67564" y="37988"/>
                </a:lnTo>
                <a:lnTo>
                  <a:pt x="31491" y="64252"/>
                </a:lnTo>
                <a:lnTo>
                  <a:pt x="8238" y="95264"/>
                </a:lnTo>
                <a:lnTo>
                  <a:pt x="0" y="129794"/>
                </a:lnTo>
                <a:lnTo>
                  <a:pt x="8238" y="164323"/>
                </a:lnTo>
                <a:lnTo>
                  <a:pt x="31491" y="195335"/>
                </a:lnTo>
                <a:lnTo>
                  <a:pt x="67563" y="221599"/>
                </a:lnTo>
                <a:lnTo>
                  <a:pt x="114262" y="241883"/>
                </a:lnTo>
                <a:lnTo>
                  <a:pt x="169392" y="254956"/>
                </a:lnTo>
                <a:lnTo>
                  <a:pt x="230758" y="259587"/>
                </a:lnTo>
                <a:lnTo>
                  <a:pt x="292125" y="254956"/>
                </a:lnTo>
                <a:lnTo>
                  <a:pt x="347255" y="241883"/>
                </a:lnTo>
                <a:lnTo>
                  <a:pt x="393953" y="221599"/>
                </a:lnTo>
                <a:lnTo>
                  <a:pt x="430026" y="195335"/>
                </a:lnTo>
                <a:lnTo>
                  <a:pt x="453279" y="164323"/>
                </a:lnTo>
                <a:lnTo>
                  <a:pt x="461518" y="129794"/>
                </a:lnTo>
                <a:lnTo>
                  <a:pt x="453279" y="95264"/>
                </a:lnTo>
                <a:lnTo>
                  <a:pt x="430026" y="64252"/>
                </a:lnTo>
                <a:lnTo>
                  <a:pt x="393953" y="37988"/>
                </a:lnTo>
                <a:lnTo>
                  <a:pt x="347255" y="17704"/>
                </a:lnTo>
                <a:lnTo>
                  <a:pt x="292125" y="4631"/>
                </a:lnTo>
                <a:lnTo>
                  <a:pt x="230758"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object 20"/>
          <p:cNvSpPr txBox="1"/>
          <p:nvPr/>
        </p:nvSpPr>
        <p:spPr>
          <a:xfrm>
            <a:off x="8409178" y="1182751"/>
            <a:ext cx="10160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1" i="0" u="none" strike="noStrike" kern="0" cap="none" spc="-25" normalizeH="0" baseline="0" noProof="0" dirty="0">
                <a:ln>
                  <a:noFill/>
                </a:ln>
                <a:solidFill>
                  <a:srgbClr val="FF0000"/>
                </a:solidFill>
                <a:effectLst/>
                <a:uLnTx/>
                <a:uFillTx/>
                <a:latin typeface="Calibri"/>
                <a:ea typeface="+mn-ea"/>
                <a:cs typeface="Calibri"/>
              </a:rPr>
              <a:t>14</a:t>
            </a:r>
            <a:endParaRPr kumimoji="0" sz="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1" name="object 21"/>
          <p:cNvGrpSpPr/>
          <p:nvPr/>
        </p:nvGrpSpPr>
        <p:grpSpPr>
          <a:xfrm>
            <a:off x="8085201" y="1324863"/>
            <a:ext cx="1301115" cy="855344"/>
            <a:chOff x="8085201" y="1324863"/>
            <a:chExt cx="1301115" cy="855344"/>
          </a:xfrm>
        </p:grpSpPr>
        <p:sp>
          <p:nvSpPr>
            <p:cNvPr id="22" name="object 22"/>
            <p:cNvSpPr/>
            <p:nvPr/>
          </p:nvSpPr>
          <p:spPr>
            <a:xfrm>
              <a:off x="8607933" y="1324863"/>
              <a:ext cx="777875" cy="855344"/>
            </a:xfrm>
            <a:custGeom>
              <a:avLst/>
              <a:gdLst/>
              <a:ahLst/>
              <a:cxnLst/>
              <a:rect l="l" t="t" r="r" b="b"/>
              <a:pathLst>
                <a:path w="777875" h="855344">
                  <a:moveTo>
                    <a:pt x="687009" y="783483"/>
                  </a:moveTo>
                  <a:lnTo>
                    <a:pt x="658749" y="809116"/>
                  </a:lnTo>
                  <a:lnTo>
                    <a:pt x="777875" y="855345"/>
                  </a:lnTo>
                  <a:lnTo>
                    <a:pt x="761714" y="797560"/>
                  </a:lnTo>
                  <a:lnTo>
                    <a:pt x="699770" y="797560"/>
                  </a:lnTo>
                  <a:lnTo>
                    <a:pt x="687009" y="783483"/>
                  </a:lnTo>
                  <a:close/>
                </a:path>
                <a:path w="777875" h="855344">
                  <a:moveTo>
                    <a:pt x="715181" y="757930"/>
                  </a:moveTo>
                  <a:lnTo>
                    <a:pt x="687009" y="783483"/>
                  </a:lnTo>
                  <a:lnTo>
                    <a:pt x="699770" y="797560"/>
                  </a:lnTo>
                  <a:lnTo>
                    <a:pt x="727964" y="772033"/>
                  </a:lnTo>
                  <a:lnTo>
                    <a:pt x="715181" y="757930"/>
                  </a:lnTo>
                  <a:close/>
                </a:path>
                <a:path w="777875" h="855344">
                  <a:moveTo>
                    <a:pt x="743458" y="732282"/>
                  </a:moveTo>
                  <a:lnTo>
                    <a:pt x="715181" y="757930"/>
                  </a:lnTo>
                  <a:lnTo>
                    <a:pt x="727964" y="772033"/>
                  </a:lnTo>
                  <a:lnTo>
                    <a:pt x="699770" y="797560"/>
                  </a:lnTo>
                  <a:lnTo>
                    <a:pt x="761714" y="797560"/>
                  </a:lnTo>
                  <a:lnTo>
                    <a:pt x="743458" y="732282"/>
                  </a:lnTo>
                  <a:close/>
                </a:path>
                <a:path w="777875" h="855344">
                  <a:moveTo>
                    <a:pt x="28194" y="0"/>
                  </a:moveTo>
                  <a:lnTo>
                    <a:pt x="0" y="25653"/>
                  </a:lnTo>
                  <a:lnTo>
                    <a:pt x="687009" y="783483"/>
                  </a:lnTo>
                  <a:lnTo>
                    <a:pt x="715181" y="757930"/>
                  </a:lnTo>
                  <a:lnTo>
                    <a:pt x="28194"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8085201" y="1436243"/>
              <a:ext cx="461645" cy="259715"/>
            </a:xfrm>
            <a:custGeom>
              <a:avLst/>
              <a:gdLst/>
              <a:ahLst/>
              <a:cxnLst/>
              <a:rect l="l" t="t" r="r" b="b"/>
              <a:pathLst>
                <a:path w="461645" h="259714">
                  <a:moveTo>
                    <a:pt x="230885" y="0"/>
                  </a:moveTo>
                  <a:lnTo>
                    <a:pt x="169509" y="4640"/>
                  </a:lnTo>
                  <a:lnTo>
                    <a:pt x="114356" y="17737"/>
                  </a:lnTo>
                  <a:lnTo>
                    <a:pt x="67627" y="38052"/>
                  </a:lnTo>
                  <a:lnTo>
                    <a:pt x="31524" y="64346"/>
                  </a:lnTo>
                  <a:lnTo>
                    <a:pt x="8247" y="95382"/>
                  </a:lnTo>
                  <a:lnTo>
                    <a:pt x="0" y="129921"/>
                  </a:lnTo>
                  <a:lnTo>
                    <a:pt x="8247" y="164406"/>
                  </a:lnTo>
                  <a:lnTo>
                    <a:pt x="31524" y="195405"/>
                  </a:lnTo>
                  <a:lnTo>
                    <a:pt x="67627" y="221678"/>
                  </a:lnTo>
                  <a:lnTo>
                    <a:pt x="114356" y="241982"/>
                  </a:lnTo>
                  <a:lnTo>
                    <a:pt x="169509" y="255074"/>
                  </a:lnTo>
                  <a:lnTo>
                    <a:pt x="230885" y="259715"/>
                  </a:lnTo>
                  <a:lnTo>
                    <a:pt x="292252" y="255074"/>
                  </a:lnTo>
                  <a:lnTo>
                    <a:pt x="347382" y="241982"/>
                  </a:lnTo>
                  <a:lnTo>
                    <a:pt x="394080" y="221678"/>
                  </a:lnTo>
                  <a:lnTo>
                    <a:pt x="430153" y="195405"/>
                  </a:lnTo>
                  <a:lnTo>
                    <a:pt x="453406" y="164406"/>
                  </a:lnTo>
                  <a:lnTo>
                    <a:pt x="461645" y="129921"/>
                  </a:lnTo>
                  <a:lnTo>
                    <a:pt x="453406" y="95382"/>
                  </a:lnTo>
                  <a:lnTo>
                    <a:pt x="430153" y="64346"/>
                  </a:lnTo>
                  <a:lnTo>
                    <a:pt x="394080" y="38052"/>
                  </a:lnTo>
                  <a:lnTo>
                    <a:pt x="347382" y="17737"/>
                  </a:lnTo>
                  <a:lnTo>
                    <a:pt x="292252" y="4640"/>
                  </a:lnTo>
                  <a:lnTo>
                    <a:pt x="23088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4" name="object 24"/>
          <p:cNvSpPr txBox="1"/>
          <p:nvPr/>
        </p:nvSpPr>
        <p:spPr>
          <a:xfrm>
            <a:off x="8266556" y="1503045"/>
            <a:ext cx="10160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1" i="0" u="none" strike="noStrike" kern="0" cap="none" spc="-25" normalizeH="0" baseline="0" noProof="0" dirty="0">
                <a:ln>
                  <a:noFill/>
                </a:ln>
                <a:solidFill>
                  <a:srgbClr val="FF0000"/>
                </a:solidFill>
                <a:effectLst/>
                <a:uLnTx/>
                <a:uFillTx/>
                <a:latin typeface="Calibri"/>
                <a:ea typeface="+mn-ea"/>
                <a:cs typeface="Calibri"/>
              </a:rPr>
              <a:t>15</a:t>
            </a:r>
            <a:endParaRPr kumimoji="0" sz="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5" name="object 25"/>
          <p:cNvGrpSpPr/>
          <p:nvPr/>
        </p:nvGrpSpPr>
        <p:grpSpPr>
          <a:xfrm>
            <a:off x="101883" y="1677670"/>
            <a:ext cx="12029440" cy="3430270"/>
            <a:chOff x="101883" y="1677670"/>
            <a:chExt cx="12029440" cy="3430270"/>
          </a:xfrm>
        </p:grpSpPr>
        <p:sp>
          <p:nvSpPr>
            <p:cNvPr id="26" name="object 26"/>
            <p:cNvSpPr/>
            <p:nvPr/>
          </p:nvSpPr>
          <p:spPr>
            <a:xfrm>
              <a:off x="3142360" y="1677670"/>
              <a:ext cx="5179060" cy="1571625"/>
            </a:xfrm>
            <a:custGeom>
              <a:avLst/>
              <a:gdLst/>
              <a:ahLst/>
              <a:cxnLst/>
              <a:rect l="l" t="t" r="r" b="b"/>
              <a:pathLst>
                <a:path w="5179059" h="1571625">
                  <a:moveTo>
                    <a:pt x="93344" y="1461642"/>
                  </a:moveTo>
                  <a:lnTo>
                    <a:pt x="0" y="1548891"/>
                  </a:lnTo>
                  <a:lnTo>
                    <a:pt x="125729" y="1571243"/>
                  </a:lnTo>
                  <a:lnTo>
                    <a:pt x="116536" y="1540128"/>
                  </a:lnTo>
                  <a:lnTo>
                    <a:pt x="96646" y="1540128"/>
                  </a:lnTo>
                  <a:lnTo>
                    <a:pt x="85851" y="1503679"/>
                  </a:lnTo>
                  <a:lnTo>
                    <a:pt x="104165" y="1498261"/>
                  </a:lnTo>
                  <a:lnTo>
                    <a:pt x="93344" y="1461642"/>
                  </a:lnTo>
                  <a:close/>
                </a:path>
                <a:path w="5179059" h="1571625">
                  <a:moveTo>
                    <a:pt x="104165" y="1498261"/>
                  </a:moveTo>
                  <a:lnTo>
                    <a:pt x="85851" y="1503679"/>
                  </a:lnTo>
                  <a:lnTo>
                    <a:pt x="96646" y="1540128"/>
                  </a:lnTo>
                  <a:lnTo>
                    <a:pt x="114937" y="1534718"/>
                  </a:lnTo>
                  <a:lnTo>
                    <a:pt x="104165" y="1498261"/>
                  </a:lnTo>
                  <a:close/>
                </a:path>
                <a:path w="5179059" h="1571625">
                  <a:moveTo>
                    <a:pt x="114937" y="1534718"/>
                  </a:moveTo>
                  <a:lnTo>
                    <a:pt x="96646" y="1540128"/>
                  </a:lnTo>
                  <a:lnTo>
                    <a:pt x="116536" y="1540128"/>
                  </a:lnTo>
                  <a:lnTo>
                    <a:pt x="114937" y="1534718"/>
                  </a:lnTo>
                  <a:close/>
                </a:path>
                <a:path w="5179059" h="1571625">
                  <a:moveTo>
                    <a:pt x="5168265" y="0"/>
                  </a:moveTo>
                  <a:lnTo>
                    <a:pt x="104165" y="1498261"/>
                  </a:lnTo>
                  <a:lnTo>
                    <a:pt x="114937" y="1534718"/>
                  </a:lnTo>
                  <a:lnTo>
                    <a:pt x="5179060" y="36575"/>
                  </a:lnTo>
                  <a:lnTo>
                    <a:pt x="5168265"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7" name="object 27"/>
            <p:cNvPicPr/>
            <p:nvPr/>
          </p:nvPicPr>
          <p:blipFill>
            <a:blip r:embed="rId14" cstate="print"/>
            <a:stretch>
              <a:fillRect/>
            </a:stretch>
          </p:blipFill>
          <p:spPr>
            <a:xfrm>
              <a:off x="6640449" y="2180209"/>
              <a:ext cx="5490591" cy="2600325"/>
            </a:xfrm>
            <a:prstGeom prst="rect">
              <a:avLst/>
            </a:prstGeom>
          </p:spPr>
        </p:pic>
        <p:pic>
          <p:nvPicPr>
            <p:cNvPr id="28" name="object 28"/>
            <p:cNvPicPr/>
            <p:nvPr/>
          </p:nvPicPr>
          <p:blipFill>
            <a:blip r:embed="rId15" cstate="print"/>
            <a:stretch>
              <a:fillRect/>
            </a:stretch>
          </p:blipFill>
          <p:spPr>
            <a:xfrm>
              <a:off x="101883" y="3179572"/>
              <a:ext cx="6387973" cy="1928240"/>
            </a:xfrm>
            <a:prstGeom prst="rect">
              <a:avLst/>
            </a:prstGeom>
          </p:spPr>
        </p:pic>
      </p:grpSp>
      <p:sp>
        <p:nvSpPr>
          <p:cNvPr id="29" name="object 29"/>
          <p:cNvSpPr txBox="1"/>
          <p:nvPr/>
        </p:nvSpPr>
        <p:spPr>
          <a:xfrm>
            <a:off x="180543" y="5249417"/>
            <a:ext cx="4302760" cy="512445"/>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15.</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View</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Asta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Cita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menampilkan</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Asta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Cita</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yang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didukung</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sesuai</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urusan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Program</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tersebut</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60139" y="657155"/>
            <a:ext cx="6493925" cy="2895796"/>
          </a:xfrm>
          <a:prstGeom prst="rect">
            <a:avLst/>
          </a:prstGeom>
        </p:spPr>
      </p:pic>
      <p:grpSp>
        <p:nvGrpSpPr>
          <p:cNvPr id="4" name="object 4"/>
          <p:cNvGrpSpPr/>
          <p:nvPr/>
        </p:nvGrpSpPr>
        <p:grpSpPr>
          <a:xfrm>
            <a:off x="688848" y="62484"/>
            <a:ext cx="11503660" cy="677545"/>
            <a:chOff x="688848" y="62484"/>
            <a:chExt cx="11503660" cy="677545"/>
          </a:xfrm>
        </p:grpSpPr>
        <p:sp>
          <p:nvSpPr>
            <p:cNvPr id="5" name="object 5"/>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 name="object 6"/>
            <p:cNvPicPr/>
            <p:nvPr/>
          </p:nvPicPr>
          <p:blipFill>
            <a:blip r:embed="rId3" cstate="print"/>
            <a:stretch>
              <a:fillRect/>
            </a:stretch>
          </p:blipFill>
          <p:spPr>
            <a:xfrm>
              <a:off x="688848" y="62484"/>
              <a:ext cx="1364741" cy="677418"/>
            </a:xfrm>
            <a:prstGeom prst="rect">
              <a:avLst/>
            </a:prstGeom>
          </p:spPr>
        </p:pic>
        <p:pic>
          <p:nvPicPr>
            <p:cNvPr id="7" name="object 7"/>
            <p:cNvPicPr/>
            <p:nvPr/>
          </p:nvPicPr>
          <p:blipFill>
            <a:blip r:embed="rId4" cstate="print"/>
            <a:stretch>
              <a:fillRect/>
            </a:stretch>
          </p:blipFill>
          <p:spPr>
            <a:xfrm>
              <a:off x="1719072" y="62484"/>
              <a:ext cx="825246" cy="677418"/>
            </a:xfrm>
            <a:prstGeom prst="rect">
              <a:avLst/>
            </a:prstGeom>
          </p:spPr>
        </p:pic>
        <p:pic>
          <p:nvPicPr>
            <p:cNvPr id="8" name="object 8"/>
            <p:cNvPicPr/>
            <p:nvPr/>
          </p:nvPicPr>
          <p:blipFill>
            <a:blip r:embed="rId5" cstate="print"/>
            <a:stretch>
              <a:fillRect/>
            </a:stretch>
          </p:blipFill>
          <p:spPr>
            <a:xfrm>
              <a:off x="2141220" y="62484"/>
              <a:ext cx="555498" cy="677418"/>
            </a:xfrm>
            <a:prstGeom prst="rect">
              <a:avLst/>
            </a:prstGeom>
          </p:spPr>
        </p:pic>
        <p:pic>
          <p:nvPicPr>
            <p:cNvPr id="9" name="object 9"/>
            <p:cNvPicPr/>
            <p:nvPr/>
          </p:nvPicPr>
          <p:blipFill>
            <a:blip r:embed="rId6" cstate="print"/>
            <a:stretch>
              <a:fillRect/>
            </a:stretch>
          </p:blipFill>
          <p:spPr>
            <a:xfrm>
              <a:off x="2362199" y="62484"/>
              <a:ext cx="1783842" cy="677418"/>
            </a:xfrm>
            <a:prstGeom prst="rect">
              <a:avLst/>
            </a:prstGeom>
          </p:spPr>
        </p:pic>
        <p:pic>
          <p:nvPicPr>
            <p:cNvPr id="10" name="object 10"/>
            <p:cNvPicPr/>
            <p:nvPr/>
          </p:nvPicPr>
          <p:blipFill>
            <a:blip r:embed="rId7" cstate="print"/>
            <a:stretch>
              <a:fillRect/>
            </a:stretch>
          </p:blipFill>
          <p:spPr>
            <a:xfrm>
              <a:off x="3808476" y="62484"/>
              <a:ext cx="1105662" cy="677418"/>
            </a:xfrm>
            <a:prstGeom prst="rect">
              <a:avLst/>
            </a:prstGeom>
          </p:spPr>
        </p:pic>
        <p:pic>
          <p:nvPicPr>
            <p:cNvPr id="11" name="object 11"/>
            <p:cNvPicPr/>
            <p:nvPr/>
          </p:nvPicPr>
          <p:blipFill>
            <a:blip r:embed="rId5" cstate="print"/>
            <a:stretch>
              <a:fillRect/>
            </a:stretch>
          </p:blipFill>
          <p:spPr>
            <a:xfrm>
              <a:off x="4511039" y="62484"/>
              <a:ext cx="555498" cy="677418"/>
            </a:xfrm>
            <a:prstGeom prst="rect">
              <a:avLst/>
            </a:prstGeom>
          </p:spPr>
        </p:pic>
        <p:pic>
          <p:nvPicPr>
            <p:cNvPr id="12" name="object 12"/>
            <p:cNvPicPr/>
            <p:nvPr/>
          </p:nvPicPr>
          <p:blipFill>
            <a:blip r:embed="rId8" cstate="print"/>
            <a:stretch>
              <a:fillRect/>
            </a:stretch>
          </p:blipFill>
          <p:spPr>
            <a:xfrm>
              <a:off x="4730495" y="62484"/>
              <a:ext cx="1611629" cy="677418"/>
            </a:xfrm>
            <a:prstGeom prst="rect">
              <a:avLst/>
            </a:prstGeom>
          </p:spPr>
        </p:pic>
        <p:pic>
          <p:nvPicPr>
            <p:cNvPr id="13" name="object 13"/>
            <p:cNvPicPr/>
            <p:nvPr/>
          </p:nvPicPr>
          <p:blipFill>
            <a:blip r:embed="rId9" cstate="print"/>
            <a:stretch>
              <a:fillRect/>
            </a:stretch>
          </p:blipFill>
          <p:spPr>
            <a:xfrm>
              <a:off x="5939027" y="62484"/>
              <a:ext cx="1500377" cy="677418"/>
            </a:xfrm>
            <a:prstGeom prst="rect">
              <a:avLst/>
            </a:prstGeom>
          </p:spPr>
        </p:pic>
        <p:pic>
          <p:nvPicPr>
            <p:cNvPr id="14" name="object 14"/>
            <p:cNvPicPr/>
            <p:nvPr/>
          </p:nvPicPr>
          <p:blipFill>
            <a:blip r:embed="rId10" cstate="print"/>
            <a:stretch>
              <a:fillRect/>
            </a:stretch>
          </p:blipFill>
          <p:spPr>
            <a:xfrm>
              <a:off x="7036307" y="62484"/>
              <a:ext cx="2175509" cy="677418"/>
            </a:xfrm>
            <a:prstGeom prst="rect">
              <a:avLst/>
            </a:prstGeom>
          </p:spPr>
        </p:pic>
        <p:pic>
          <p:nvPicPr>
            <p:cNvPr id="15" name="object 15"/>
            <p:cNvPicPr/>
            <p:nvPr/>
          </p:nvPicPr>
          <p:blipFill>
            <a:blip r:embed="rId11" cstate="print"/>
            <a:stretch>
              <a:fillRect/>
            </a:stretch>
          </p:blipFill>
          <p:spPr>
            <a:xfrm>
              <a:off x="8808719" y="62484"/>
              <a:ext cx="496062" cy="677418"/>
            </a:xfrm>
            <a:prstGeom prst="rect">
              <a:avLst/>
            </a:prstGeom>
          </p:spPr>
        </p:pic>
        <p:pic>
          <p:nvPicPr>
            <p:cNvPr id="16" name="object 16"/>
            <p:cNvPicPr/>
            <p:nvPr/>
          </p:nvPicPr>
          <p:blipFill>
            <a:blip r:embed="rId9" cstate="print"/>
            <a:stretch>
              <a:fillRect/>
            </a:stretch>
          </p:blipFill>
          <p:spPr>
            <a:xfrm>
              <a:off x="8970264" y="62484"/>
              <a:ext cx="1500377" cy="677418"/>
            </a:xfrm>
            <a:prstGeom prst="rect">
              <a:avLst/>
            </a:prstGeom>
          </p:spPr>
        </p:pic>
        <p:pic>
          <p:nvPicPr>
            <p:cNvPr id="17" name="object 17"/>
            <p:cNvPicPr/>
            <p:nvPr/>
          </p:nvPicPr>
          <p:blipFill>
            <a:blip r:embed="rId12" cstate="print"/>
            <a:stretch>
              <a:fillRect/>
            </a:stretch>
          </p:blipFill>
          <p:spPr>
            <a:xfrm>
              <a:off x="10137648" y="62484"/>
              <a:ext cx="745998" cy="677418"/>
            </a:xfrm>
            <a:prstGeom prst="rect">
              <a:avLst/>
            </a:prstGeom>
          </p:spPr>
        </p:pic>
      </p:grpSp>
      <p:sp>
        <p:nvSpPr>
          <p:cNvPr id="18" name="object 1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45" dirty="0"/>
              <a:t> </a:t>
            </a:r>
            <a:r>
              <a:rPr dirty="0"/>
              <a:t>PD</a:t>
            </a:r>
            <a:r>
              <a:rPr spc="-55" dirty="0"/>
              <a:t> </a:t>
            </a:r>
            <a:r>
              <a:rPr dirty="0"/>
              <a:t>–</a:t>
            </a:r>
            <a:r>
              <a:rPr spc="-45" dirty="0"/>
              <a:t> </a:t>
            </a:r>
            <a:r>
              <a:rPr dirty="0"/>
              <a:t>Rancangan</a:t>
            </a:r>
            <a:r>
              <a:rPr spc="-75" dirty="0"/>
              <a:t> </a:t>
            </a:r>
            <a:r>
              <a:rPr dirty="0"/>
              <a:t>Awal</a:t>
            </a:r>
            <a:r>
              <a:rPr spc="-45" dirty="0"/>
              <a:t> </a:t>
            </a:r>
            <a:r>
              <a:rPr dirty="0"/>
              <a:t>–</a:t>
            </a:r>
            <a:r>
              <a:rPr spc="-55" dirty="0"/>
              <a:t> </a:t>
            </a:r>
            <a:r>
              <a:rPr spc="-20" dirty="0"/>
              <a:t>Program/Kegiatan/SubKegiatan</a:t>
            </a:r>
            <a:r>
              <a:rPr spc="-10" dirty="0"/>
              <a:t> </a:t>
            </a:r>
            <a:r>
              <a:rPr dirty="0"/>
              <a:t>-</a:t>
            </a:r>
            <a:r>
              <a:rPr spc="-50" dirty="0"/>
              <a:t> </a:t>
            </a:r>
            <a:r>
              <a:rPr spc="-10" dirty="0"/>
              <a:t>Kegiatan</a:t>
            </a:r>
            <a:r>
              <a:rPr spc="-40" dirty="0"/>
              <a:t> </a:t>
            </a:r>
            <a:r>
              <a:rPr spc="-25" dirty="0"/>
              <a:t>(1)</a:t>
            </a:r>
          </a:p>
        </p:txBody>
      </p:sp>
      <p:pic>
        <p:nvPicPr>
          <p:cNvPr id="19" name="object 19"/>
          <p:cNvPicPr/>
          <p:nvPr/>
        </p:nvPicPr>
        <p:blipFill>
          <a:blip r:embed="rId13" cstate="print"/>
          <a:stretch>
            <a:fillRect/>
          </a:stretch>
        </p:blipFill>
        <p:spPr>
          <a:xfrm>
            <a:off x="0" y="42290"/>
            <a:ext cx="609599" cy="609600"/>
          </a:xfrm>
          <a:prstGeom prst="rect">
            <a:avLst/>
          </a:prstGeom>
        </p:spPr>
      </p:pic>
      <p:sp>
        <p:nvSpPr>
          <p:cNvPr id="21" name="object 21"/>
          <p:cNvSpPr/>
          <p:nvPr/>
        </p:nvSpPr>
        <p:spPr>
          <a:xfrm>
            <a:off x="5386323" y="2389123"/>
            <a:ext cx="349885" cy="325120"/>
          </a:xfrm>
          <a:custGeom>
            <a:avLst/>
            <a:gdLst/>
            <a:ahLst/>
            <a:cxnLst/>
            <a:rect l="l" t="t" r="r" b="b"/>
            <a:pathLst>
              <a:path w="349885" h="325119">
                <a:moveTo>
                  <a:pt x="174878" y="0"/>
                </a:moveTo>
                <a:lnTo>
                  <a:pt x="128411" y="5796"/>
                </a:lnTo>
                <a:lnTo>
                  <a:pt x="86642" y="22154"/>
                </a:lnTo>
                <a:lnTo>
                  <a:pt x="51244" y="47529"/>
                </a:lnTo>
                <a:lnTo>
                  <a:pt x="23890" y="80376"/>
                </a:lnTo>
                <a:lnTo>
                  <a:pt x="6251" y="119150"/>
                </a:lnTo>
                <a:lnTo>
                  <a:pt x="0" y="162305"/>
                </a:lnTo>
                <a:lnTo>
                  <a:pt x="6251" y="205461"/>
                </a:lnTo>
                <a:lnTo>
                  <a:pt x="23890" y="244235"/>
                </a:lnTo>
                <a:lnTo>
                  <a:pt x="51244" y="277082"/>
                </a:lnTo>
                <a:lnTo>
                  <a:pt x="86642" y="302457"/>
                </a:lnTo>
                <a:lnTo>
                  <a:pt x="128411" y="318815"/>
                </a:lnTo>
                <a:lnTo>
                  <a:pt x="174878" y="324612"/>
                </a:lnTo>
                <a:lnTo>
                  <a:pt x="221400" y="318815"/>
                </a:lnTo>
                <a:lnTo>
                  <a:pt x="263205" y="302457"/>
                </a:lnTo>
                <a:lnTo>
                  <a:pt x="298624" y="277082"/>
                </a:lnTo>
                <a:lnTo>
                  <a:pt x="325990" y="244235"/>
                </a:lnTo>
                <a:lnTo>
                  <a:pt x="343633" y="205461"/>
                </a:lnTo>
                <a:lnTo>
                  <a:pt x="349885" y="162305"/>
                </a:lnTo>
                <a:lnTo>
                  <a:pt x="343633" y="119150"/>
                </a:lnTo>
                <a:lnTo>
                  <a:pt x="325990" y="80376"/>
                </a:lnTo>
                <a:lnTo>
                  <a:pt x="298624" y="47529"/>
                </a:lnTo>
                <a:lnTo>
                  <a:pt x="263205" y="22154"/>
                </a:lnTo>
                <a:lnTo>
                  <a:pt x="221400" y="5796"/>
                </a:lnTo>
                <a:lnTo>
                  <a:pt x="174878"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txBox="1"/>
          <p:nvPr/>
        </p:nvSpPr>
        <p:spPr>
          <a:xfrm>
            <a:off x="5520690" y="2462529"/>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2</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3" name="object 23"/>
          <p:cNvSpPr/>
          <p:nvPr/>
        </p:nvSpPr>
        <p:spPr>
          <a:xfrm>
            <a:off x="5733288" y="2532633"/>
            <a:ext cx="2891790" cy="502920"/>
          </a:xfrm>
          <a:custGeom>
            <a:avLst/>
            <a:gdLst/>
            <a:ahLst/>
            <a:cxnLst/>
            <a:rect l="l" t="t" r="r" b="b"/>
            <a:pathLst>
              <a:path w="2891790" h="502919">
                <a:moveTo>
                  <a:pt x="2775418" y="464841"/>
                </a:moveTo>
                <a:lnTo>
                  <a:pt x="2769616" y="502538"/>
                </a:lnTo>
                <a:lnTo>
                  <a:pt x="2877851" y="467740"/>
                </a:lnTo>
                <a:lnTo>
                  <a:pt x="2794254" y="467740"/>
                </a:lnTo>
                <a:lnTo>
                  <a:pt x="2775418" y="464841"/>
                </a:lnTo>
                <a:close/>
              </a:path>
              <a:path w="2891790" h="502919">
                <a:moveTo>
                  <a:pt x="2781206" y="427241"/>
                </a:moveTo>
                <a:lnTo>
                  <a:pt x="2775418" y="464841"/>
                </a:lnTo>
                <a:lnTo>
                  <a:pt x="2794254" y="467740"/>
                </a:lnTo>
                <a:lnTo>
                  <a:pt x="2800095" y="430149"/>
                </a:lnTo>
                <a:lnTo>
                  <a:pt x="2781206" y="427241"/>
                </a:lnTo>
                <a:close/>
              </a:path>
              <a:path w="2891790" h="502919">
                <a:moveTo>
                  <a:pt x="2787015" y="389508"/>
                </a:moveTo>
                <a:lnTo>
                  <a:pt x="2781206" y="427241"/>
                </a:lnTo>
                <a:lnTo>
                  <a:pt x="2800095" y="430149"/>
                </a:lnTo>
                <a:lnTo>
                  <a:pt x="2794254" y="467740"/>
                </a:lnTo>
                <a:lnTo>
                  <a:pt x="2877851" y="467740"/>
                </a:lnTo>
                <a:lnTo>
                  <a:pt x="2891282" y="463423"/>
                </a:lnTo>
                <a:lnTo>
                  <a:pt x="2787015" y="389508"/>
                </a:lnTo>
                <a:close/>
              </a:path>
              <a:path w="2891790" h="502919">
                <a:moveTo>
                  <a:pt x="5841" y="0"/>
                </a:moveTo>
                <a:lnTo>
                  <a:pt x="0" y="37591"/>
                </a:lnTo>
                <a:lnTo>
                  <a:pt x="2775418" y="464841"/>
                </a:lnTo>
                <a:lnTo>
                  <a:pt x="2781206" y="427241"/>
                </a:lnTo>
                <a:lnTo>
                  <a:pt x="5841"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p:nvPr/>
        </p:nvSpPr>
        <p:spPr>
          <a:xfrm>
            <a:off x="5292725" y="686308"/>
            <a:ext cx="349885" cy="325120"/>
          </a:xfrm>
          <a:custGeom>
            <a:avLst/>
            <a:gdLst/>
            <a:ahLst/>
            <a:cxnLst/>
            <a:rect l="l" t="t" r="r" b="b"/>
            <a:pathLst>
              <a:path w="349885" h="325119">
                <a:moveTo>
                  <a:pt x="174878" y="0"/>
                </a:moveTo>
                <a:lnTo>
                  <a:pt x="128367" y="5796"/>
                </a:lnTo>
                <a:lnTo>
                  <a:pt x="86585" y="22154"/>
                </a:lnTo>
                <a:lnTo>
                  <a:pt x="51196" y="47529"/>
                </a:lnTo>
                <a:lnTo>
                  <a:pt x="23861" y="80376"/>
                </a:lnTo>
                <a:lnTo>
                  <a:pt x="6242" y="119150"/>
                </a:lnTo>
                <a:lnTo>
                  <a:pt x="0" y="162305"/>
                </a:lnTo>
                <a:lnTo>
                  <a:pt x="6242" y="205417"/>
                </a:lnTo>
                <a:lnTo>
                  <a:pt x="23861" y="244178"/>
                </a:lnTo>
                <a:lnTo>
                  <a:pt x="51196" y="277034"/>
                </a:lnTo>
                <a:lnTo>
                  <a:pt x="86585" y="302429"/>
                </a:lnTo>
                <a:lnTo>
                  <a:pt x="128367" y="318807"/>
                </a:lnTo>
                <a:lnTo>
                  <a:pt x="174878" y="324612"/>
                </a:lnTo>
                <a:lnTo>
                  <a:pt x="221390" y="318807"/>
                </a:lnTo>
                <a:lnTo>
                  <a:pt x="263172" y="302429"/>
                </a:lnTo>
                <a:lnTo>
                  <a:pt x="298561" y="277034"/>
                </a:lnTo>
                <a:lnTo>
                  <a:pt x="325896" y="244178"/>
                </a:lnTo>
                <a:lnTo>
                  <a:pt x="343515" y="205417"/>
                </a:lnTo>
                <a:lnTo>
                  <a:pt x="349758" y="162305"/>
                </a:lnTo>
                <a:lnTo>
                  <a:pt x="343515" y="119150"/>
                </a:lnTo>
                <a:lnTo>
                  <a:pt x="325896" y="80376"/>
                </a:lnTo>
                <a:lnTo>
                  <a:pt x="298561" y="47529"/>
                </a:lnTo>
                <a:lnTo>
                  <a:pt x="263172" y="22154"/>
                </a:lnTo>
                <a:lnTo>
                  <a:pt x="221390" y="5796"/>
                </a:lnTo>
                <a:lnTo>
                  <a:pt x="174878"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txBox="1"/>
          <p:nvPr/>
        </p:nvSpPr>
        <p:spPr>
          <a:xfrm>
            <a:off x="5426709" y="759333"/>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1</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6" name="object 26"/>
          <p:cNvSpPr txBox="1"/>
          <p:nvPr/>
        </p:nvSpPr>
        <p:spPr>
          <a:xfrm>
            <a:off x="78739" y="3857371"/>
            <a:ext cx="4708525" cy="2707640"/>
          </a:xfrm>
          <a:prstGeom prst="rect">
            <a:avLst/>
          </a:prstGeom>
        </p:spPr>
        <p:txBody>
          <a:bodyPr vert="horz" wrap="square" lIns="0" tIns="12065" rIns="0" bIns="0" rtlCol="0">
            <a:spAutoFit/>
          </a:bodyPr>
          <a:lstStyle/>
          <a:p>
            <a:pPr marL="12700" marR="57785" lvl="0" indent="198755" algn="l" defTabSz="914400" rtl="0" eaLnBrk="1" fontAlgn="auto" latinLnBrk="0" hangingPunct="1">
              <a:lnSpc>
                <a:spcPct val="100000"/>
              </a:lnSpc>
              <a:spcBef>
                <a:spcPts val="95"/>
              </a:spcBef>
              <a:spcAft>
                <a:spcPts val="0"/>
              </a:spcAft>
              <a:buClrTx/>
              <a:buSzTx/>
              <a:buFontTx/>
              <a:buAutoNum type="arabicPeriod" startAt="2"/>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Outcome</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kolom</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Program</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diakses Kegiatannya.</a:t>
            </a:r>
            <a:r>
              <a:rPr kumimoji="0" sz="1600" b="0" i="0" u="none" strike="noStrike" kern="0" cap="none" spc="-8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Pastikan</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Program</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Outcome</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nya</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sesuai.</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211454" marR="0" lvl="0" indent="-198755" algn="l" defTabSz="914400" rtl="0" eaLnBrk="1" fontAlgn="auto" latinLnBrk="0" hangingPunct="1">
              <a:lnSpc>
                <a:spcPct val="100000"/>
              </a:lnSpc>
              <a:spcBef>
                <a:spcPts val="0"/>
              </a:spcBef>
              <a:spcAft>
                <a:spcPts val="0"/>
              </a:spcAft>
              <a:buClrTx/>
              <a:buSzTx/>
              <a:buFontTx/>
              <a:buAutoNum type="arabicPeriod" startAt="2"/>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tambah</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menambahkan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Kegiatan.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5080" lvl="0" indent="198755" algn="l" defTabSz="914400" rtl="0" eaLnBrk="1" fontAlgn="auto" latinLnBrk="0" hangingPunct="1">
              <a:lnSpc>
                <a:spcPct val="100000"/>
              </a:lnSpc>
              <a:spcBef>
                <a:spcPts val="0"/>
              </a:spcBef>
              <a:spcAft>
                <a:spcPts val="0"/>
              </a:spcAft>
              <a:buClrTx/>
              <a:buSzTx/>
              <a:buFontTx/>
              <a:buAutoNum type="arabicPeriod" startAt="2"/>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form</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Tambah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Kegiatan,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list</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Kegiatan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sesuai</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Permendagri</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90/2019. Jika</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Kegiatan</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belum</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dipilih,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dapat</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dicentang.</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Jika</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semua</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Kegiatan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telah</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dipilih,</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maka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Form</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Tambah</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Kegiatan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kosong.</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simpan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setelah</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dicentang.</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448945" lvl="0" indent="198755" algn="l" defTabSz="914400" rtl="0" eaLnBrk="1" fontAlgn="auto" latinLnBrk="0" hangingPunct="1">
              <a:lnSpc>
                <a:spcPct val="100000"/>
              </a:lnSpc>
              <a:spcBef>
                <a:spcPts val="0"/>
              </a:spcBef>
              <a:spcAft>
                <a:spcPts val="0"/>
              </a:spcAft>
              <a:buClrTx/>
              <a:buSzTx/>
              <a:buFontTx/>
              <a:buAutoNum type="arabicPeriod" startAt="2"/>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Jika</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Kegiatan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telah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dicentang</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dihapus,</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maka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Kegiatan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tsb</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Kembali</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form</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Tambah Kegiatan.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7" name="object 27"/>
          <p:cNvGrpSpPr/>
          <p:nvPr/>
        </p:nvGrpSpPr>
        <p:grpSpPr>
          <a:xfrm>
            <a:off x="4785359" y="2996183"/>
            <a:ext cx="7406640" cy="2577465"/>
            <a:chOff x="4785359" y="2996183"/>
            <a:chExt cx="7406640" cy="2577465"/>
          </a:xfrm>
        </p:grpSpPr>
        <p:pic>
          <p:nvPicPr>
            <p:cNvPr id="28" name="object 28"/>
            <p:cNvPicPr/>
            <p:nvPr/>
          </p:nvPicPr>
          <p:blipFill>
            <a:blip r:embed="rId14" cstate="print"/>
            <a:stretch>
              <a:fillRect/>
            </a:stretch>
          </p:blipFill>
          <p:spPr>
            <a:xfrm>
              <a:off x="5037200" y="2996183"/>
              <a:ext cx="7154799" cy="2577211"/>
            </a:xfrm>
            <a:prstGeom prst="rect">
              <a:avLst/>
            </a:prstGeom>
          </p:spPr>
        </p:pic>
        <p:sp>
          <p:nvSpPr>
            <p:cNvPr id="29" name="object 29"/>
            <p:cNvSpPr/>
            <p:nvPr/>
          </p:nvSpPr>
          <p:spPr>
            <a:xfrm>
              <a:off x="4785359" y="3960113"/>
              <a:ext cx="349885" cy="325120"/>
            </a:xfrm>
            <a:custGeom>
              <a:avLst/>
              <a:gdLst/>
              <a:ahLst/>
              <a:cxnLst/>
              <a:rect l="l" t="t" r="r" b="b"/>
              <a:pathLst>
                <a:path w="349885" h="325120">
                  <a:moveTo>
                    <a:pt x="175005" y="0"/>
                  </a:moveTo>
                  <a:lnTo>
                    <a:pt x="128484" y="5796"/>
                  </a:lnTo>
                  <a:lnTo>
                    <a:pt x="86679" y="22154"/>
                  </a:lnTo>
                  <a:lnTo>
                    <a:pt x="51260" y="47529"/>
                  </a:lnTo>
                  <a:lnTo>
                    <a:pt x="23894" y="80376"/>
                  </a:lnTo>
                  <a:lnTo>
                    <a:pt x="6251" y="119150"/>
                  </a:lnTo>
                  <a:lnTo>
                    <a:pt x="0" y="162306"/>
                  </a:lnTo>
                  <a:lnTo>
                    <a:pt x="6251" y="205461"/>
                  </a:lnTo>
                  <a:lnTo>
                    <a:pt x="23894" y="244235"/>
                  </a:lnTo>
                  <a:lnTo>
                    <a:pt x="51260" y="277082"/>
                  </a:lnTo>
                  <a:lnTo>
                    <a:pt x="86679" y="302457"/>
                  </a:lnTo>
                  <a:lnTo>
                    <a:pt x="128484" y="318815"/>
                  </a:lnTo>
                  <a:lnTo>
                    <a:pt x="175005" y="324612"/>
                  </a:lnTo>
                  <a:lnTo>
                    <a:pt x="221473" y="318815"/>
                  </a:lnTo>
                  <a:lnTo>
                    <a:pt x="263242" y="302457"/>
                  </a:lnTo>
                  <a:lnTo>
                    <a:pt x="298640" y="277082"/>
                  </a:lnTo>
                  <a:lnTo>
                    <a:pt x="325994" y="244235"/>
                  </a:lnTo>
                  <a:lnTo>
                    <a:pt x="343633" y="205461"/>
                  </a:lnTo>
                  <a:lnTo>
                    <a:pt x="349885" y="162306"/>
                  </a:lnTo>
                  <a:lnTo>
                    <a:pt x="343633" y="119150"/>
                  </a:lnTo>
                  <a:lnTo>
                    <a:pt x="325994" y="80376"/>
                  </a:lnTo>
                  <a:lnTo>
                    <a:pt x="298640" y="47529"/>
                  </a:lnTo>
                  <a:lnTo>
                    <a:pt x="263242" y="22154"/>
                  </a:lnTo>
                  <a:lnTo>
                    <a:pt x="221473" y="5796"/>
                  </a:lnTo>
                  <a:lnTo>
                    <a:pt x="17500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0" name="object 30"/>
          <p:cNvSpPr txBox="1"/>
          <p:nvPr/>
        </p:nvSpPr>
        <p:spPr>
          <a:xfrm>
            <a:off x="4919598" y="4033773"/>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3</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31" name="object 31"/>
          <p:cNvGrpSpPr/>
          <p:nvPr/>
        </p:nvGrpSpPr>
        <p:grpSpPr>
          <a:xfrm>
            <a:off x="7112507" y="4223000"/>
            <a:ext cx="3203575" cy="2635250"/>
            <a:chOff x="7112507" y="4223000"/>
            <a:chExt cx="3203575" cy="2635250"/>
          </a:xfrm>
        </p:grpSpPr>
        <p:pic>
          <p:nvPicPr>
            <p:cNvPr id="32" name="object 32"/>
            <p:cNvPicPr/>
            <p:nvPr/>
          </p:nvPicPr>
          <p:blipFill>
            <a:blip r:embed="rId15" cstate="print"/>
            <a:stretch>
              <a:fillRect/>
            </a:stretch>
          </p:blipFill>
          <p:spPr>
            <a:xfrm>
              <a:off x="7112507" y="4223000"/>
              <a:ext cx="3203448" cy="2634998"/>
            </a:xfrm>
            <a:prstGeom prst="rect">
              <a:avLst/>
            </a:prstGeom>
          </p:spPr>
        </p:pic>
        <p:pic>
          <p:nvPicPr>
            <p:cNvPr id="33" name="object 33"/>
            <p:cNvPicPr/>
            <p:nvPr/>
          </p:nvPicPr>
          <p:blipFill>
            <a:blip r:embed="rId16" cstate="print"/>
            <a:stretch>
              <a:fillRect/>
            </a:stretch>
          </p:blipFill>
          <p:spPr>
            <a:xfrm>
              <a:off x="7307325" y="4418038"/>
              <a:ext cx="2634487" cy="2099945"/>
            </a:xfrm>
            <a:prstGeom prst="rect">
              <a:avLst/>
            </a:prstGeom>
          </p:spPr>
        </p:pic>
        <p:sp>
          <p:nvSpPr>
            <p:cNvPr id="34" name="object 34"/>
            <p:cNvSpPr/>
            <p:nvPr/>
          </p:nvSpPr>
          <p:spPr>
            <a:xfrm>
              <a:off x="7954263" y="4446016"/>
              <a:ext cx="349885" cy="325120"/>
            </a:xfrm>
            <a:custGeom>
              <a:avLst/>
              <a:gdLst/>
              <a:ahLst/>
              <a:cxnLst/>
              <a:rect l="l" t="t" r="r" b="b"/>
              <a:pathLst>
                <a:path w="349884" h="325120">
                  <a:moveTo>
                    <a:pt x="174878" y="0"/>
                  </a:moveTo>
                  <a:lnTo>
                    <a:pt x="128411" y="5796"/>
                  </a:lnTo>
                  <a:lnTo>
                    <a:pt x="86642" y="22154"/>
                  </a:lnTo>
                  <a:lnTo>
                    <a:pt x="51244" y="47529"/>
                  </a:lnTo>
                  <a:lnTo>
                    <a:pt x="23890" y="80376"/>
                  </a:lnTo>
                  <a:lnTo>
                    <a:pt x="6251" y="119150"/>
                  </a:lnTo>
                  <a:lnTo>
                    <a:pt x="0" y="162305"/>
                  </a:lnTo>
                  <a:lnTo>
                    <a:pt x="6251" y="205461"/>
                  </a:lnTo>
                  <a:lnTo>
                    <a:pt x="23890" y="244235"/>
                  </a:lnTo>
                  <a:lnTo>
                    <a:pt x="51244" y="277082"/>
                  </a:lnTo>
                  <a:lnTo>
                    <a:pt x="86642" y="302457"/>
                  </a:lnTo>
                  <a:lnTo>
                    <a:pt x="128411" y="318815"/>
                  </a:lnTo>
                  <a:lnTo>
                    <a:pt x="174878" y="324611"/>
                  </a:lnTo>
                  <a:lnTo>
                    <a:pt x="221400" y="318815"/>
                  </a:lnTo>
                  <a:lnTo>
                    <a:pt x="263205" y="302457"/>
                  </a:lnTo>
                  <a:lnTo>
                    <a:pt x="298624" y="277082"/>
                  </a:lnTo>
                  <a:lnTo>
                    <a:pt x="325990" y="244235"/>
                  </a:lnTo>
                  <a:lnTo>
                    <a:pt x="343633" y="205461"/>
                  </a:lnTo>
                  <a:lnTo>
                    <a:pt x="349884" y="162305"/>
                  </a:lnTo>
                  <a:lnTo>
                    <a:pt x="343633" y="119150"/>
                  </a:lnTo>
                  <a:lnTo>
                    <a:pt x="325990" y="80376"/>
                  </a:lnTo>
                  <a:lnTo>
                    <a:pt x="298624" y="47529"/>
                  </a:lnTo>
                  <a:lnTo>
                    <a:pt x="263205" y="22154"/>
                  </a:lnTo>
                  <a:lnTo>
                    <a:pt x="221400" y="5796"/>
                  </a:lnTo>
                  <a:lnTo>
                    <a:pt x="174878"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5" name="object 35"/>
          <p:cNvSpPr txBox="1"/>
          <p:nvPr/>
        </p:nvSpPr>
        <p:spPr>
          <a:xfrm>
            <a:off x="8088883" y="4519929"/>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4</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36" name="object 36"/>
          <p:cNvGrpSpPr/>
          <p:nvPr/>
        </p:nvGrpSpPr>
        <p:grpSpPr>
          <a:xfrm>
            <a:off x="5028438" y="4267834"/>
            <a:ext cx="7091045" cy="1200150"/>
            <a:chOff x="5028438" y="4267834"/>
            <a:chExt cx="7091045" cy="1200150"/>
          </a:xfrm>
        </p:grpSpPr>
        <p:sp>
          <p:nvSpPr>
            <p:cNvPr id="37" name="object 37"/>
            <p:cNvSpPr/>
            <p:nvPr/>
          </p:nvSpPr>
          <p:spPr>
            <a:xfrm>
              <a:off x="5028438" y="4267834"/>
              <a:ext cx="2279015" cy="1200150"/>
            </a:xfrm>
            <a:custGeom>
              <a:avLst/>
              <a:gdLst/>
              <a:ahLst/>
              <a:cxnLst/>
              <a:rect l="l" t="t" r="r" b="b"/>
              <a:pathLst>
                <a:path w="2279015" h="1200150">
                  <a:moveTo>
                    <a:pt x="2168762" y="1164159"/>
                  </a:moveTo>
                  <a:lnTo>
                    <a:pt x="2151126" y="1197990"/>
                  </a:lnTo>
                  <a:lnTo>
                    <a:pt x="2278888" y="1200149"/>
                  </a:lnTo>
                  <a:lnTo>
                    <a:pt x="2259213" y="1172971"/>
                  </a:lnTo>
                  <a:lnTo>
                    <a:pt x="2185669" y="1172971"/>
                  </a:lnTo>
                  <a:lnTo>
                    <a:pt x="2168762" y="1164159"/>
                  </a:lnTo>
                  <a:close/>
                </a:path>
                <a:path w="2279015" h="1200150">
                  <a:moveTo>
                    <a:pt x="2186355" y="1130411"/>
                  </a:moveTo>
                  <a:lnTo>
                    <a:pt x="2168762" y="1164159"/>
                  </a:lnTo>
                  <a:lnTo>
                    <a:pt x="2185669" y="1172971"/>
                  </a:lnTo>
                  <a:lnTo>
                    <a:pt x="2203195" y="1139189"/>
                  </a:lnTo>
                  <a:lnTo>
                    <a:pt x="2186355" y="1130411"/>
                  </a:lnTo>
                  <a:close/>
                </a:path>
                <a:path w="2279015" h="1200150">
                  <a:moveTo>
                    <a:pt x="2203958" y="1096645"/>
                  </a:moveTo>
                  <a:lnTo>
                    <a:pt x="2186355" y="1130411"/>
                  </a:lnTo>
                  <a:lnTo>
                    <a:pt x="2203195" y="1139189"/>
                  </a:lnTo>
                  <a:lnTo>
                    <a:pt x="2185669" y="1172971"/>
                  </a:lnTo>
                  <a:lnTo>
                    <a:pt x="2259213" y="1172971"/>
                  </a:lnTo>
                  <a:lnTo>
                    <a:pt x="2203958" y="1096645"/>
                  </a:lnTo>
                  <a:close/>
                </a:path>
                <a:path w="2279015" h="1200150">
                  <a:moveTo>
                    <a:pt x="17652" y="0"/>
                  </a:moveTo>
                  <a:lnTo>
                    <a:pt x="0" y="33781"/>
                  </a:lnTo>
                  <a:lnTo>
                    <a:pt x="2168762" y="1164159"/>
                  </a:lnTo>
                  <a:lnTo>
                    <a:pt x="2186355" y="1130411"/>
                  </a:lnTo>
                  <a:lnTo>
                    <a:pt x="17652"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8" name="object 38"/>
            <p:cNvSpPr/>
            <p:nvPr/>
          </p:nvSpPr>
          <p:spPr>
            <a:xfrm>
              <a:off x="11769470" y="4486909"/>
              <a:ext cx="349885" cy="325120"/>
            </a:xfrm>
            <a:custGeom>
              <a:avLst/>
              <a:gdLst/>
              <a:ahLst/>
              <a:cxnLst/>
              <a:rect l="l" t="t" r="r" b="b"/>
              <a:pathLst>
                <a:path w="349884" h="325120">
                  <a:moveTo>
                    <a:pt x="175005" y="0"/>
                  </a:moveTo>
                  <a:lnTo>
                    <a:pt x="128484" y="5796"/>
                  </a:lnTo>
                  <a:lnTo>
                    <a:pt x="86679" y="22154"/>
                  </a:lnTo>
                  <a:lnTo>
                    <a:pt x="51260" y="47529"/>
                  </a:lnTo>
                  <a:lnTo>
                    <a:pt x="23894" y="80376"/>
                  </a:lnTo>
                  <a:lnTo>
                    <a:pt x="6251" y="119150"/>
                  </a:lnTo>
                  <a:lnTo>
                    <a:pt x="0" y="162306"/>
                  </a:lnTo>
                  <a:lnTo>
                    <a:pt x="6251" y="205461"/>
                  </a:lnTo>
                  <a:lnTo>
                    <a:pt x="23894" y="244235"/>
                  </a:lnTo>
                  <a:lnTo>
                    <a:pt x="51260" y="277082"/>
                  </a:lnTo>
                  <a:lnTo>
                    <a:pt x="86679" y="302457"/>
                  </a:lnTo>
                  <a:lnTo>
                    <a:pt x="128484" y="318815"/>
                  </a:lnTo>
                  <a:lnTo>
                    <a:pt x="175005" y="324612"/>
                  </a:lnTo>
                  <a:lnTo>
                    <a:pt x="221473" y="318815"/>
                  </a:lnTo>
                  <a:lnTo>
                    <a:pt x="263242" y="302457"/>
                  </a:lnTo>
                  <a:lnTo>
                    <a:pt x="298640" y="277082"/>
                  </a:lnTo>
                  <a:lnTo>
                    <a:pt x="325994" y="244235"/>
                  </a:lnTo>
                  <a:lnTo>
                    <a:pt x="343633" y="205461"/>
                  </a:lnTo>
                  <a:lnTo>
                    <a:pt x="349884" y="162306"/>
                  </a:lnTo>
                  <a:lnTo>
                    <a:pt x="343633" y="119150"/>
                  </a:lnTo>
                  <a:lnTo>
                    <a:pt x="325994" y="80376"/>
                  </a:lnTo>
                  <a:lnTo>
                    <a:pt x="298640" y="47529"/>
                  </a:lnTo>
                  <a:lnTo>
                    <a:pt x="263242" y="22154"/>
                  </a:lnTo>
                  <a:lnTo>
                    <a:pt x="221473" y="5796"/>
                  </a:lnTo>
                  <a:lnTo>
                    <a:pt x="17500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9" name="object 39"/>
          <p:cNvSpPr txBox="1"/>
          <p:nvPr/>
        </p:nvSpPr>
        <p:spPr>
          <a:xfrm>
            <a:off x="11904726" y="4560823"/>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5</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40" name="object 40"/>
          <p:cNvSpPr txBox="1"/>
          <p:nvPr/>
        </p:nvSpPr>
        <p:spPr>
          <a:xfrm>
            <a:off x="94589" y="2629916"/>
            <a:ext cx="4159885" cy="124460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kolom</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memilih Perangkat</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pilih</a:t>
            </a:r>
            <a:r>
              <a:rPr kumimoji="0" sz="1600"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Maka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data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Program/Kegiatan/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serta</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Outcome</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dipilih.</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41" name="object 41"/>
          <p:cNvGrpSpPr/>
          <p:nvPr/>
        </p:nvGrpSpPr>
        <p:grpSpPr>
          <a:xfrm>
            <a:off x="9928859" y="3017520"/>
            <a:ext cx="2121535" cy="1713230"/>
            <a:chOff x="9928859" y="3017520"/>
            <a:chExt cx="2121535" cy="1713230"/>
          </a:xfrm>
        </p:grpSpPr>
        <p:pic>
          <p:nvPicPr>
            <p:cNvPr id="42" name="object 42"/>
            <p:cNvPicPr/>
            <p:nvPr/>
          </p:nvPicPr>
          <p:blipFill>
            <a:blip r:embed="rId17" cstate="print"/>
            <a:stretch>
              <a:fillRect/>
            </a:stretch>
          </p:blipFill>
          <p:spPr>
            <a:xfrm>
              <a:off x="9928859" y="3017520"/>
              <a:ext cx="2121534" cy="1712848"/>
            </a:xfrm>
            <a:prstGeom prst="rect">
              <a:avLst/>
            </a:prstGeom>
          </p:spPr>
        </p:pic>
        <p:pic>
          <p:nvPicPr>
            <p:cNvPr id="43" name="object 43"/>
            <p:cNvPicPr/>
            <p:nvPr/>
          </p:nvPicPr>
          <p:blipFill>
            <a:blip r:embed="rId18" cstate="print"/>
            <a:stretch>
              <a:fillRect/>
            </a:stretch>
          </p:blipFill>
          <p:spPr>
            <a:xfrm>
              <a:off x="10124820" y="3212909"/>
              <a:ext cx="1551304" cy="1143063"/>
            </a:xfrm>
            <a:prstGeom prst="rect">
              <a:avLst/>
            </a:prstGeom>
          </p:spPr>
        </p:pic>
        <p:sp>
          <p:nvSpPr>
            <p:cNvPr id="44" name="object 44"/>
            <p:cNvSpPr/>
            <p:nvPr/>
          </p:nvSpPr>
          <p:spPr>
            <a:xfrm>
              <a:off x="11663552" y="3784473"/>
              <a:ext cx="299085" cy="709295"/>
            </a:xfrm>
            <a:custGeom>
              <a:avLst/>
              <a:gdLst/>
              <a:ahLst/>
              <a:cxnLst/>
              <a:rect l="l" t="t" r="r" b="b"/>
              <a:pathLst>
                <a:path w="299084" h="709295">
                  <a:moveTo>
                    <a:pt x="71182" y="99957"/>
                  </a:moveTo>
                  <a:lnTo>
                    <a:pt x="35617" y="113532"/>
                  </a:lnTo>
                  <a:lnTo>
                    <a:pt x="263144" y="709294"/>
                  </a:lnTo>
                  <a:lnTo>
                    <a:pt x="298703" y="695706"/>
                  </a:lnTo>
                  <a:lnTo>
                    <a:pt x="71182" y="99957"/>
                  </a:lnTo>
                  <a:close/>
                </a:path>
                <a:path w="299084" h="709295">
                  <a:moveTo>
                    <a:pt x="12573" y="0"/>
                  </a:moveTo>
                  <a:lnTo>
                    <a:pt x="0" y="127126"/>
                  </a:lnTo>
                  <a:lnTo>
                    <a:pt x="35617" y="113532"/>
                  </a:lnTo>
                  <a:lnTo>
                    <a:pt x="28828" y="95757"/>
                  </a:lnTo>
                  <a:lnTo>
                    <a:pt x="64389" y="82168"/>
                  </a:lnTo>
                  <a:lnTo>
                    <a:pt x="102233" y="82168"/>
                  </a:lnTo>
                  <a:lnTo>
                    <a:pt x="12573" y="0"/>
                  </a:lnTo>
                  <a:close/>
                </a:path>
                <a:path w="299084" h="709295">
                  <a:moveTo>
                    <a:pt x="64389" y="82168"/>
                  </a:moveTo>
                  <a:lnTo>
                    <a:pt x="28828" y="95757"/>
                  </a:lnTo>
                  <a:lnTo>
                    <a:pt x="35617" y="113532"/>
                  </a:lnTo>
                  <a:lnTo>
                    <a:pt x="71182" y="99957"/>
                  </a:lnTo>
                  <a:lnTo>
                    <a:pt x="64389" y="82168"/>
                  </a:lnTo>
                  <a:close/>
                </a:path>
                <a:path w="299084" h="709295">
                  <a:moveTo>
                    <a:pt x="102233" y="82168"/>
                  </a:moveTo>
                  <a:lnTo>
                    <a:pt x="64389" y="82168"/>
                  </a:lnTo>
                  <a:lnTo>
                    <a:pt x="71182" y="99957"/>
                  </a:lnTo>
                  <a:lnTo>
                    <a:pt x="106806" y="86359"/>
                  </a:lnTo>
                  <a:lnTo>
                    <a:pt x="102233" y="82168"/>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pic>
        <p:nvPicPr>
          <p:cNvPr id="45" name="Picture 44">
            <a:extLst>
              <a:ext uri="{FF2B5EF4-FFF2-40B4-BE49-F238E27FC236}">
                <a16:creationId xmlns:a16="http://schemas.microsoft.com/office/drawing/2014/main" id="{E05A7F8C-E7AD-4B77-B8F1-B55C68CDE2BC}"/>
              </a:ext>
            </a:extLst>
          </p:cNvPr>
          <p:cNvPicPr>
            <a:picLocks noChangeAspect="1"/>
          </p:cNvPicPr>
          <p:nvPr/>
        </p:nvPicPr>
        <p:blipFill>
          <a:blip r:embed="rId19"/>
          <a:stretch>
            <a:fillRect/>
          </a:stretch>
        </p:blipFill>
        <p:spPr>
          <a:xfrm>
            <a:off x="142115" y="715985"/>
            <a:ext cx="3911839" cy="1717802"/>
          </a:xfrm>
          <a:prstGeom prst="rect">
            <a:avLst/>
          </a:prstGeom>
        </p:spPr>
      </p:pic>
      <p:sp>
        <p:nvSpPr>
          <p:cNvPr id="20" name="object 20"/>
          <p:cNvSpPr/>
          <p:nvPr/>
        </p:nvSpPr>
        <p:spPr>
          <a:xfrm>
            <a:off x="3347465" y="1641729"/>
            <a:ext cx="865505" cy="114300"/>
          </a:xfrm>
          <a:custGeom>
            <a:avLst/>
            <a:gdLst/>
            <a:ahLst/>
            <a:cxnLst/>
            <a:rect l="l" t="t" r="r" b="b"/>
            <a:pathLst>
              <a:path w="865504" h="114300">
                <a:moveTo>
                  <a:pt x="751078" y="0"/>
                </a:moveTo>
                <a:lnTo>
                  <a:pt x="751078" y="114300"/>
                </a:lnTo>
                <a:lnTo>
                  <a:pt x="827278" y="76200"/>
                </a:lnTo>
                <a:lnTo>
                  <a:pt x="770128" y="76200"/>
                </a:lnTo>
                <a:lnTo>
                  <a:pt x="770128" y="38100"/>
                </a:lnTo>
                <a:lnTo>
                  <a:pt x="827278" y="38100"/>
                </a:lnTo>
                <a:lnTo>
                  <a:pt x="751078" y="0"/>
                </a:lnTo>
                <a:close/>
              </a:path>
              <a:path w="865504" h="114300">
                <a:moveTo>
                  <a:pt x="751078" y="38100"/>
                </a:moveTo>
                <a:lnTo>
                  <a:pt x="0" y="38100"/>
                </a:lnTo>
                <a:lnTo>
                  <a:pt x="0" y="76200"/>
                </a:lnTo>
                <a:lnTo>
                  <a:pt x="751078" y="76200"/>
                </a:lnTo>
                <a:lnTo>
                  <a:pt x="751078" y="38100"/>
                </a:lnTo>
                <a:close/>
              </a:path>
              <a:path w="865504" h="114300">
                <a:moveTo>
                  <a:pt x="827278" y="38100"/>
                </a:moveTo>
                <a:lnTo>
                  <a:pt x="770128" y="38100"/>
                </a:lnTo>
                <a:lnTo>
                  <a:pt x="770128" y="76200"/>
                </a:lnTo>
                <a:lnTo>
                  <a:pt x="827278" y="76200"/>
                </a:lnTo>
                <a:lnTo>
                  <a:pt x="865378" y="57150"/>
                </a:lnTo>
                <a:lnTo>
                  <a:pt x="827278" y="3810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2484"/>
            <a:ext cx="12192635" cy="3478529"/>
            <a:chOff x="0" y="62484"/>
            <a:chExt cx="12192635" cy="3478529"/>
          </a:xfrm>
        </p:grpSpPr>
        <p:pic>
          <p:nvPicPr>
            <p:cNvPr id="3" name="object 3"/>
            <p:cNvPicPr/>
            <p:nvPr/>
          </p:nvPicPr>
          <p:blipFill>
            <a:blip r:embed="rId2" cstate="print"/>
            <a:stretch>
              <a:fillRect/>
            </a:stretch>
          </p:blipFill>
          <p:spPr>
            <a:xfrm>
              <a:off x="0" y="465942"/>
              <a:ext cx="7597364" cy="3074837"/>
            </a:xfrm>
            <a:prstGeom prst="rect">
              <a:avLst/>
            </a:prstGeom>
          </p:spPr>
        </p:pic>
        <p:pic>
          <p:nvPicPr>
            <p:cNvPr id="4" name="object 4"/>
            <p:cNvPicPr/>
            <p:nvPr/>
          </p:nvPicPr>
          <p:blipFill>
            <a:blip r:embed="rId3" cstate="print"/>
            <a:stretch>
              <a:fillRect/>
            </a:stretch>
          </p:blipFill>
          <p:spPr>
            <a:xfrm>
              <a:off x="84801" y="625475"/>
              <a:ext cx="7174738" cy="2577211"/>
            </a:xfrm>
            <a:prstGeom prst="rect">
              <a:avLst/>
            </a:prstGeom>
          </p:spPr>
        </p:pic>
        <p:sp>
          <p:nvSpPr>
            <p:cNvPr id="5" name="object 5"/>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 name="object 6"/>
            <p:cNvPicPr/>
            <p:nvPr/>
          </p:nvPicPr>
          <p:blipFill>
            <a:blip r:embed="rId4" cstate="print"/>
            <a:stretch>
              <a:fillRect/>
            </a:stretch>
          </p:blipFill>
          <p:spPr>
            <a:xfrm>
              <a:off x="688848" y="62484"/>
              <a:ext cx="1364741" cy="677418"/>
            </a:xfrm>
            <a:prstGeom prst="rect">
              <a:avLst/>
            </a:prstGeom>
          </p:spPr>
        </p:pic>
        <p:pic>
          <p:nvPicPr>
            <p:cNvPr id="7" name="object 7"/>
            <p:cNvPicPr/>
            <p:nvPr/>
          </p:nvPicPr>
          <p:blipFill>
            <a:blip r:embed="rId5" cstate="print"/>
            <a:stretch>
              <a:fillRect/>
            </a:stretch>
          </p:blipFill>
          <p:spPr>
            <a:xfrm>
              <a:off x="1719072" y="62484"/>
              <a:ext cx="825246" cy="677418"/>
            </a:xfrm>
            <a:prstGeom prst="rect">
              <a:avLst/>
            </a:prstGeom>
          </p:spPr>
        </p:pic>
        <p:pic>
          <p:nvPicPr>
            <p:cNvPr id="8" name="object 8"/>
            <p:cNvPicPr/>
            <p:nvPr/>
          </p:nvPicPr>
          <p:blipFill>
            <a:blip r:embed="rId6" cstate="print"/>
            <a:stretch>
              <a:fillRect/>
            </a:stretch>
          </p:blipFill>
          <p:spPr>
            <a:xfrm>
              <a:off x="2141220" y="62484"/>
              <a:ext cx="555498" cy="677418"/>
            </a:xfrm>
            <a:prstGeom prst="rect">
              <a:avLst/>
            </a:prstGeom>
          </p:spPr>
        </p:pic>
        <p:pic>
          <p:nvPicPr>
            <p:cNvPr id="9" name="object 9"/>
            <p:cNvPicPr/>
            <p:nvPr/>
          </p:nvPicPr>
          <p:blipFill>
            <a:blip r:embed="rId7" cstate="print"/>
            <a:stretch>
              <a:fillRect/>
            </a:stretch>
          </p:blipFill>
          <p:spPr>
            <a:xfrm>
              <a:off x="2362200" y="62484"/>
              <a:ext cx="1783842" cy="677418"/>
            </a:xfrm>
            <a:prstGeom prst="rect">
              <a:avLst/>
            </a:prstGeom>
          </p:spPr>
        </p:pic>
        <p:pic>
          <p:nvPicPr>
            <p:cNvPr id="10" name="object 10"/>
            <p:cNvPicPr/>
            <p:nvPr/>
          </p:nvPicPr>
          <p:blipFill>
            <a:blip r:embed="rId8" cstate="print"/>
            <a:stretch>
              <a:fillRect/>
            </a:stretch>
          </p:blipFill>
          <p:spPr>
            <a:xfrm>
              <a:off x="3808476" y="62484"/>
              <a:ext cx="1105662" cy="677418"/>
            </a:xfrm>
            <a:prstGeom prst="rect">
              <a:avLst/>
            </a:prstGeom>
          </p:spPr>
        </p:pic>
        <p:pic>
          <p:nvPicPr>
            <p:cNvPr id="11" name="object 11"/>
            <p:cNvPicPr/>
            <p:nvPr/>
          </p:nvPicPr>
          <p:blipFill>
            <a:blip r:embed="rId6" cstate="print"/>
            <a:stretch>
              <a:fillRect/>
            </a:stretch>
          </p:blipFill>
          <p:spPr>
            <a:xfrm>
              <a:off x="4511040" y="62484"/>
              <a:ext cx="555498" cy="677418"/>
            </a:xfrm>
            <a:prstGeom prst="rect">
              <a:avLst/>
            </a:prstGeom>
          </p:spPr>
        </p:pic>
        <p:pic>
          <p:nvPicPr>
            <p:cNvPr id="12" name="object 12"/>
            <p:cNvPicPr/>
            <p:nvPr/>
          </p:nvPicPr>
          <p:blipFill>
            <a:blip r:embed="rId9" cstate="print"/>
            <a:stretch>
              <a:fillRect/>
            </a:stretch>
          </p:blipFill>
          <p:spPr>
            <a:xfrm>
              <a:off x="4730496" y="62484"/>
              <a:ext cx="1611629" cy="677418"/>
            </a:xfrm>
            <a:prstGeom prst="rect">
              <a:avLst/>
            </a:prstGeom>
          </p:spPr>
        </p:pic>
        <p:pic>
          <p:nvPicPr>
            <p:cNvPr id="13" name="object 13"/>
            <p:cNvPicPr/>
            <p:nvPr/>
          </p:nvPicPr>
          <p:blipFill>
            <a:blip r:embed="rId10" cstate="print"/>
            <a:stretch>
              <a:fillRect/>
            </a:stretch>
          </p:blipFill>
          <p:spPr>
            <a:xfrm>
              <a:off x="5939028" y="62484"/>
              <a:ext cx="1500377" cy="677418"/>
            </a:xfrm>
            <a:prstGeom prst="rect">
              <a:avLst/>
            </a:prstGeom>
          </p:spPr>
        </p:pic>
        <p:pic>
          <p:nvPicPr>
            <p:cNvPr id="14" name="object 14"/>
            <p:cNvPicPr/>
            <p:nvPr/>
          </p:nvPicPr>
          <p:blipFill>
            <a:blip r:embed="rId11" cstate="print"/>
            <a:stretch>
              <a:fillRect/>
            </a:stretch>
          </p:blipFill>
          <p:spPr>
            <a:xfrm>
              <a:off x="7036307" y="62484"/>
              <a:ext cx="2175509" cy="677418"/>
            </a:xfrm>
            <a:prstGeom prst="rect">
              <a:avLst/>
            </a:prstGeom>
          </p:spPr>
        </p:pic>
        <p:pic>
          <p:nvPicPr>
            <p:cNvPr id="15" name="object 15"/>
            <p:cNvPicPr/>
            <p:nvPr/>
          </p:nvPicPr>
          <p:blipFill>
            <a:blip r:embed="rId12" cstate="print"/>
            <a:stretch>
              <a:fillRect/>
            </a:stretch>
          </p:blipFill>
          <p:spPr>
            <a:xfrm>
              <a:off x="8808719" y="62484"/>
              <a:ext cx="496062" cy="677418"/>
            </a:xfrm>
            <a:prstGeom prst="rect">
              <a:avLst/>
            </a:prstGeom>
          </p:spPr>
        </p:pic>
        <p:pic>
          <p:nvPicPr>
            <p:cNvPr id="16" name="object 16"/>
            <p:cNvPicPr/>
            <p:nvPr/>
          </p:nvPicPr>
          <p:blipFill>
            <a:blip r:embed="rId10" cstate="print"/>
            <a:stretch>
              <a:fillRect/>
            </a:stretch>
          </p:blipFill>
          <p:spPr>
            <a:xfrm>
              <a:off x="8970264" y="62484"/>
              <a:ext cx="1500377" cy="677418"/>
            </a:xfrm>
            <a:prstGeom prst="rect">
              <a:avLst/>
            </a:prstGeom>
          </p:spPr>
        </p:pic>
        <p:pic>
          <p:nvPicPr>
            <p:cNvPr id="17" name="object 17"/>
            <p:cNvPicPr/>
            <p:nvPr/>
          </p:nvPicPr>
          <p:blipFill>
            <a:blip r:embed="rId13" cstate="print"/>
            <a:stretch>
              <a:fillRect/>
            </a:stretch>
          </p:blipFill>
          <p:spPr>
            <a:xfrm>
              <a:off x="10137647" y="62484"/>
              <a:ext cx="745998" cy="677418"/>
            </a:xfrm>
            <a:prstGeom prst="rect">
              <a:avLst/>
            </a:prstGeom>
          </p:spPr>
        </p:pic>
      </p:grpSp>
      <p:sp>
        <p:nvSpPr>
          <p:cNvPr id="18" name="object 1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45" dirty="0"/>
              <a:t> </a:t>
            </a:r>
            <a:r>
              <a:rPr dirty="0"/>
              <a:t>PD</a:t>
            </a:r>
            <a:r>
              <a:rPr spc="-55" dirty="0"/>
              <a:t> </a:t>
            </a:r>
            <a:r>
              <a:rPr dirty="0"/>
              <a:t>–</a:t>
            </a:r>
            <a:r>
              <a:rPr spc="-45" dirty="0"/>
              <a:t> </a:t>
            </a:r>
            <a:r>
              <a:rPr dirty="0"/>
              <a:t>Rancangan</a:t>
            </a:r>
            <a:r>
              <a:rPr spc="-75" dirty="0"/>
              <a:t> </a:t>
            </a:r>
            <a:r>
              <a:rPr dirty="0"/>
              <a:t>Awal</a:t>
            </a:r>
            <a:r>
              <a:rPr spc="-45" dirty="0"/>
              <a:t> </a:t>
            </a:r>
            <a:r>
              <a:rPr dirty="0"/>
              <a:t>–</a:t>
            </a:r>
            <a:r>
              <a:rPr spc="-55" dirty="0"/>
              <a:t> </a:t>
            </a:r>
            <a:r>
              <a:rPr spc="-20" dirty="0"/>
              <a:t>Program/Kegiatan/SubKegiatan</a:t>
            </a:r>
            <a:r>
              <a:rPr spc="-10" dirty="0"/>
              <a:t> </a:t>
            </a:r>
            <a:r>
              <a:rPr dirty="0"/>
              <a:t>-</a:t>
            </a:r>
            <a:r>
              <a:rPr spc="-50" dirty="0"/>
              <a:t> </a:t>
            </a:r>
            <a:r>
              <a:rPr spc="-10" dirty="0"/>
              <a:t>Kegiatan</a:t>
            </a:r>
            <a:r>
              <a:rPr spc="-40" dirty="0"/>
              <a:t> </a:t>
            </a:r>
            <a:r>
              <a:rPr spc="-25" dirty="0"/>
              <a:t>(2)</a:t>
            </a:r>
          </a:p>
        </p:txBody>
      </p:sp>
      <p:grpSp>
        <p:nvGrpSpPr>
          <p:cNvPr id="19" name="object 19"/>
          <p:cNvGrpSpPr/>
          <p:nvPr/>
        </p:nvGrpSpPr>
        <p:grpSpPr>
          <a:xfrm>
            <a:off x="0" y="42290"/>
            <a:ext cx="1301115" cy="2042160"/>
            <a:chOff x="0" y="42290"/>
            <a:chExt cx="1301115" cy="2042160"/>
          </a:xfrm>
        </p:grpSpPr>
        <p:pic>
          <p:nvPicPr>
            <p:cNvPr id="20" name="object 20"/>
            <p:cNvPicPr/>
            <p:nvPr/>
          </p:nvPicPr>
          <p:blipFill>
            <a:blip r:embed="rId14" cstate="print"/>
            <a:stretch>
              <a:fillRect/>
            </a:stretch>
          </p:blipFill>
          <p:spPr>
            <a:xfrm>
              <a:off x="0" y="42290"/>
              <a:ext cx="609599" cy="609600"/>
            </a:xfrm>
            <a:prstGeom prst="rect">
              <a:avLst/>
            </a:prstGeom>
          </p:spPr>
        </p:pic>
        <p:sp>
          <p:nvSpPr>
            <p:cNvPr id="21" name="object 21"/>
            <p:cNvSpPr/>
            <p:nvPr/>
          </p:nvSpPr>
          <p:spPr>
            <a:xfrm>
              <a:off x="950975" y="1759839"/>
              <a:ext cx="349885" cy="325120"/>
            </a:xfrm>
            <a:custGeom>
              <a:avLst/>
              <a:gdLst/>
              <a:ahLst/>
              <a:cxnLst/>
              <a:rect l="l" t="t" r="r" b="b"/>
              <a:pathLst>
                <a:path w="349884" h="325119">
                  <a:moveTo>
                    <a:pt x="174929" y="0"/>
                  </a:moveTo>
                  <a:lnTo>
                    <a:pt x="128427" y="5804"/>
                  </a:lnTo>
                  <a:lnTo>
                    <a:pt x="86640" y="22182"/>
                  </a:lnTo>
                  <a:lnTo>
                    <a:pt x="51236" y="47577"/>
                  </a:lnTo>
                  <a:lnTo>
                    <a:pt x="23883" y="80433"/>
                  </a:lnTo>
                  <a:lnTo>
                    <a:pt x="6248" y="119194"/>
                  </a:lnTo>
                  <a:lnTo>
                    <a:pt x="0" y="162306"/>
                  </a:lnTo>
                  <a:lnTo>
                    <a:pt x="6248" y="205461"/>
                  </a:lnTo>
                  <a:lnTo>
                    <a:pt x="23883" y="244235"/>
                  </a:lnTo>
                  <a:lnTo>
                    <a:pt x="51236" y="277082"/>
                  </a:lnTo>
                  <a:lnTo>
                    <a:pt x="86640" y="302457"/>
                  </a:lnTo>
                  <a:lnTo>
                    <a:pt x="128427" y="318815"/>
                  </a:lnTo>
                  <a:lnTo>
                    <a:pt x="174929" y="324612"/>
                  </a:lnTo>
                  <a:lnTo>
                    <a:pt x="221434" y="318815"/>
                  </a:lnTo>
                  <a:lnTo>
                    <a:pt x="263225" y="302457"/>
                  </a:lnTo>
                  <a:lnTo>
                    <a:pt x="298635" y="277082"/>
                  </a:lnTo>
                  <a:lnTo>
                    <a:pt x="325994" y="244235"/>
                  </a:lnTo>
                  <a:lnTo>
                    <a:pt x="343634" y="205461"/>
                  </a:lnTo>
                  <a:lnTo>
                    <a:pt x="349885" y="162306"/>
                  </a:lnTo>
                  <a:lnTo>
                    <a:pt x="343634" y="119194"/>
                  </a:lnTo>
                  <a:lnTo>
                    <a:pt x="325994" y="80433"/>
                  </a:lnTo>
                  <a:lnTo>
                    <a:pt x="298635" y="47577"/>
                  </a:lnTo>
                  <a:lnTo>
                    <a:pt x="263225" y="22182"/>
                  </a:lnTo>
                  <a:lnTo>
                    <a:pt x="221434" y="5804"/>
                  </a:lnTo>
                  <a:lnTo>
                    <a:pt x="174929"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2" name="object 22"/>
          <p:cNvSpPr txBox="1"/>
          <p:nvPr/>
        </p:nvSpPr>
        <p:spPr>
          <a:xfrm>
            <a:off x="1084580" y="1833117"/>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6</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3" name="object 23"/>
          <p:cNvGrpSpPr/>
          <p:nvPr/>
        </p:nvGrpSpPr>
        <p:grpSpPr>
          <a:xfrm>
            <a:off x="1300861" y="1864995"/>
            <a:ext cx="6128385" cy="965200"/>
            <a:chOff x="1300861" y="1864995"/>
            <a:chExt cx="6128385" cy="965200"/>
          </a:xfrm>
        </p:grpSpPr>
        <p:sp>
          <p:nvSpPr>
            <p:cNvPr id="24" name="object 24"/>
            <p:cNvSpPr/>
            <p:nvPr/>
          </p:nvSpPr>
          <p:spPr>
            <a:xfrm>
              <a:off x="1300861" y="1864995"/>
              <a:ext cx="6128385" cy="114300"/>
            </a:xfrm>
            <a:custGeom>
              <a:avLst/>
              <a:gdLst/>
              <a:ahLst/>
              <a:cxnLst/>
              <a:rect l="l" t="t" r="r" b="b"/>
              <a:pathLst>
                <a:path w="6128384" h="114300">
                  <a:moveTo>
                    <a:pt x="6013958" y="0"/>
                  </a:moveTo>
                  <a:lnTo>
                    <a:pt x="6013958" y="114300"/>
                  </a:lnTo>
                  <a:lnTo>
                    <a:pt x="6090158" y="76200"/>
                  </a:lnTo>
                  <a:lnTo>
                    <a:pt x="6033008" y="76200"/>
                  </a:lnTo>
                  <a:lnTo>
                    <a:pt x="6033008" y="38100"/>
                  </a:lnTo>
                  <a:lnTo>
                    <a:pt x="6090158" y="38100"/>
                  </a:lnTo>
                  <a:lnTo>
                    <a:pt x="6013958" y="0"/>
                  </a:lnTo>
                  <a:close/>
                </a:path>
                <a:path w="6128384" h="114300">
                  <a:moveTo>
                    <a:pt x="6013958" y="38100"/>
                  </a:moveTo>
                  <a:lnTo>
                    <a:pt x="0" y="38100"/>
                  </a:lnTo>
                  <a:lnTo>
                    <a:pt x="0" y="76200"/>
                  </a:lnTo>
                  <a:lnTo>
                    <a:pt x="6013958" y="76200"/>
                  </a:lnTo>
                  <a:lnTo>
                    <a:pt x="6013958" y="38100"/>
                  </a:lnTo>
                  <a:close/>
                </a:path>
                <a:path w="6128384" h="114300">
                  <a:moveTo>
                    <a:pt x="6090158" y="38100"/>
                  </a:moveTo>
                  <a:lnTo>
                    <a:pt x="6033008" y="38100"/>
                  </a:lnTo>
                  <a:lnTo>
                    <a:pt x="6033008" y="76200"/>
                  </a:lnTo>
                  <a:lnTo>
                    <a:pt x="6090158" y="76200"/>
                  </a:lnTo>
                  <a:lnTo>
                    <a:pt x="6128258" y="57150"/>
                  </a:lnTo>
                  <a:lnTo>
                    <a:pt x="6090158" y="3810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6994397" y="2505329"/>
              <a:ext cx="349885" cy="325120"/>
            </a:xfrm>
            <a:custGeom>
              <a:avLst/>
              <a:gdLst/>
              <a:ahLst/>
              <a:cxnLst/>
              <a:rect l="l" t="t" r="r" b="b"/>
              <a:pathLst>
                <a:path w="349884" h="325119">
                  <a:moveTo>
                    <a:pt x="175005" y="0"/>
                  </a:moveTo>
                  <a:lnTo>
                    <a:pt x="128484" y="5796"/>
                  </a:lnTo>
                  <a:lnTo>
                    <a:pt x="86679" y="22154"/>
                  </a:lnTo>
                  <a:lnTo>
                    <a:pt x="51260" y="47529"/>
                  </a:lnTo>
                  <a:lnTo>
                    <a:pt x="23894" y="80376"/>
                  </a:lnTo>
                  <a:lnTo>
                    <a:pt x="6251" y="119150"/>
                  </a:lnTo>
                  <a:lnTo>
                    <a:pt x="0" y="162306"/>
                  </a:lnTo>
                  <a:lnTo>
                    <a:pt x="6251" y="205461"/>
                  </a:lnTo>
                  <a:lnTo>
                    <a:pt x="23894" y="244235"/>
                  </a:lnTo>
                  <a:lnTo>
                    <a:pt x="51260" y="277082"/>
                  </a:lnTo>
                  <a:lnTo>
                    <a:pt x="86679" y="302457"/>
                  </a:lnTo>
                  <a:lnTo>
                    <a:pt x="128484" y="318815"/>
                  </a:lnTo>
                  <a:lnTo>
                    <a:pt x="175005" y="324612"/>
                  </a:lnTo>
                  <a:lnTo>
                    <a:pt x="221473" y="318815"/>
                  </a:lnTo>
                  <a:lnTo>
                    <a:pt x="263242" y="302457"/>
                  </a:lnTo>
                  <a:lnTo>
                    <a:pt x="298640" y="277082"/>
                  </a:lnTo>
                  <a:lnTo>
                    <a:pt x="325994" y="244235"/>
                  </a:lnTo>
                  <a:lnTo>
                    <a:pt x="343633" y="205461"/>
                  </a:lnTo>
                  <a:lnTo>
                    <a:pt x="349884" y="162306"/>
                  </a:lnTo>
                  <a:lnTo>
                    <a:pt x="343633" y="119150"/>
                  </a:lnTo>
                  <a:lnTo>
                    <a:pt x="325994" y="80376"/>
                  </a:lnTo>
                  <a:lnTo>
                    <a:pt x="298640" y="47529"/>
                  </a:lnTo>
                  <a:lnTo>
                    <a:pt x="263242" y="22154"/>
                  </a:lnTo>
                  <a:lnTo>
                    <a:pt x="221473" y="5796"/>
                  </a:lnTo>
                  <a:lnTo>
                    <a:pt x="17500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6" name="object 26"/>
          <p:cNvSpPr txBox="1"/>
          <p:nvPr/>
        </p:nvSpPr>
        <p:spPr>
          <a:xfrm>
            <a:off x="7128764" y="2578734"/>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7</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7" name="object 27"/>
          <p:cNvSpPr/>
          <p:nvPr/>
        </p:nvSpPr>
        <p:spPr>
          <a:xfrm>
            <a:off x="6362827" y="2819780"/>
            <a:ext cx="822960" cy="1283335"/>
          </a:xfrm>
          <a:custGeom>
            <a:avLst/>
            <a:gdLst/>
            <a:ahLst/>
            <a:cxnLst/>
            <a:rect l="l" t="t" r="r" b="b"/>
            <a:pathLst>
              <a:path w="822959" h="1283335">
                <a:moveTo>
                  <a:pt x="12953" y="1155827"/>
                </a:moveTo>
                <a:lnTo>
                  <a:pt x="0" y="1282954"/>
                </a:lnTo>
                <a:lnTo>
                  <a:pt x="109474" y="1217041"/>
                </a:lnTo>
                <a:lnTo>
                  <a:pt x="102665" y="1212723"/>
                </a:lnTo>
                <a:lnTo>
                  <a:pt x="67056" y="1212723"/>
                </a:lnTo>
                <a:lnTo>
                  <a:pt x="34925" y="1192276"/>
                </a:lnTo>
                <a:lnTo>
                  <a:pt x="45102" y="1176215"/>
                </a:lnTo>
                <a:lnTo>
                  <a:pt x="12953" y="1155827"/>
                </a:lnTo>
                <a:close/>
              </a:path>
              <a:path w="822959" h="1283335">
                <a:moveTo>
                  <a:pt x="45102" y="1176215"/>
                </a:moveTo>
                <a:lnTo>
                  <a:pt x="34925" y="1192276"/>
                </a:lnTo>
                <a:lnTo>
                  <a:pt x="67056" y="1212723"/>
                </a:lnTo>
                <a:lnTo>
                  <a:pt x="77263" y="1196612"/>
                </a:lnTo>
                <a:lnTo>
                  <a:pt x="45102" y="1176215"/>
                </a:lnTo>
                <a:close/>
              </a:path>
              <a:path w="822959" h="1283335">
                <a:moveTo>
                  <a:pt x="77263" y="1196612"/>
                </a:moveTo>
                <a:lnTo>
                  <a:pt x="67056" y="1212723"/>
                </a:lnTo>
                <a:lnTo>
                  <a:pt x="102665" y="1212723"/>
                </a:lnTo>
                <a:lnTo>
                  <a:pt x="77263" y="1196612"/>
                </a:lnTo>
                <a:close/>
              </a:path>
              <a:path w="822959" h="1283335">
                <a:moveTo>
                  <a:pt x="790448" y="0"/>
                </a:moveTo>
                <a:lnTo>
                  <a:pt x="45102" y="1176215"/>
                </a:lnTo>
                <a:lnTo>
                  <a:pt x="77263" y="1196612"/>
                </a:lnTo>
                <a:lnTo>
                  <a:pt x="822578" y="20320"/>
                </a:lnTo>
                <a:lnTo>
                  <a:pt x="790448"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object 28"/>
          <p:cNvSpPr txBox="1"/>
          <p:nvPr/>
        </p:nvSpPr>
        <p:spPr>
          <a:xfrm>
            <a:off x="163474" y="3424173"/>
            <a:ext cx="6005830" cy="2319655"/>
          </a:xfrm>
          <a:prstGeom prst="rect">
            <a:avLst/>
          </a:prstGeom>
        </p:spPr>
        <p:txBody>
          <a:bodyPr vert="horz" wrap="square" lIns="0" tIns="12065" rIns="0" bIns="0" rtlCol="0">
            <a:spAutoFit/>
          </a:bodyPr>
          <a:lstStyle/>
          <a:p>
            <a:pPr marL="12700" marR="5080" lvl="0" indent="198755" algn="l" defTabSz="914400" rtl="0" eaLnBrk="1" fontAlgn="auto" latinLnBrk="0" hangingPunct="1">
              <a:lnSpc>
                <a:spcPct val="100000"/>
              </a:lnSpc>
              <a:spcBef>
                <a:spcPts val="95"/>
              </a:spcBef>
              <a:spcAft>
                <a:spcPts val="0"/>
              </a:spcAft>
              <a:buClrTx/>
              <a:buSzTx/>
              <a:buFontTx/>
              <a:buAutoNum type="arabicPeriod" startAt="6"/>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Rekap</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melihat</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Hasil</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Konsultasi</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Rancangan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Awal</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PD,</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jumlah</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setiap</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susbtansi</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PD.</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Substansi</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melihat</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detil</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1866900" lvl="0" indent="198755" algn="l" defTabSz="914400" rtl="0" eaLnBrk="1" fontAlgn="auto" latinLnBrk="0" hangingPunct="1">
              <a:lnSpc>
                <a:spcPct val="100000"/>
              </a:lnSpc>
              <a:spcBef>
                <a:spcPts val="785"/>
              </a:spcBef>
              <a:spcAft>
                <a:spcPts val="0"/>
              </a:spcAft>
              <a:buClrTx/>
              <a:buSzTx/>
              <a:buFontTx/>
              <a:buAutoNum type="arabicPeriod" startAt="6"/>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logo</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chat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berada</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sebaris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Tombol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Tambah</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∑Output</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Hapus Kegiatan.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logo</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chat</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melihat</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dan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memberikan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terhadap</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Kegiatan.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Jika</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ingin memberikan</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langsung</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isikan</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kolom Catatan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Tambah</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9" name="object 29"/>
          <p:cNvGrpSpPr/>
          <p:nvPr/>
        </p:nvGrpSpPr>
        <p:grpSpPr>
          <a:xfrm>
            <a:off x="4488179" y="684276"/>
            <a:ext cx="6137275" cy="5454650"/>
            <a:chOff x="4488179" y="684276"/>
            <a:chExt cx="6137275" cy="5454650"/>
          </a:xfrm>
        </p:grpSpPr>
        <p:pic>
          <p:nvPicPr>
            <p:cNvPr id="30" name="object 30"/>
            <p:cNvPicPr/>
            <p:nvPr/>
          </p:nvPicPr>
          <p:blipFill>
            <a:blip r:embed="rId15" cstate="print"/>
            <a:stretch>
              <a:fillRect/>
            </a:stretch>
          </p:blipFill>
          <p:spPr>
            <a:xfrm>
              <a:off x="7234427" y="684276"/>
              <a:ext cx="3134868" cy="2654808"/>
            </a:xfrm>
            <a:prstGeom prst="rect">
              <a:avLst/>
            </a:prstGeom>
          </p:spPr>
        </p:pic>
        <p:pic>
          <p:nvPicPr>
            <p:cNvPr id="31" name="object 31"/>
            <p:cNvPicPr/>
            <p:nvPr/>
          </p:nvPicPr>
          <p:blipFill>
            <a:blip r:embed="rId16" cstate="print"/>
            <a:stretch>
              <a:fillRect/>
            </a:stretch>
          </p:blipFill>
          <p:spPr>
            <a:xfrm>
              <a:off x="7429119" y="879348"/>
              <a:ext cx="2566161" cy="2085593"/>
            </a:xfrm>
            <a:prstGeom prst="rect">
              <a:avLst/>
            </a:prstGeom>
          </p:spPr>
        </p:pic>
        <p:pic>
          <p:nvPicPr>
            <p:cNvPr id="32" name="object 32"/>
            <p:cNvPicPr/>
            <p:nvPr/>
          </p:nvPicPr>
          <p:blipFill>
            <a:blip r:embed="rId17" cstate="print"/>
            <a:stretch>
              <a:fillRect/>
            </a:stretch>
          </p:blipFill>
          <p:spPr>
            <a:xfrm>
              <a:off x="6976872" y="3078480"/>
              <a:ext cx="3648455" cy="1333500"/>
            </a:xfrm>
            <a:prstGeom prst="rect">
              <a:avLst/>
            </a:prstGeom>
          </p:spPr>
        </p:pic>
        <p:pic>
          <p:nvPicPr>
            <p:cNvPr id="33" name="object 33"/>
            <p:cNvPicPr/>
            <p:nvPr/>
          </p:nvPicPr>
          <p:blipFill>
            <a:blip r:embed="rId18" cstate="print"/>
            <a:stretch>
              <a:fillRect/>
            </a:stretch>
          </p:blipFill>
          <p:spPr>
            <a:xfrm>
              <a:off x="7172959" y="3273869"/>
              <a:ext cx="3078479" cy="762952"/>
            </a:xfrm>
            <a:prstGeom prst="rect">
              <a:avLst/>
            </a:prstGeom>
          </p:spPr>
        </p:pic>
        <p:sp>
          <p:nvSpPr>
            <p:cNvPr id="34" name="object 34"/>
            <p:cNvSpPr/>
            <p:nvPr/>
          </p:nvSpPr>
          <p:spPr>
            <a:xfrm>
              <a:off x="8655050" y="2964942"/>
              <a:ext cx="114300" cy="309245"/>
            </a:xfrm>
            <a:custGeom>
              <a:avLst/>
              <a:gdLst/>
              <a:ahLst/>
              <a:cxnLst/>
              <a:rect l="l" t="t" r="r" b="b"/>
              <a:pathLst>
                <a:path w="114300" h="309245">
                  <a:moveTo>
                    <a:pt x="38100" y="194563"/>
                  </a:moveTo>
                  <a:lnTo>
                    <a:pt x="0" y="194563"/>
                  </a:lnTo>
                  <a:lnTo>
                    <a:pt x="57150" y="308863"/>
                  </a:lnTo>
                  <a:lnTo>
                    <a:pt x="104775" y="213613"/>
                  </a:lnTo>
                  <a:lnTo>
                    <a:pt x="38100" y="213613"/>
                  </a:lnTo>
                  <a:lnTo>
                    <a:pt x="38100" y="194563"/>
                  </a:lnTo>
                  <a:close/>
                </a:path>
                <a:path w="114300" h="309245">
                  <a:moveTo>
                    <a:pt x="76200" y="0"/>
                  </a:moveTo>
                  <a:lnTo>
                    <a:pt x="38100" y="0"/>
                  </a:lnTo>
                  <a:lnTo>
                    <a:pt x="38100" y="213613"/>
                  </a:lnTo>
                  <a:lnTo>
                    <a:pt x="76200" y="213613"/>
                  </a:lnTo>
                  <a:lnTo>
                    <a:pt x="76200" y="0"/>
                  </a:lnTo>
                  <a:close/>
                </a:path>
                <a:path w="114300" h="309245">
                  <a:moveTo>
                    <a:pt x="114300" y="194563"/>
                  </a:moveTo>
                  <a:lnTo>
                    <a:pt x="76200" y="194563"/>
                  </a:lnTo>
                  <a:lnTo>
                    <a:pt x="76200" y="213613"/>
                  </a:lnTo>
                  <a:lnTo>
                    <a:pt x="104775" y="213613"/>
                  </a:lnTo>
                  <a:lnTo>
                    <a:pt x="114300" y="194563"/>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5" name="object 35"/>
            <p:cNvPicPr/>
            <p:nvPr/>
          </p:nvPicPr>
          <p:blipFill>
            <a:blip r:embed="rId19" cstate="print"/>
            <a:stretch>
              <a:fillRect/>
            </a:stretch>
          </p:blipFill>
          <p:spPr>
            <a:xfrm>
              <a:off x="4488179" y="3907561"/>
              <a:ext cx="3927348" cy="2231263"/>
            </a:xfrm>
            <a:prstGeom prst="rect">
              <a:avLst/>
            </a:prstGeom>
          </p:spPr>
        </p:pic>
        <p:pic>
          <p:nvPicPr>
            <p:cNvPr id="36" name="object 36"/>
            <p:cNvPicPr/>
            <p:nvPr/>
          </p:nvPicPr>
          <p:blipFill>
            <a:blip r:embed="rId20" cstate="print"/>
            <a:stretch>
              <a:fillRect/>
            </a:stretch>
          </p:blipFill>
          <p:spPr>
            <a:xfrm>
              <a:off x="4684140" y="4102722"/>
              <a:ext cx="3357499" cy="1661922"/>
            </a:xfrm>
            <a:prstGeom prst="rect">
              <a:avLst/>
            </a:prstGeom>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2484"/>
            <a:ext cx="12192635" cy="5215890"/>
            <a:chOff x="0" y="62484"/>
            <a:chExt cx="12192635" cy="5215890"/>
          </a:xfrm>
        </p:grpSpPr>
        <p:pic>
          <p:nvPicPr>
            <p:cNvPr id="3" name="object 3"/>
            <p:cNvPicPr/>
            <p:nvPr/>
          </p:nvPicPr>
          <p:blipFill>
            <a:blip r:embed="rId2" cstate="print"/>
            <a:stretch>
              <a:fillRect/>
            </a:stretch>
          </p:blipFill>
          <p:spPr>
            <a:xfrm>
              <a:off x="91636" y="2783459"/>
              <a:ext cx="6399657" cy="2494406"/>
            </a:xfrm>
            <a:prstGeom prst="rect">
              <a:avLst/>
            </a:prstGeom>
          </p:spPr>
        </p:pic>
        <p:pic>
          <p:nvPicPr>
            <p:cNvPr id="4" name="object 4"/>
            <p:cNvPicPr/>
            <p:nvPr/>
          </p:nvPicPr>
          <p:blipFill>
            <a:blip r:embed="rId3" cstate="print"/>
            <a:stretch>
              <a:fillRect/>
            </a:stretch>
          </p:blipFill>
          <p:spPr>
            <a:xfrm>
              <a:off x="0" y="464820"/>
              <a:ext cx="6867144" cy="2574036"/>
            </a:xfrm>
            <a:prstGeom prst="rect">
              <a:avLst/>
            </a:prstGeom>
          </p:spPr>
        </p:pic>
        <p:pic>
          <p:nvPicPr>
            <p:cNvPr id="5" name="object 5"/>
            <p:cNvPicPr/>
            <p:nvPr/>
          </p:nvPicPr>
          <p:blipFill>
            <a:blip r:embed="rId4" cstate="print"/>
            <a:stretch>
              <a:fillRect/>
            </a:stretch>
          </p:blipFill>
          <p:spPr>
            <a:xfrm>
              <a:off x="90244" y="660527"/>
              <a:ext cx="6402451" cy="2003552"/>
            </a:xfrm>
            <a:prstGeom prst="rect">
              <a:avLst/>
            </a:prstGeom>
          </p:spPr>
        </p:pic>
        <p:sp>
          <p:nvSpPr>
            <p:cNvPr id="6" name="object 6"/>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object 7"/>
            <p:cNvPicPr/>
            <p:nvPr/>
          </p:nvPicPr>
          <p:blipFill>
            <a:blip r:embed="rId5" cstate="print"/>
            <a:stretch>
              <a:fillRect/>
            </a:stretch>
          </p:blipFill>
          <p:spPr>
            <a:xfrm>
              <a:off x="688848" y="62484"/>
              <a:ext cx="1364741" cy="677418"/>
            </a:xfrm>
            <a:prstGeom prst="rect">
              <a:avLst/>
            </a:prstGeom>
          </p:spPr>
        </p:pic>
        <p:pic>
          <p:nvPicPr>
            <p:cNvPr id="8" name="object 8"/>
            <p:cNvPicPr/>
            <p:nvPr/>
          </p:nvPicPr>
          <p:blipFill>
            <a:blip r:embed="rId6" cstate="print"/>
            <a:stretch>
              <a:fillRect/>
            </a:stretch>
          </p:blipFill>
          <p:spPr>
            <a:xfrm>
              <a:off x="1719072" y="62484"/>
              <a:ext cx="825246" cy="677418"/>
            </a:xfrm>
            <a:prstGeom prst="rect">
              <a:avLst/>
            </a:prstGeom>
          </p:spPr>
        </p:pic>
        <p:pic>
          <p:nvPicPr>
            <p:cNvPr id="9" name="object 9"/>
            <p:cNvPicPr/>
            <p:nvPr/>
          </p:nvPicPr>
          <p:blipFill>
            <a:blip r:embed="rId7" cstate="print"/>
            <a:stretch>
              <a:fillRect/>
            </a:stretch>
          </p:blipFill>
          <p:spPr>
            <a:xfrm>
              <a:off x="2141220" y="62484"/>
              <a:ext cx="555498" cy="677418"/>
            </a:xfrm>
            <a:prstGeom prst="rect">
              <a:avLst/>
            </a:prstGeom>
          </p:spPr>
        </p:pic>
        <p:pic>
          <p:nvPicPr>
            <p:cNvPr id="10" name="object 10"/>
            <p:cNvPicPr/>
            <p:nvPr/>
          </p:nvPicPr>
          <p:blipFill>
            <a:blip r:embed="rId8" cstate="print"/>
            <a:stretch>
              <a:fillRect/>
            </a:stretch>
          </p:blipFill>
          <p:spPr>
            <a:xfrm>
              <a:off x="2362200" y="62484"/>
              <a:ext cx="1783842" cy="677418"/>
            </a:xfrm>
            <a:prstGeom prst="rect">
              <a:avLst/>
            </a:prstGeom>
          </p:spPr>
        </p:pic>
        <p:pic>
          <p:nvPicPr>
            <p:cNvPr id="11" name="object 11"/>
            <p:cNvPicPr/>
            <p:nvPr/>
          </p:nvPicPr>
          <p:blipFill>
            <a:blip r:embed="rId9" cstate="print"/>
            <a:stretch>
              <a:fillRect/>
            </a:stretch>
          </p:blipFill>
          <p:spPr>
            <a:xfrm>
              <a:off x="3808476" y="62484"/>
              <a:ext cx="1105662" cy="677418"/>
            </a:xfrm>
            <a:prstGeom prst="rect">
              <a:avLst/>
            </a:prstGeom>
          </p:spPr>
        </p:pic>
        <p:pic>
          <p:nvPicPr>
            <p:cNvPr id="12" name="object 12"/>
            <p:cNvPicPr/>
            <p:nvPr/>
          </p:nvPicPr>
          <p:blipFill>
            <a:blip r:embed="rId7" cstate="print"/>
            <a:stretch>
              <a:fillRect/>
            </a:stretch>
          </p:blipFill>
          <p:spPr>
            <a:xfrm>
              <a:off x="4511040" y="62484"/>
              <a:ext cx="555498" cy="677418"/>
            </a:xfrm>
            <a:prstGeom prst="rect">
              <a:avLst/>
            </a:prstGeom>
          </p:spPr>
        </p:pic>
        <p:pic>
          <p:nvPicPr>
            <p:cNvPr id="13" name="object 13"/>
            <p:cNvPicPr/>
            <p:nvPr/>
          </p:nvPicPr>
          <p:blipFill>
            <a:blip r:embed="rId10" cstate="print"/>
            <a:stretch>
              <a:fillRect/>
            </a:stretch>
          </p:blipFill>
          <p:spPr>
            <a:xfrm>
              <a:off x="4730496" y="62484"/>
              <a:ext cx="1611629" cy="677418"/>
            </a:xfrm>
            <a:prstGeom prst="rect">
              <a:avLst/>
            </a:prstGeom>
          </p:spPr>
        </p:pic>
        <p:pic>
          <p:nvPicPr>
            <p:cNvPr id="14" name="object 14"/>
            <p:cNvPicPr/>
            <p:nvPr/>
          </p:nvPicPr>
          <p:blipFill>
            <a:blip r:embed="rId11" cstate="print"/>
            <a:stretch>
              <a:fillRect/>
            </a:stretch>
          </p:blipFill>
          <p:spPr>
            <a:xfrm>
              <a:off x="5939028" y="62484"/>
              <a:ext cx="1500377" cy="677418"/>
            </a:xfrm>
            <a:prstGeom prst="rect">
              <a:avLst/>
            </a:prstGeom>
          </p:spPr>
        </p:pic>
        <p:pic>
          <p:nvPicPr>
            <p:cNvPr id="15" name="object 15"/>
            <p:cNvPicPr/>
            <p:nvPr/>
          </p:nvPicPr>
          <p:blipFill>
            <a:blip r:embed="rId12" cstate="print"/>
            <a:stretch>
              <a:fillRect/>
            </a:stretch>
          </p:blipFill>
          <p:spPr>
            <a:xfrm>
              <a:off x="7036307" y="62484"/>
              <a:ext cx="2175509" cy="677418"/>
            </a:xfrm>
            <a:prstGeom prst="rect">
              <a:avLst/>
            </a:prstGeom>
          </p:spPr>
        </p:pic>
        <p:pic>
          <p:nvPicPr>
            <p:cNvPr id="16" name="object 16"/>
            <p:cNvPicPr/>
            <p:nvPr/>
          </p:nvPicPr>
          <p:blipFill>
            <a:blip r:embed="rId13" cstate="print"/>
            <a:stretch>
              <a:fillRect/>
            </a:stretch>
          </p:blipFill>
          <p:spPr>
            <a:xfrm>
              <a:off x="8808719" y="62484"/>
              <a:ext cx="496062" cy="677418"/>
            </a:xfrm>
            <a:prstGeom prst="rect">
              <a:avLst/>
            </a:prstGeom>
          </p:spPr>
        </p:pic>
        <p:pic>
          <p:nvPicPr>
            <p:cNvPr id="17" name="object 17"/>
            <p:cNvPicPr/>
            <p:nvPr/>
          </p:nvPicPr>
          <p:blipFill>
            <a:blip r:embed="rId11" cstate="print"/>
            <a:stretch>
              <a:fillRect/>
            </a:stretch>
          </p:blipFill>
          <p:spPr>
            <a:xfrm>
              <a:off x="8970264" y="62484"/>
              <a:ext cx="1500377" cy="677418"/>
            </a:xfrm>
            <a:prstGeom prst="rect">
              <a:avLst/>
            </a:prstGeom>
          </p:spPr>
        </p:pic>
        <p:pic>
          <p:nvPicPr>
            <p:cNvPr id="18" name="object 18"/>
            <p:cNvPicPr/>
            <p:nvPr/>
          </p:nvPicPr>
          <p:blipFill>
            <a:blip r:embed="rId14" cstate="print"/>
            <a:stretch>
              <a:fillRect/>
            </a:stretch>
          </p:blipFill>
          <p:spPr>
            <a:xfrm>
              <a:off x="10137647" y="62484"/>
              <a:ext cx="745998" cy="677418"/>
            </a:xfrm>
            <a:prstGeom prst="rect">
              <a:avLst/>
            </a:prstGeom>
          </p:spPr>
        </p:pic>
      </p:grpSp>
      <p:sp>
        <p:nvSpPr>
          <p:cNvPr id="19" name="object 19"/>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45" dirty="0"/>
              <a:t> </a:t>
            </a:r>
            <a:r>
              <a:rPr dirty="0"/>
              <a:t>PD</a:t>
            </a:r>
            <a:r>
              <a:rPr spc="-55" dirty="0"/>
              <a:t> </a:t>
            </a:r>
            <a:r>
              <a:rPr dirty="0"/>
              <a:t>–</a:t>
            </a:r>
            <a:r>
              <a:rPr spc="-45" dirty="0"/>
              <a:t> </a:t>
            </a:r>
            <a:r>
              <a:rPr dirty="0"/>
              <a:t>Rancangan</a:t>
            </a:r>
            <a:r>
              <a:rPr spc="-75" dirty="0"/>
              <a:t> </a:t>
            </a:r>
            <a:r>
              <a:rPr dirty="0"/>
              <a:t>Awal</a:t>
            </a:r>
            <a:r>
              <a:rPr spc="-45" dirty="0"/>
              <a:t> </a:t>
            </a:r>
            <a:r>
              <a:rPr dirty="0"/>
              <a:t>–</a:t>
            </a:r>
            <a:r>
              <a:rPr spc="-55" dirty="0"/>
              <a:t> </a:t>
            </a:r>
            <a:r>
              <a:rPr spc="-20" dirty="0"/>
              <a:t>Program/Kegiatan/SubKegiatan</a:t>
            </a:r>
            <a:r>
              <a:rPr spc="-10" dirty="0"/>
              <a:t> </a:t>
            </a:r>
            <a:r>
              <a:rPr dirty="0"/>
              <a:t>-</a:t>
            </a:r>
            <a:r>
              <a:rPr spc="-50" dirty="0"/>
              <a:t> </a:t>
            </a:r>
            <a:r>
              <a:rPr spc="-10" dirty="0"/>
              <a:t>Kegiatan</a:t>
            </a:r>
            <a:r>
              <a:rPr spc="-40" dirty="0"/>
              <a:t> </a:t>
            </a:r>
            <a:r>
              <a:rPr spc="-25" dirty="0"/>
              <a:t>(3)</a:t>
            </a:r>
          </a:p>
        </p:txBody>
      </p:sp>
      <p:grpSp>
        <p:nvGrpSpPr>
          <p:cNvPr id="20" name="object 20"/>
          <p:cNvGrpSpPr/>
          <p:nvPr/>
        </p:nvGrpSpPr>
        <p:grpSpPr>
          <a:xfrm>
            <a:off x="0" y="42290"/>
            <a:ext cx="5789930" cy="2285365"/>
            <a:chOff x="0" y="42290"/>
            <a:chExt cx="5789930" cy="2285365"/>
          </a:xfrm>
        </p:grpSpPr>
        <p:pic>
          <p:nvPicPr>
            <p:cNvPr id="21" name="object 21"/>
            <p:cNvPicPr/>
            <p:nvPr/>
          </p:nvPicPr>
          <p:blipFill>
            <a:blip r:embed="rId15" cstate="print"/>
            <a:stretch>
              <a:fillRect/>
            </a:stretch>
          </p:blipFill>
          <p:spPr>
            <a:xfrm>
              <a:off x="0" y="42290"/>
              <a:ext cx="609599" cy="609600"/>
            </a:xfrm>
            <a:prstGeom prst="rect">
              <a:avLst/>
            </a:prstGeom>
          </p:spPr>
        </p:pic>
        <p:sp>
          <p:nvSpPr>
            <p:cNvPr id="22" name="object 22"/>
            <p:cNvSpPr/>
            <p:nvPr/>
          </p:nvSpPr>
          <p:spPr>
            <a:xfrm>
              <a:off x="5439537" y="2002536"/>
              <a:ext cx="349885" cy="325120"/>
            </a:xfrm>
            <a:custGeom>
              <a:avLst/>
              <a:gdLst/>
              <a:ahLst/>
              <a:cxnLst/>
              <a:rect l="l" t="t" r="r" b="b"/>
              <a:pathLst>
                <a:path w="349885" h="325119">
                  <a:moveTo>
                    <a:pt x="174878" y="0"/>
                  </a:moveTo>
                  <a:lnTo>
                    <a:pt x="128367" y="5796"/>
                  </a:lnTo>
                  <a:lnTo>
                    <a:pt x="86585" y="22154"/>
                  </a:lnTo>
                  <a:lnTo>
                    <a:pt x="51196" y="47529"/>
                  </a:lnTo>
                  <a:lnTo>
                    <a:pt x="23861" y="80376"/>
                  </a:lnTo>
                  <a:lnTo>
                    <a:pt x="6242" y="119150"/>
                  </a:lnTo>
                  <a:lnTo>
                    <a:pt x="0" y="162305"/>
                  </a:lnTo>
                  <a:lnTo>
                    <a:pt x="6242" y="205417"/>
                  </a:lnTo>
                  <a:lnTo>
                    <a:pt x="23861" y="244178"/>
                  </a:lnTo>
                  <a:lnTo>
                    <a:pt x="51196" y="277034"/>
                  </a:lnTo>
                  <a:lnTo>
                    <a:pt x="86585" y="302429"/>
                  </a:lnTo>
                  <a:lnTo>
                    <a:pt x="128367" y="318807"/>
                  </a:lnTo>
                  <a:lnTo>
                    <a:pt x="174878" y="324612"/>
                  </a:lnTo>
                  <a:lnTo>
                    <a:pt x="221400" y="318807"/>
                  </a:lnTo>
                  <a:lnTo>
                    <a:pt x="263205" y="302429"/>
                  </a:lnTo>
                  <a:lnTo>
                    <a:pt x="298624" y="277034"/>
                  </a:lnTo>
                  <a:lnTo>
                    <a:pt x="325990" y="244178"/>
                  </a:lnTo>
                  <a:lnTo>
                    <a:pt x="343633" y="205417"/>
                  </a:lnTo>
                  <a:lnTo>
                    <a:pt x="349885" y="162305"/>
                  </a:lnTo>
                  <a:lnTo>
                    <a:pt x="343633" y="119150"/>
                  </a:lnTo>
                  <a:lnTo>
                    <a:pt x="325990" y="80376"/>
                  </a:lnTo>
                  <a:lnTo>
                    <a:pt x="298624" y="47529"/>
                  </a:lnTo>
                  <a:lnTo>
                    <a:pt x="263205" y="22154"/>
                  </a:lnTo>
                  <a:lnTo>
                    <a:pt x="221400" y="5796"/>
                  </a:lnTo>
                  <a:lnTo>
                    <a:pt x="174878"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3" name="object 23"/>
          <p:cNvSpPr txBox="1"/>
          <p:nvPr/>
        </p:nvSpPr>
        <p:spPr>
          <a:xfrm>
            <a:off x="5573648" y="2075815"/>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8</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4" name="object 24"/>
          <p:cNvGrpSpPr/>
          <p:nvPr/>
        </p:nvGrpSpPr>
        <p:grpSpPr>
          <a:xfrm>
            <a:off x="39444" y="1968119"/>
            <a:ext cx="6589395" cy="593725"/>
            <a:chOff x="39444" y="1968119"/>
            <a:chExt cx="6589395" cy="593725"/>
          </a:xfrm>
        </p:grpSpPr>
        <p:sp>
          <p:nvSpPr>
            <p:cNvPr id="25" name="object 25"/>
            <p:cNvSpPr/>
            <p:nvPr/>
          </p:nvSpPr>
          <p:spPr>
            <a:xfrm>
              <a:off x="5785739" y="1968119"/>
              <a:ext cx="843280" cy="215900"/>
            </a:xfrm>
            <a:custGeom>
              <a:avLst/>
              <a:gdLst/>
              <a:ahLst/>
              <a:cxnLst/>
              <a:rect l="l" t="t" r="r" b="b"/>
              <a:pathLst>
                <a:path w="843279" h="215900">
                  <a:moveTo>
                    <a:pt x="727208" y="37412"/>
                  </a:moveTo>
                  <a:lnTo>
                    <a:pt x="0" y="177926"/>
                  </a:lnTo>
                  <a:lnTo>
                    <a:pt x="7238" y="215391"/>
                  </a:lnTo>
                  <a:lnTo>
                    <a:pt x="734439" y="74755"/>
                  </a:lnTo>
                  <a:lnTo>
                    <a:pt x="727208" y="37412"/>
                  </a:lnTo>
                  <a:close/>
                </a:path>
                <a:path w="843279" h="215900">
                  <a:moveTo>
                    <a:pt x="840755" y="33781"/>
                  </a:moveTo>
                  <a:lnTo>
                    <a:pt x="745997" y="33781"/>
                  </a:lnTo>
                  <a:lnTo>
                    <a:pt x="753237" y="71119"/>
                  </a:lnTo>
                  <a:lnTo>
                    <a:pt x="734439" y="74755"/>
                  </a:lnTo>
                  <a:lnTo>
                    <a:pt x="741680" y="112140"/>
                  </a:lnTo>
                  <a:lnTo>
                    <a:pt x="843026" y="34416"/>
                  </a:lnTo>
                  <a:lnTo>
                    <a:pt x="840755" y="33781"/>
                  </a:lnTo>
                  <a:close/>
                </a:path>
                <a:path w="843279" h="215900">
                  <a:moveTo>
                    <a:pt x="745997" y="33781"/>
                  </a:moveTo>
                  <a:lnTo>
                    <a:pt x="727208" y="37412"/>
                  </a:lnTo>
                  <a:lnTo>
                    <a:pt x="734439" y="74755"/>
                  </a:lnTo>
                  <a:lnTo>
                    <a:pt x="753237" y="71119"/>
                  </a:lnTo>
                  <a:lnTo>
                    <a:pt x="745997" y="33781"/>
                  </a:lnTo>
                  <a:close/>
                </a:path>
                <a:path w="843279" h="215900">
                  <a:moveTo>
                    <a:pt x="719963" y="0"/>
                  </a:moveTo>
                  <a:lnTo>
                    <a:pt x="727208" y="37412"/>
                  </a:lnTo>
                  <a:lnTo>
                    <a:pt x="745997" y="33781"/>
                  </a:lnTo>
                  <a:lnTo>
                    <a:pt x="840755" y="33781"/>
                  </a:lnTo>
                  <a:lnTo>
                    <a:pt x="719963"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object 26"/>
            <p:cNvSpPr/>
            <p:nvPr/>
          </p:nvSpPr>
          <p:spPr>
            <a:xfrm>
              <a:off x="39444" y="2236851"/>
              <a:ext cx="349885" cy="325120"/>
            </a:xfrm>
            <a:custGeom>
              <a:avLst/>
              <a:gdLst/>
              <a:ahLst/>
              <a:cxnLst/>
              <a:rect l="l" t="t" r="r" b="b"/>
              <a:pathLst>
                <a:path w="349885" h="325119">
                  <a:moveTo>
                    <a:pt x="174931" y="0"/>
                  </a:moveTo>
                  <a:lnTo>
                    <a:pt x="128427" y="5796"/>
                  </a:lnTo>
                  <a:lnTo>
                    <a:pt x="86639" y="22154"/>
                  </a:lnTo>
                  <a:lnTo>
                    <a:pt x="51235" y="47529"/>
                  </a:lnTo>
                  <a:lnTo>
                    <a:pt x="23883" y="80376"/>
                  </a:lnTo>
                  <a:lnTo>
                    <a:pt x="6248" y="119150"/>
                  </a:lnTo>
                  <a:lnTo>
                    <a:pt x="0" y="162306"/>
                  </a:lnTo>
                  <a:lnTo>
                    <a:pt x="6248" y="205461"/>
                  </a:lnTo>
                  <a:lnTo>
                    <a:pt x="23883" y="244235"/>
                  </a:lnTo>
                  <a:lnTo>
                    <a:pt x="51235" y="277082"/>
                  </a:lnTo>
                  <a:lnTo>
                    <a:pt x="86639" y="302457"/>
                  </a:lnTo>
                  <a:lnTo>
                    <a:pt x="128427" y="318815"/>
                  </a:lnTo>
                  <a:lnTo>
                    <a:pt x="174931" y="324612"/>
                  </a:lnTo>
                  <a:lnTo>
                    <a:pt x="221433" y="318815"/>
                  </a:lnTo>
                  <a:lnTo>
                    <a:pt x="263220" y="302457"/>
                  </a:lnTo>
                  <a:lnTo>
                    <a:pt x="298624" y="277082"/>
                  </a:lnTo>
                  <a:lnTo>
                    <a:pt x="325977" y="244235"/>
                  </a:lnTo>
                  <a:lnTo>
                    <a:pt x="343612" y="205461"/>
                  </a:lnTo>
                  <a:lnTo>
                    <a:pt x="349860" y="162306"/>
                  </a:lnTo>
                  <a:lnTo>
                    <a:pt x="343612" y="119150"/>
                  </a:lnTo>
                  <a:lnTo>
                    <a:pt x="325977" y="80376"/>
                  </a:lnTo>
                  <a:lnTo>
                    <a:pt x="298624" y="47529"/>
                  </a:lnTo>
                  <a:lnTo>
                    <a:pt x="263220" y="22154"/>
                  </a:lnTo>
                  <a:lnTo>
                    <a:pt x="221433" y="5796"/>
                  </a:lnTo>
                  <a:lnTo>
                    <a:pt x="174931"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7" name="object 27"/>
          <p:cNvSpPr txBox="1"/>
          <p:nvPr/>
        </p:nvSpPr>
        <p:spPr>
          <a:xfrm>
            <a:off x="172923" y="2310129"/>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9</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8" name="object 28"/>
          <p:cNvGrpSpPr/>
          <p:nvPr/>
        </p:nvGrpSpPr>
        <p:grpSpPr>
          <a:xfrm>
            <a:off x="386803" y="464819"/>
            <a:ext cx="11183620" cy="3253740"/>
            <a:chOff x="386803" y="464819"/>
            <a:chExt cx="11183620" cy="3253740"/>
          </a:xfrm>
        </p:grpSpPr>
        <p:sp>
          <p:nvSpPr>
            <p:cNvPr id="29" name="object 29"/>
            <p:cNvSpPr/>
            <p:nvPr/>
          </p:nvSpPr>
          <p:spPr>
            <a:xfrm>
              <a:off x="386803" y="2380234"/>
              <a:ext cx="2905125" cy="445134"/>
            </a:xfrm>
            <a:custGeom>
              <a:avLst/>
              <a:gdLst/>
              <a:ahLst/>
              <a:cxnLst/>
              <a:rect l="l" t="t" r="r" b="b"/>
              <a:pathLst>
                <a:path w="2905125" h="445135">
                  <a:moveTo>
                    <a:pt x="2788879" y="407076"/>
                  </a:moveTo>
                  <a:lnTo>
                    <a:pt x="2783878" y="444880"/>
                  </a:lnTo>
                  <a:lnTo>
                    <a:pt x="2886243" y="409575"/>
                  </a:lnTo>
                  <a:lnTo>
                    <a:pt x="2807754" y="409575"/>
                  </a:lnTo>
                  <a:lnTo>
                    <a:pt x="2788879" y="407076"/>
                  </a:lnTo>
                  <a:close/>
                </a:path>
                <a:path w="2905125" h="445135">
                  <a:moveTo>
                    <a:pt x="2793868" y="369360"/>
                  </a:moveTo>
                  <a:lnTo>
                    <a:pt x="2788879" y="407076"/>
                  </a:lnTo>
                  <a:lnTo>
                    <a:pt x="2807754" y="409575"/>
                  </a:lnTo>
                  <a:lnTo>
                    <a:pt x="2812707" y="371855"/>
                  </a:lnTo>
                  <a:lnTo>
                    <a:pt x="2793868" y="369360"/>
                  </a:lnTo>
                  <a:close/>
                </a:path>
                <a:path w="2905125" h="445135">
                  <a:moveTo>
                    <a:pt x="2798864" y="331596"/>
                  </a:moveTo>
                  <a:lnTo>
                    <a:pt x="2793868" y="369360"/>
                  </a:lnTo>
                  <a:lnTo>
                    <a:pt x="2812707" y="371855"/>
                  </a:lnTo>
                  <a:lnTo>
                    <a:pt x="2807754" y="409575"/>
                  </a:lnTo>
                  <a:lnTo>
                    <a:pt x="2886243" y="409575"/>
                  </a:lnTo>
                  <a:lnTo>
                    <a:pt x="2904655" y="403225"/>
                  </a:lnTo>
                  <a:lnTo>
                    <a:pt x="2798864" y="331596"/>
                  </a:lnTo>
                  <a:close/>
                </a:path>
                <a:path w="2905125" h="445135">
                  <a:moveTo>
                    <a:pt x="5003" y="0"/>
                  </a:moveTo>
                  <a:lnTo>
                    <a:pt x="0" y="37845"/>
                  </a:lnTo>
                  <a:lnTo>
                    <a:pt x="2788879" y="407076"/>
                  </a:lnTo>
                  <a:lnTo>
                    <a:pt x="2793868" y="369360"/>
                  </a:lnTo>
                  <a:lnTo>
                    <a:pt x="5003"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30" name="object 30"/>
            <p:cNvPicPr/>
            <p:nvPr/>
          </p:nvPicPr>
          <p:blipFill>
            <a:blip r:embed="rId16" cstate="print"/>
            <a:stretch>
              <a:fillRect/>
            </a:stretch>
          </p:blipFill>
          <p:spPr>
            <a:xfrm>
              <a:off x="6432803" y="464819"/>
              <a:ext cx="5137404" cy="3253612"/>
            </a:xfrm>
            <a:prstGeom prst="rect">
              <a:avLst/>
            </a:prstGeom>
          </p:spPr>
        </p:pic>
        <p:pic>
          <p:nvPicPr>
            <p:cNvPr id="31" name="object 31"/>
            <p:cNvPicPr/>
            <p:nvPr/>
          </p:nvPicPr>
          <p:blipFill>
            <a:blip r:embed="rId17" cstate="print"/>
            <a:stretch>
              <a:fillRect/>
            </a:stretch>
          </p:blipFill>
          <p:spPr>
            <a:xfrm>
              <a:off x="6628765" y="660526"/>
              <a:ext cx="4566665" cy="2683891"/>
            </a:xfrm>
            <a:prstGeom prst="rect">
              <a:avLst/>
            </a:prstGeom>
          </p:spPr>
        </p:pic>
      </p:grpSp>
      <p:sp>
        <p:nvSpPr>
          <p:cNvPr id="32" name="object 32"/>
          <p:cNvSpPr txBox="1"/>
          <p:nvPr/>
        </p:nvSpPr>
        <p:spPr>
          <a:xfrm>
            <a:off x="6569456" y="3450158"/>
            <a:ext cx="5494020" cy="1275715"/>
          </a:xfrm>
          <a:prstGeom prst="rect">
            <a:avLst/>
          </a:prstGeom>
        </p:spPr>
        <p:txBody>
          <a:bodyPr vert="horz" wrap="square" lIns="0" tIns="12065" rIns="0" bIns="0" rtlCol="0">
            <a:spAutoFit/>
          </a:bodyPr>
          <a:lstStyle/>
          <a:p>
            <a:pPr marL="211454" marR="0" lvl="0" indent="-198755" algn="l" defTabSz="914400" rtl="0" eaLnBrk="1" fontAlgn="auto" latinLnBrk="0" hangingPunct="1">
              <a:lnSpc>
                <a:spcPct val="100000"/>
              </a:lnSpc>
              <a:spcBef>
                <a:spcPts val="95"/>
              </a:spcBef>
              <a:spcAft>
                <a:spcPts val="0"/>
              </a:spcAft>
              <a:buClrTx/>
              <a:buSzTx/>
              <a:buFontTx/>
              <a:buAutoNum type="arabicPeriod" startAt="8"/>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Tambah</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∑Output,</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masukkan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nomor</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urut</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output</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dan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uraian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output.</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Simpan.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242570" lvl="0" indent="198755" algn="l" defTabSz="914400" rtl="0" eaLnBrk="1" fontAlgn="auto" latinLnBrk="0" hangingPunct="1">
              <a:lnSpc>
                <a:spcPct val="100000"/>
              </a:lnSpc>
              <a:spcBef>
                <a:spcPts val="245"/>
              </a:spcBef>
              <a:spcAft>
                <a:spcPts val="0"/>
              </a:spcAft>
              <a:buClrTx/>
              <a:buSzTx/>
              <a:buFontTx/>
              <a:buAutoNum type="arabicPeriod" startAt="9"/>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∑Output,</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menampilkan</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output</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telah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ditambahkan.</a:t>
            </a:r>
            <a:r>
              <a:rPr kumimoji="0" sz="1600"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Maka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list</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Output.</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Output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telah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dibuat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dapat</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diedit</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dihapus.</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A1183-C7B1-5016-B1C2-D407088F86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2307650-D160-7DBD-ED2E-1F3774EAF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258"/>
            <a:ext cx="12257231" cy="6826940"/>
          </a:xfrm>
          <a:prstGeom prst="rect">
            <a:avLst/>
          </a:prstGeom>
        </p:spPr>
      </p:pic>
      <p:sp>
        <p:nvSpPr>
          <p:cNvPr id="36" name="Rectangle 35">
            <a:extLst>
              <a:ext uri="{FF2B5EF4-FFF2-40B4-BE49-F238E27FC236}">
                <a16:creationId xmlns:a16="http://schemas.microsoft.com/office/drawing/2014/main" id="{B34C1C69-DB64-9D20-244A-0645B741692B}"/>
              </a:ext>
            </a:extLst>
          </p:cNvPr>
          <p:cNvSpPr/>
          <p:nvPr/>
        </p:nvSpPr>
        <p:spPr>
          <a:xfrm>
            <a:off x="1888363" y="212919"/>
            <a:ext cx="7317283" cy="529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chemeClr val="bg1"/>
                </a:solidFill>
                <a:effectLst/>
                <a:uLnTx/>
                <a:uFillTx/>
                <a:latin typeface="Arial Rounded MT Bold" panose="020F0704030504030204" pitchFamily="34" charset="0"/>
              </a:rPr>
              <a:t>NILAI STRATEGIS RPJMD</a:t>
            </a:r>
            <a:endParaRPr kumimoji="0" lang="fi-FI" sz="2600" i="0" u="none" strike="noStrike" kern="1200" cap="none" spc="0" normalizeH="0" baseline="0" noProof="0" dirty="0">
              <a:ln>
                <a:noFill/>
              </a:ln>
              <a:solidFill>
                <a:schemeClr val="bg1"/>
              </a:solidFill>
              <a:effectLst/>
              <a:uLnTx/>
              <a:uFillTx/>
              <a:latin typeface="Arial Rounded MT Bold" panose="020F0704030504030204" pitchFamily="34" charset="0"/>
            </a:endParaRPr>
          </a:p>
        </p:txBody>
      </p:sp>
      <p:sp>
        <p:nvSpPr>
          <p:cNvPr id="6" name="TextBox 59">
            <a:extLst>
              <a:ext uri="{FF2B5EF4-FFF2-40B4-BE49-F238E27FC236}">
                <a16:creationId xmlns:a16="http://schemas.microsoft.com/office/drawing/2014/main" id="{41E3743F-4B2D-5FD4-02CC-0E5A6CF01229}"/>
              </a:ext>
            </a:extLst>
          </p:cNvPr>
          <p:cNvSpPr txBox="1"/>
          <p:nvPr/>
        </p:nvSpPr>
        <p:spPr>
          <a:xfrm>
            <a:off x="4919747" y="8681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graphicFrame>
        <p:nvGraphicFramePr>
          <p:cNvPr id="3" name="Table 2">
            <a:extLst>
              <a:ext uri="{FF2B5EF4-FFF2-40B4-BE49-F238E27FC236}">
                <a16:creationId xmlns:a16="http://schemas.microsoft.com/office/drawing/2014/main" id="{BCB85658-6576-4284-882A-2A5EF38FCE29}"/>
              </a:ext>
            </a:extLst>
          </p:cNvPr>
          <p:cNvGraphicFramePr>
            <a:graphicFrameLocks noGrp="1"/>
          </p:cNvGraphicFramePr>
          <p:nvPr>
            <p:extLst>
              <p:ext uri="{D42A27DB-BD31-4B8C-83A1-F6EECF244321}">
                <p14:modId xmlns:p14="http://schemas.microsoft.com/office/powerpoint/2010/main" val="115385892"/>
              </p:ext>
            </p:extLst>
          </p:nvPr>
        </p:nvGraphicFramePr>
        <p:xfrm>
          <a:off x="571500" y="1415510"/>
          <a:ext cx="11049000" cy="4428503"/>
        </p:xfrm>
        <a:graphic>
          <a:graphicData uri="http://schemas.openxmlformats.org/drawingml/2006/table">
            <a:tbl>
              <a:tblPr/>
              <a:tblGrid>
                <a:gridCol w="2658232">
                  <a:extLst>
                    <a:ext uri="{9D8B030D-6E8A-4147-A177-3AD203B41FA5}">
                      <a16:colId xmlns:a16="http://schemas.microsoft.com/office/drawing/2014/main" val="3051789829"/>
                    </a:ext>
                  </a:extLst>
                </a:gridCol>
                <a:gridCol w="3074304">
                  <a:extLst>
                    <a:ext uri="{9D8B030D-6E8A-4147-A177-3AD203B41FA5}">
                      <a16:colId xmlns:a16="http://schemas.microsoft.com/office/drawing/2014/main" val="2966661216"/>
                    </a:ext>
                  </a:extLst>
                </a:gridCol>
                <a:gridCol w="2658232">
                  <a:extLst>
                    <a:ext uri="{9D8B030D-6E8A-4147-A177-3AD203B41FA5}">
                      <a16:colId xmlns:a16="http://schemas.microsoft.com/office/drawing/2014/main" val="1419327833"/>
                    </a:ext>
                  </a:extLst>
                </a:gridCol>
                <a:gridCol w="2658232">
                  <a:extLst>
                    <a:ext uri="{9D8B030D-6E8A-4147-A177-3AD203B41FA5}">
                      <a16:colId xmlns:a16="http://schemas.microsoft.com/office/drawing/2014/main" val="3126687156"/>
                    </a:ext>
                  </a:extLst>
                </a:gridCol>
              </a:tblGrid>
              <a:tr h="407590">
                <a:tc>
                  <a:txBody>
                    <a:bodyPr/>
                    <a:lstStyle/>
                    <a:p>
                      <a:pPr algn="ctr" fontAlgn="ctr"/>
                      <a:r>
                        <a:rPr lang="en-ID" sz="1400" b="1" i="0" u="none" strike="noStrike" dirty="0">
                          <a:solidFill>
                            <a:srgbClr val="000000"/>
                          </a:solidFill>
                          <a:effectLst/>
                          <a:latin typeface="Arial" panose="020B0604020202020204" pitchFamily="34" charset="0"/>
                        </a:rPr>
                        <a:t>PERIODE I</a:t>
                      </a:r>
                      <a:br>
                        <a:rPr lang="en-ID" sz="1400" b="1" i="0" u="none" strike="noStrike" dirty="0">
                          <a:solidFill>
                            <a:srgbClr val="000000"/>
                          </a:solidFill>
                          <a:effectLst/>
                          <a:latin typeface="Arial" panose="020B0604020202020204" pitchFamily="34" charset="0"/>
                        </a:rPr>
                      </a:br>
                      <a:r>
                        <a:rPr lang="en-ID" sz="1400" b="1" i="0" u="none" strike="noStrike" dirty="0">
                          <a:solidFill>
                            <a:srgbClr val="000000"/>
                          </a:solidFill>
                          <a:effectLst/>
                          <a:latin typeface="Arial" panose="020B0604020202020204" pitchFamily="34" charset="0"/>
                        </a:rPr>
                        <a:t>2025-2029</a:t>
                      </a:r>
                    </a:p>
                  </a:txBody>
                  <a:tcPr marL="36000" marR="36000" marT="36000" marB="0" anchor="ctr">
                    <a:lnL>
                      <a:noFill/>
                    </a:lnL>
                    <a:lnR w="12700" cap="flat" cmpd="sng" algn="ctr">
                      <a:solidFill>
                        <a:schemeClr val="tx1"/>
                      </a:solidFill>
                      <a:prstDash val="sysDot"/>
                      <a:round/>
                      <a:headEnd type="none" w="med" len="med"/>
                      <a:tailEnd type="none" w="med" len="med"/>
                    </a:lnR>
                    <a:lnT>
                      <a:noFill/>
                    </a:lnT>
                    <a:lnB>
                      <a:noFill/>
                    </a:lnB>
                    <a:solidFill>
                      <a:schemeClr val="bg1"/>
                    </a:solidFill>
                  </a:tcPr>
                </a:tc>
                <a:tc>
                  <a:txBody>
                    <a:bodyPr/>
                    <a:lstStyle/>
                    <a:p>
                      <a:pPr algn="ctr" fontAlgn="ctr"/>
                      <a:r>
                        <a:rPr lang="en-ID" sz="1400" b="1" i="0" u="none" strike="noStrike" dirty="0">
                          <a:solidFill>
                            <a:srgbClr val="000000"/>
                          </a:solidFill>
                          <a:effectLst/>
                          <a:latin typeface="Arial" panose="020B0604020202020204" pitchFamily="34" charset="0"/>
                        </a:rPr>
                        <a:t>PERIODE II</a:t>
                      </a:r>
                      <a:br>
                        <a:rPr lang="en-ID" sz="1400" b="1" i="0" u="none" strike="noStrike" dirty="0">
                          <a:solidFill>
                            <a:srgbClr val="000000"/>
                          </a:solidFill>
                          <a:effectLst/>
                          <a:latin typeface="Arial" panose="020B0604020202020204" pitchFamily="34" charset="0"/>
                        </a:rPr>
                      </a:br>
                      <a:r>
                        <a:rPr lang="en-ID" sz="1400" b="1" i="0" u="none" strike="noStrike" dirty="0">
                          <a:solidFill>
                            <a:srgbClr val="000000"/>
                          </a:solidFill>
                          <a:effectLst/>
                          <a:latin typeface="Arial" panose="020B0604020202020204" pitchFamily="34" charset="0"/>
                        </a:rPr>
                        <a:t>2030-2034</a:t>
                      </a:r>
                    </a:p>
                  </a:txBody>
                  <a:tcPr marL="36000" marR="36000" marT="3600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solidFill>
                      <a:schemeClr val="bg1"/>
                    </a:solidFill>
                  </a:tcPr>
                </a:tc>
                <a:tc>
                  <a:txBody>
                    <a:bodyPr/>
                    <a:lstStyle/>
                    <a:p>
                      <a:pPr algn="ctr" fontAlgn="ctr"/>
                      <a:r>
                        <a:rPr lang="en-ID" sz="1400" b="1" i="0" u="none" strike="noStrike" dirty="0">
                          <a:solidFill>
                            <a:srgbClr val="000000"/>
                          </a:solidFill>
                          <a:effectLst/>
                          <a:latin typeface="Arial" panose="020B0604020202020204" pitchFamily="34" charset="0"/>
                        </a:rPr>
                        <a:t>PERIODE III</a:t>
                      </a:r>
                      <a:br>
                        <a:rPr lang="en-ID" sz="1400" b="1" i="0" u="none" strike="noStrike" dirty="0">
                          <a:solidFill>
                            <a:srgbClr val="000000"/>
                          </a:solidFill>
                          <a:effectLst/>
                          <a:latin typeface="Arial" panose="020B0604020202020204" pitchFamily="34" charset="0"/>
                        </a:rPr>
                      </a:br>
                      <a:r>
                        <a:rPr lang="en-ID" sz="1400" b="1" i="0" u="none" strike="noStrike" dirty="0">
                          <a:solidFill>
                            <a:srgbClr val="000000"/>
                          </a:solidFill>
                          <a:effectLst/>
                          <a:latin typeface="Arial" panose="020B0604020202020204" pitchFamily="34" charset="0"/>
                        </a:rPr>
                        <a:t>2035-2039</a:t>
                      </a:r>
                    </a:p>
                  </a:txBody>
                  <a:tcPr marL="36000" marR="36000" marT="3600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solidFill>
                      <a:schemeClr val="bg1"/>
                    </a:solidFill>
                  </a:tcPr>
                </a:tc>
                <a:tc>
                  <a:txBody>
                    <a:bodyPr/>
                    <a:lstStyle/>
                    <a:p>
                      <a:pPr algn="ctr" fontAlgn="ctr"/>
                      <a:r>
                        <a:rPr lang="en-ID" sz="1400" b="1" i="0" u="none" strike="noStrike" dirty="0">
                          <a:solidFill>
                            <a:srgbClr val="000000"/>
                          </a:solidFill>
                          <a:effectLst/>
                          <a:latin typeface="Arial" panose="020B0604020202020204" pitchFamily="34" charset="0"/>
                        </a:rPr>
                        <a:t>PERIODE IV</a:t>
                      </a:r>
                      <a:br>
                        <a:rPr lang="en-ID" sz="1400" b="1" i="0" u="none" strike="noStrike" dirty="0">
                          <a:solidFill>
                            <a:srgbClr val="000000"/>
                          </a:solidFill>
                          <a:effectLst/>
                          <a:latin typeface="Arial" panose="020B0604020202020204" pitchFamily="34" charset="0"/>
                        </a:rPr>
                      </a:br>
                      <a:r>
                        <a:rPr lang="en-ID" sz="1400" b="1" i="0" u="none" strike="noStrike" dirty="0">
                          <a:solidFill>
                            <a:srgbClr val="000000"/>
                          </a:solidFill>
                          <a:effectLst/>
                          <a:latin typeface="Arial" panose="020B0604020202020204" pitchFamily="34" charset="0"/>
                        </a:rPr>
                        <a:t>2040-2045</a:t>
                      </a:r>
                    </a:p>
                  </a:txBody>
                  <a:tcPr marL="36000" marR="36000" marT="36000" marB="0" anchor="ctr">
                    <a:lnL w="12700" cap="flat" cmpd="sng" algn="ctr">
                      <a:solidFill>
                        <a:schemeClr val="tx1"/>
                      </a:solidFill>
                      <a:prstDash val="sysDot"/>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518171351"/>
                  </a:ext>
                </a:extLst>
              </a:tr>
              <a:tr h="207004">
                <a:tc gridSpan="4">
                  <a:txBody>
                    <a:bodyPr/>
                    <a:lstStyle/>
                    <a:p>
                      <a:pPr algn="ctr" fontAlgn="ctr"/>
                      <a:r>
                        <a:rPr lang="en-ID" sz="1400" b="1" i="0" u="none" strike="noStrike" dirty="0">
                          <a:solidFill>
                            <a:srgbClr val="000000"/>
                          </a:solidFill>
                          <a:effectLst/>
                          <a:latin typeface="Arial" panose="020B0604020202020204" pitchFamily="34" charset="0"/>
                        </a:rPr>
                        <a:t>INDONESIA EMAS 2045</a:t>
                      </a:r>
                    </a:p>
                  </a:txBody>
                  <a:tcPr marL="36000" marR="3600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endParaRPr lang="en-ID"/>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hMerge="1">
                  <a:txBody>
                    <a:bodyPr/>
                    <a:lstStyle/>
                    <a:p>
                      <a:endParaRPr lang="en-ID"/>
                    </a:p>
                  </a:txBody>
                  <a:tcPr>
                    <a:lnL w="12700" cmpd="sng">
                      <a:noFill/>
                      <a:prstDash val="solid"/>
                    </a:lnL>
                    <a:lnT w="12700" cmpd="sng">
                      <a:noFill/>
                      <a:prstDash val="solid"/>
                    </a:lnT>
                  </a:tcPr>
                </a:tc>
                <a:tc hMerge="1">
                  <a:txBody>
                    <a:bodyPr/>
                    <a:lstStyle/>
                    <a:p>
                      <a:endParaRPr lang="en-ID"/>
                    </a:p>
                  </a:txBody>
                  <a:tcPr>
                    <a:lnL w="12700" cmpd="sng">
                      <a:noFill/>
                      <a:prstDash val="solid"/>
                    </a:lnL>
                    <a:lnT w="12700" cmpd="sng">
                      <a:noFill/>
                      <a:prstDash val="solid"/>
                    </a:lnT>
                  </a:tcPr>
                </a:tc>
                <a:extLst>
                  <a:ext uri="{0D108BD9-81ED-4DB2-BD59-A6C34878D82A}">
                    <a16:rowId xmlns:a16="http://schemas.microsoft.com/office/drawing/2014/main" val="882436650"/>
                  </a:ext>
                </a:extLst>
              </a:tr>
              <a:tr h="207004">
                <a:tc>
                  <a:txBody>
                    <a:bodyPr/>
                    <a:lstStyle/>
                    <a:p>
                      <a:pPr algn="ctr" fontAlgn="ctr"/>
                      <a:r>
                        <a:rPr lang="en-ID" sz="1100" b="1" i="0" u="none" strike="noStrike" dirty="0" err="1">
                          <a:solidFill>
                            <a:srgbClr val="000000"/>
                          </a:solidFill>
                          <a:effectLst/>
                          <a:latin typeface="Arial" panose="020B0604020202020204" pitchFamily="34" charset="0"/>
                        </a:rPr>
                        <a:t>Perkuatan</a:t>
                      </a:r>
                      <a:r>
                        <a:rPr lang="en-ID" sz="1100" b="1" i="0" u="none" strike="noStrike" dirty="0">
                          <a:solidFill>
                            <a:srgbClr val="000000"/>
                          </a:solidFill>
                          <a:effectLst/>
                          <a:latin typeface="Arial" panose="020B0604020202020204" pitchFamily="34" charset="0"/>
                        </a:rPr>
                        <a:t> </a:t>
                      </a:r>
                      <a:r>
                        <a:rPr lang="en-ID" sz="1100" b="1" i="0" u="none" strike="noStrike" dirty="0" err="1">
                          <a:solidFill>
                            <a:srgbClr val="000000"/>
                          </a:solidFill>
                          <a:effectLst/>
                          <a:latin typeface="Arial" panose="020B0604020202020204" pitchFamily="34" charset="0"/>
                        </a:rPr>
                        <a:t>Fondasi</a:t>
                      </a:r>
                      <a:r>
                        <a:rPr lang="en-ID" sz="1100" b="1" i="0" u="none" strike="noStrike" dirty="0">
                          <a:solidFill>
                            <a:srgbClr val="000000"/>
                          </a:solidFill>
                          <a:effectLst/>
                          <a:latin typeface="Arial" panose="020B0604020202020204" pitchFamily="34" charset="0"/>
                        </a:rPr>
                        <a:t> </a:t>
                      </a:r>
                      <a:r>
                        <a:rPr lang="en-ID" sz="1100" b="1" i="0" u="none" strike="noStrike" dirty="0" err="1">
                          <a:solidFill>
                            <a:srgbClr val="000000"/>
                          </a:solidFill>
                          <a:effectLst/>
                          <a:latin typeface="Arial" panose="020B0604020202020204" pitchFamily="34" charset="0"/>
                        </a:rPr>
                        <a:t>Transformasi</a:t>
                      </a:r>
                      <a:endParaRPr lang="en-ID" sz="1100" b="1" i="0" u="none" strike="noStrike" dirty="0">
                        <a:solidFill>
                          <a:srgbClr val="000000"/>
                        </a:solidFill>
                        <a:effectLst/>
                        <a:latin typeface="Arial" panose="020B0604020202020204" pitchFamily="34" charset="0"/>
                      </a:endParaRPr>
                    </a:p>
                  </a:txBody>
                  <a:tcPr marL="36000" marR="36000" marT="36000" marB="0" anchor="ctr">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ctr"/>
                      <a:r>
                        <a:rPr lang="en-ID" sz="1100" b="1" i="0" u="none" strike="noStrike" dirty="0" err="1">
                          <a:solidFill>
                            <a:srgbClr val="000000"/>
                          </a:solidFill>
                          <a:effectLst/>
                          <a:latin typeface="Arial" panose="020B0604020202020204" pitchFamily="34" charset="0"/>
                        </a:rPr>
                        <a:t>Akselerasi</a:t>
                      </a:r>
                      <a:r>
                        <a:rPr lang="en-ID" sz="1100" b="1" i="0" u="none" strike="noStrike" dirty="0">
                          <a:solidFill>
                            <a:srgbClr val="000000"/>
                          </a:solidFill>
                          <a:effectLst/>
                          <a:latin typeface="Arial" panose="020B0604020202020204" pitchFamily="34" charset="0"/>
                        </a:rPr>
                        <a:t> </a:t>
                      </a:r>
                      <a:r>
                        <a:rPr lang="en-ID" sz="1100" b="1" i="0" u="none" strike="noStrike" dirty="0" err="1">
                          <a:solidFill>
                            <a:srgbClr val="000000"/>
                          </a:solidFill>
                          <a:effectLst/>
                          <a:latin typeface="Arial" panose="020B0604020202020204" pitchFamily="34" charset="0"/>
                        </a:rPr>
                        <a:t>Transformasi</a:t>
                      </a:r>
                      <a:endParaRPr lang="en-ID" sz="1100" b="1" i="0" u="none" strike="noStrike" dirty="0">
                        <a:solidFill>
                          <a:srgbClr val="000000"/>
                        </a:solidFill>
                        <a:effectLst/>
                        <a:latin typeface="Arial" panose="020B0604020202020204" pitchFamily="34" charset="0"/>
                      </a:endParaRPr>
                    </a:p>
                  </a:txBody>
                  <a:tcPr marL="36000" marR="36000" marT="3600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ctr"/>
                      <a:r>
                        <a:rPr lang="en-ID" sz="1100" b="1" i="0" u="none" strike="noStrike" dirty="0" err="1">
                          <a:solidFill>
                            <a:srgbClr val="000000"/>
                          </a:solidFill>
                          <a:effectLst/>
                          <a:latin typeface="Arial" panose="020B0604020202020204" pitchFamily="34" charset="0"/>
                        </a:rPr>
                        <a:t>Ekspansi</a:t>
                      </a:r>
                      <a:r>
                        <a:rPr lang="en-ID" sz="1100" b="1" i="0" u="none" strike="noStrike" dirty="0">
                          <a:solidFill>
                            <a:srgbClr val="000000"/>
                          </a:solidFill>
                          <a:effectLst/>
                          <a:latin typeface="Arial" panose="020B0604020202020204" pitchFamily="34" charset="0"/>
                        </a:rPr>
                        <a:t> Global</a:t>
                      </a:r>
                    </a:p>
                  </a:txBody>
                  <a:tcPr marL="36000" marR="36000" marT="3600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ctr"/>
                      <a:r>
                        <a:rPr lang="en-ID" sz="1100" b="1" i="0" u="none" strike="noStrike">
                          <a:solidFill>
                            <a:srgbClr val="000000"/>
                          </a:solidFill>
                          <a:effectLst/>
                          <a:latin typeface="Arial" panose="020B0604020202020204" pitchFamily="34" charset="0"/>
                        </a:rPr>
                        <a:t>Perwujudan Indonesia Emas</a:t>
                      </a:r>
                    </a:p>
                  </a:txBody>
                  <a:tcPr marL="36000" marR="36000" marT="36000" marB="0" anchor="ctr">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425371554"/>
                  </a:ext>
                </a:extLst>
              </a:tr>
              <a:tr h="608176">
                <a:tc>
                  <a:txBody>
                    <a:bodyPr/>
                    <a:lstStyle/>
                    <a:p>
                      <a:pPr algn="ctr" fontAlgn="t"/>
                      <a:r>
                        <a:rPr lang="en-ID" sz="1100" b="0" i="0" u="none" strike="noStrike" dirty="0">
                          <a:solidFill>
                            <a:srgbClr val="000000"/>
                          </a:solidFill>
                          <a:effectLst/>
                          <a:latin typeface="Arial" panose="020B0604020202020204" pitchFamily="34" charset="0"/>
                        </a:rPr>
                        <a:t>"</a:t>
                      </a:r>
                      <a:r>
                        <a:rPr lang="en-ID" sz="1100" b="0" i="0" u="none" strike="noStrike" dirty="0" err="1">
                          <a:solidFill>
                            <a:srgbClr val="000000"/>
                          </a:solidFill>
                          <a:effectLst/>
                          <a:latin typeface="Arial" panose="020B0604020202020204" pitchFamily="34" charset="0"/>
                        </a:rPr>
                        <a:t>Pemenuhan</a:t>
                      </a:r>
                      <a:r>
                        <a:rPr lang="en-ID" sz="1100" b="0" i="0" u="none" strike="noStrike" dirty="0">
                          <a:solidFill>
                            <a:srgbClr val="000000"/>
                          </a:solidFill>
                          <a:effectLst/>
                          <a:latin typeface="Arial" panose="020B0604020202020204" pitchFamily="34" charset="0"/>
                        </a:rPr>
                        <a:t> </a:t>
                      </a:r>
                      <a:r>
                        <a:rPr lang="en-ID" sz="1100" b="0" i="0" u="none" strike="noStrike" dirty="0" err="1">
                          <a:solidFill>
                            <a:srgbClr val="000000"/>
                          </a:solidFill>
                          <a:effectLst/>
                          <a:latin typeface="Arial" panose="020B0604020202020204" pitchFamily="34" charset="0"/>
                        </a:rPr>
                        <a:t>pelayanan</a:t>
                      </a:r>
                      <a:r>
                        <a:rPr lang="en-ID" sz="1100" b="0" i="0" u="none" strike="noStrike" dirty="0">
                          <a:solidFill>
                            <a:srgbClr val="000000"/>
                          </a:solidFill>
                          <a:effectLst/>
                          <a:latin typeface="Arial" panose="020B0604020202020204" pitchFamily="34" charset="0"/>
                        </a:rPr>
                        <a:t> </a:t>
                      </a:r>
                      <a:r>
                        <a:rPr lang="en-ID" sz="1100" b="0" i="0" u="none" strike="noStrike" dirty="0" err="1">
                          <a:solidFill>
                            <a:srgbClr val="000000"/>
                          </a:solidFill>
                          <a:effectLst/>
                          <a:latin typeface="Arial" panose="020B0604020202020204" pitchFamily="34" charset="0"/>
                        </a:rPr>
                        <a:t>dasar</a:t>
                      </a:r>
                      <a:r>
                        <a:rPr lang="en-ID" sz="1100" b="0" i="0" u="none" strike="noStrike" dirty="0">
                          <a:solidFill>
                            <a:srgbClr val="000000"/>
                          </a:solidFill>
                          <a:effectLst/>
                          <a:latin typeface="Arial" panose="020B0604020202020204" pitchFamily="34" charset="0"/>
                        </a:rPr>
                        <a:t> </a:t>
                      </a:r>
                      <a:r>
                        <a:rPr lang="en-ID" sz="1100" b="0" i="0" u="none" strike="noStrike" dirty="0" err="1">
                          <a:solidFill>
                            <a:srgbClr val="000000"/>
                          </a:solidFill>
                          <a:effectLst/>
                          <a:latin typeface="Arial" panose="020B0604020202020204" pitchFamily="34" charset="0"/>
                        </a:rPr>
                        <a:t>kesehatan</a:t>
                      </a:r>
                      <a:r>
                        <a:rPr lang="en-ID" sz="1100" b="0" i="0" u="none" strike="noStrike" dirty="0">
                          <a:solidFill>
                            <a:srgbClr val="000000"/>
                          </a:solidFill>
                          <a:effectLst/>
                          <a:latin typeface="Arial" panose="020B0604020202020204" pitchFamily="34" charset="0"/>
                        </a:rPr>
                        <a:t>, </a:t>
                      </a:r>
                      <a:r>
                        <a:rPr lang="en-ID" sz="1100" b="0" i="0" u="none" strike="noStrike" dirty="0" err="1">
                          <a:solidFill>
                            <a:srgbClr val="000000"/>
                          </a:solidFill>
                          <a:effectLst/>
                          <a:latin typeface="Arial" panose="020B0604020202020204" pitchFamily="34" charset="0"/>
                        </a:rPr>
                        <a:t>pendidikan</a:t>
                      </a:r>
                      <a:r>
                        <a:rPr lang="en-ID" sz="1100" b="0" i="0" u="none" strike="noStrike" dirty="0">
                          <a:solidFill>
                            <a:srgbClr val="000000"/>
                          </a:solidFill>
                          <a:effectLst/>
                          <a:latin typeface="Arial" panose="020B0604020202020204" pitchFamily="34" charset="0"/>
                        </a:rPr>
                        <a:t> dan </a:t>
                      </a:r>
                      <a:r>
                        <a:rPr lang="en-ID" sz="1100" b="0" i="0" u="none" strike="noStrike" dirty="0" err="1">
                          <a:solidFill>
                            <a:srgbClr val="000000"/>
                          </a:solidFill>
                          <a:effectLst/>
                          <a:latin typeface="Arial" panose="020B0604020202020204" pitchFamily="34" charset="0"/>
                        </a:rPr>
                        <a:t>perlindungan</a:t>
                      </a:r>
                      <a:r>
                        <a:rPr lang="en-ID" sz="1100" b="0" i="0" u="none" strike="noStrike" dirty="0">
                          <a:solidFill>
                            <a:srgbClr val="000000"/>
                          </a:solidFill>
                          <a:effectLst/>
                          <a:latin typeface="Arial" panose="020B0604020202020204" pitchFamily="34" charset="0"/>
                        </a:rPr>
                        <a:t> </a:t>
                      </a:r>
                      <a:r>
                        <a:rPr lang="en-ID" sz="1100" b="0" i="0" u="none" strike="noStrike" dirty="0" err="1">
                          <a:solidFill>
                            <a:srgbClr val="000000"/>
                          </a:solidFill>
                          <a:effectLst/>
                          <a:latin typeface="Arial" panose="020B0604020202020204" pitchFamily="34" charset="0"/>
                        </a:rPr>
                        <a:t>sosial</a:t>
                      </a:r>
                      <a:r>
                        <a:rPr lang="en-ID" sz="1100" b="0" i="0" u="none" strike="noStrike" dirty="0">
                          <a:solidFill>
                            <a:srgbClr val="000000"/>
                          </a:solidFill>
                          <a:effectLst/>
                          <a:latin typeface="Arial" panose="020B0604020202020204" pitchFamily="34" charset="0"/>
                        </a:rPr>
                        <a:t>"</a:t>
                      </a:r>
                    </a:p>
                  </a:txBody>
                  <a:tcPr marL="36000" marR="36000" marT="36000" marB="0">
                    <a:lnL>
                      <a:noFill/>
                    </a:lnL>
                    <a:lnR w="12700" cap="flat" cmpd="sng" algn="ctr">
                      <a:solidFill>
                        <a:schemeClr val="tx1"/>
                      </a:solidFill>
                      <a:prstDash val="sysDot"/>
                      <a:round/>
                      <a:headEnd type="none" w="med" len="med"/>
                      <a:tailEnd type="none" w="med" len="med"/>
                    </a:lnR>
                    <a:lnT>
                      <a:noFill/>
                    </a:lnT>
                    <a:lnB>
                      <a:noFill/>
                    </a:lnB>
                    <a:solidFill>
                      <a:schemeClr val="bg1"/>
                    </a:solidFill>
                  </a:tcPr>
                </a:tc>
                <a:tc>
                  <a:txBody>
                    <a:bodyPr/>
                    <a:lstStyle/>
                    <a:p>
                      <a:pPr algn="ctr" fontAlgn="t"/>
                      <a:r>
                        <a:rPr lang="en-ID" sz="1100" b="0" i="0" u="none" strike="noStrike" dirty="0" err="1">
                          <a:solidFill>
                            <a:srgbClr val="000000"/>
                          </a:solidFill>
                          <a:effectLst/>
                          <a:latin typeface="Arial" panose="020B0604020202020204" pitchFamily="34" charset="0"/>
                        </a:rPr>
                        <a:t>Percepatan</a:t>
                      </a:r>
                      <a:r>
                        <a:rPr lang="en-ID" sz="1100" b="0" i="0" u="none" strike="noStrike" dirty="0">
                          <a:solidFill>
                            <a:srgbClr val="000000"/>
                          </a:solidFill>
                          <a:effectLst/>
                          <a:latin typeface="Arial" panose="020B0604020202020204" pitchFamily="34" charset="0"/>
                        </a:rPr>
                        <a:t> </a:t>
                      </a:r>
                      <a:r>
                        <a:rPr lang="en-ID" sz="1100" b="0" i="0" u="none" strike="noStrike" dirty="0" err="1">
                          <a:solidFill>
                            <a:srgbClr val="000000"/>
                          </a:solidFill>
                          <a:effectLst/>
                          <a:latin typeface="Arial" panose="020B0604020202020204" pitchFamily="34" charset="0"/>
                        </a:rPr>
                        <a:t>pembanhunan</a:t>
                      </a:r>
                      <a:r>
                        <a:rPr lang="en-ID" sz="1100" b="0" i="0" u="none" strike="noStrike" dirty="0">
                          <a:solidFill>
                            <a:srgbClr val="000000"/>
                          </a:solidFill>
                          <a:effectLst/>
                          <a:latin typeface="Arial" panose="020B0604020202020204" pitchFamily="34" charset="0"/>
                        </a:rPr>
                        <a:t> SDM </a:t>
                      </a:r>
                      <a:r>
                        <a:rPr lang="en-ID" sz="1100" b="0" i="0" u="none" strike="noStrike" dirty="0" err="1">
                          <a:solidFill>
                            <a:srgbClr val="000000"/>
                          </a:solidFill>
                          <a:effectLst/>
                          <a:latin typeface="Arial" panose="020B0604020202020204" pitchFamily="34" charset="0"/>
                        </a:rPr>
                        <a:t>berkualitas</a:t>
                      </a:r>
                      <a:r>
                        <a:rPr lang="en-ID" sz="1100" b="0" i="0" u="none" strike="noStrike" dirty="0">
                          <a:solidFill>
                            <a:srgbClr val="000000"/>
                          </a:solidFill>
                          <a:effectLst/>
                          <a:latin typeface="Arial" panose="020B0604020202020204" pitchFamily="34" charset="0"/>
                        </a:rPr>
                        <a:t> dan </a:t>
                      </a:r>
                      <a:r>
                        <a:rPr lang="en-ID" sz="1100" b="0" i="0" u="none" strike="noStrike" dirty="0" err="1">
                          <a:solidFill>
                            <a:srgbClr val="000000"/>
                          </a:solidFill>
                          <a:effectLst/>
                          <a:latin typeface="Arial" panose="020B0604020202020204" pitchFamily="34" charset="0"/>
                        </a:rPr>
                        <a:t>inklusif</a:t>
                      </a:r>
                      <a:endParaRPr lang="en-ID" sz="1100" b="0" i="0" u="none" strike="noStrike" dirty="0">
                        <a:solidFill>
                          <a:srgbClr val="000000"/>
                        </a:solidFill>
                        <a:effectLst/>
                        <a:latin typeface="Arial" panose="020B0604020202020204" pitchFamily="34" charset="0"/>
                      </a:endParaRPr>
                    </a:p>
                  </a:txBody>
                  <a:tcPr marL="36000" marR="36000" marT="3600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solidFill>
                      <a:schemeClr val="bg1"/>
                    </a:solidFill>
                  </a:tcPr>
                </a:tc>
                <a:tc>
                  <a:txBody>
                    <a:bodyPr/>
                    <a:lstStyle/>
                    <a:p>
                      <a:pPr algn="ctr" fontAlgn="t"/>
                      <a:r>
                        <a:rPr lang="en-ID" sz="1100" b="0" i="0" u="none" strike="noStrike" dirty="0" err="1">
                          <a:solidFill>
                            <a:srgbClr val="000000"/>
                          </a:solidFill>
                          <a:effectLst/>
                          <a:latin typeface="Arial" panose="020B0604020202020204" pitchFamily="34" charset="0"/>
                        </a:rPr>
                        <a:t>Penguatan</a:t>
                      </a:r>
                      <a:r>
                        <a:rPr lang="en-ID" sz="1100" b="0" i="0" u="none" strike="noStrike" dirty="0">
                          <a:solidFill>
                            <a:srgbClr val="000000"/>
                          </a:solidFill>
                          <a:effectLst/>
                          <a:latin typeface="Arial" panose="020B0604020202020204" pitchFamily="34" charset="0"/>
                        </a:rPr>
                        <a:t> </a:t>
                      </a:r>
                      <a:r>
                        <a:rPr lang="en-ID" sz="1100" b="0" i="0" u="none" strike="noStrike" dirty="0" err="1">
                          <a:solidFill>
                            <a:srgbClr val="000000"/>
                          </a:solidFill>
                          <a:effectLst/>
                          <a:latin typeface="Arial" panose="020B0604020202020204" pitchFamily="34" charset="0"/>
                        </a:rPr>
                        <a:t>daya</a:t>
                      </a:r>
                      <a:r>
                        <a:rPr lang="en-ID" sz="1100" b="0" i="0" u="none" strike="noStrike" dirty="0">
                          <a:solidFill>
                            <a:srgbClr val="000000"/>
                          </a:solidFill>
                          <a:effectLst/>
                          <a:latin typeface="Arial" panose="020B0604020202020204" pitchFamily="34" charset="0"/>
                        </a:rPr>
                        <a:t> </a:t>
                      </a:r>
                      <a:r>
                        <a:rPr lang="en-ID" sz="1100" b="0" i="0" u="none" strike="noStrike" dirty="0" err="1">
                          <a:solidFill>
                            <a:srgbClr val="000000"/>
                          </a:solidFill>
                          <a:effectLst/>
                          <a:latin typeface="Arial" panose="020B0604020202020204" pitchFamily="34" charset="0"/>
                        </a:rPr>
                        <a:t>saing</a:t>
                      </a:r>
                      <a:r>
                        <a:rPr lang="en-ID" sz="1100" b="0" i="0" u="none" strike="noStrike" dirty="0">
                          <a:solidFill>
                            <a:srgbClr val="000000"/>
                          </a:solidFill>
                          <a:effectLst/>
                          <a:latin typeface="Arial" panose="020B0604020202020204" pitchFamily="34" charset="0"/>
                        </a:rPr>
                        <a:t> SDM dan </a:t>
                      </a:r>
                      <a:r>
                        <a:rPr lang="en-ID" sz="1100" b="0" i="0" u="none" strike="noStrike" dirty="0" err="1">
                          <a:solidFill>
                            <a:srgbClr val="000000"/>
                          </a:solidFill>
                          <a:effectLst/>
                          <a:latin typeface="Arial" panose="020B0604020202020204" pitchFamily="34" charset="0"/>
                        </a:rPr>
                        <a:t>berkelanjutan</a:t>
                      </a:r>
                      <a:r>
                        <a:rPr lang="en-ID" sz="1100" b="0" i="0" u="none" strike="noStrike" dirty="0">
                          <a:solidFill>
                            <a:srgbClr val="000000"/>
                          </a:solidFill>
                          <a:effectLst/>
                          <a:latin typeface="Arial" panose="020B0604020202020204" pitchFamily="34" charset="0"/>
                        </a:rPr>
                        <a:t> </a:t>
                      </a:r>
                      <a:r>
                        <a:rPr lang="en-ID" sz="1100" b="0" i="0" u="none" strike="noStrike" dirty="0" err="1">
                          <a:solidFill>
                            <a:srgbClr val="000000"/>
                          </a:solidFill>
                          <a:effectLst/>
                          <a:latin typeface="Arial" panose="020B0604020202020204" pitchFamily="34" charset="0"/>
                        </a:rPr>
                        <a:t>kesejahteraan</a:t>
                      </a:r>
                      <a:endParaRPr lang="en-ID" sz="1100" b="0" i="0" u="none" strike="noStrike" dirty="0">
                        <a:solidFill>
                          <a:srgbClr val="000000"/>
                        </a:solidFill>
                        <a:effectLst/>
                        <a:latin typeface="Arial" panose="020B0604020202020204" pitchFamily="34" charset="0"/>
                      </a:endParaRPr>
                    </a:p>
                  </a:txBody>
                  <a:tcPr marL="36000" marR="36000" marT="3600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solidFill>
                      <a:schemeClr val="bg1"/>
                    </a:solidFill>
                  </a:tcPr>
                </a:tc>
                <a:tc>
                  <a:txBody>
                    <a:bodyPr/>
                    <a:lstStyle/>
                    <a:p>
                      <a:pPr algn="ctr" fontAlgn="t"/>
                      <a:r>
                        <a:rPr lang="en-ID" sz="1100" b="0" i="0" u="none" strike="noStrike" dirty="0">
                          <a:solidFill>
                            <a:srgbClr val="000000"/>
                          </a:solidFill>
                          <a:effectLst/>
                          <a:latin typeface="Arial" panose="020B0604020202020204" pitchFamily="34" charset="0"/>
                        </a:rPr>
                        <a:t>"</a:t>
                      </a:r>
                      <a:r>
                        <a:rPr lang="en-ID" sz="1100" b="0" i="0" u="none" strike="noStrike" dirty="0" err="1">
                          <a:solidFill>
                            <a:srgbClr val="000000"/>
                          </a:solidFill>
                          <a:effectLst/>
                          <a:latin typeface="Arial" panose="020B0604020202020204" pitchFamily="34" charset="0"/>
                        </a:rPr>
                        <a:t>Manusia</a:t>
                      </a:r>
                      <a:r>
                        <a:rPr lang="en-ID" sz="1100" b="0" i="0" u="none" strike="noStrike" dirty="0">
                          <a:solidFill>
                            <a:srgbClr val="000000"/>
                          </a:solidFill>
                          <a:effectLst/>
                          <a:latin typeface="Arial" panose="020B0604020202020204" pitchFamily="34" charset="0"/>
                        </a:rPr>
                        <a:t> Indonesia yang </a:t>
                      </a:r>
                      <a:r>
                        <a:rPr lang="en-ID" sz="1100" b="0" i="0" u="none" strike="noStrike" dirty="0" err="1">
                          <a:solidFill>
                            <a:srgbClr val="000000"/>
                          </a:solidFill>
                          <a:effectLst/>
                          <a:latin typeface="Arial" panose="020B0604020202020204" pitchFamily="34" charset="0"/>
                        </a:rPr>
                        <a:t>Unggul</a:t>
                      </a:r>
                      <a:r>
                        <a:rPr lang="en-ID" sz="1100" b="0" i="0" u="none" strike="noStrike" dirty="0">
                          <a:solidFill>
                            <a:srgbClr val="000000"/>
                          </a:solidFill>
                          <a:effectLst/>
                          <a:latin typeface="Arial" panose="020B0604020202020204" pitchFamily="34" charset="0"/>
                        </a:rPr>
                        <a:t>"</a:t>
                      </a:r>
                    </a:p>
                  </a:txBody>
                  <a:tcPr marL="36000" marR="36000" marT="36000" marB="0">
                    <a:lnL w="12700" cap="flat" cmpd="sng" algn="ctr">
                      <a:solidFill>
                        <a:schemeClr val="tx1"/>
                      </a:solidFill>
                      <a:prstDash val="sysDot"/>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023572715"/>
                  </a:ext>
                </a:extLst>
              </a:tr>
              <a:tr h="207004">
                <a:tc gridSpan="4">
                  <a:txBody>
                    <a:bodyPr/>
                    <a:lstStyle/>
                    <a:p>
                      <a:pPr algn="ctr" fontAlgn="b"/>
                      <a:r>
                        <a:rPr lang="en-ID" sz="1400" b="1" i="0" u="none" strike="noStrike" dirty="0">
                          <a:solidFill>
                            <a:srgbClr val="000000"/>
                          </a:solidFill>
                          <a:effectLst/>
                          <a:latin typeface="Arial" panose="020B0604020202020204" pitchFamily="34" charset="0"/>
                        </a:rPr>
                        <a:t>KALTENG TANGGUH 2045</a:t>
                      </a:r>
                    </a:p>
                  </a:txBody>
                  <a:tcPr marL="36000" marR="3600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endParaRPr lang="en-ID"/>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hMerge="1">
                  <a:txBody>
                    <a:bodyPr/>
                    <a:lstStyle/>
                    <a:p>
                      <a:endParaRPr lang="en-ID"/>
                    </a:p>
                  </a:txBody>
                  <a:tcPr>
                    <a:lnL w="12700" cmpd="sng">
                      <a:noFill/>
                      <a:prstDash val="solid"/>
                    </a:lnL>
                    <a:lnT w="12700" cmpd="sng">
                      <a:noFill/>
                      <a:prstDash val="solid"/>
                    </a:lnT>
                  </a:tcPr>
                </a:tc>
                <a:tc hMerge="1">
                  <a:txBody>
                    <a:bodyPr/>
                    <a:lstStyle/>
                    <a:p>
                      <a:endParaRPr lang="en-ID"/>
                    </a:p>
                  </a:txBody>
                  <a:tcPr>
                    <a:lnL w="12700" cmpd="sng">
                      <a:noFill/>
                      <a:prstDash val="solid"/>
                    </a:lnL>
                    <a:lnT w="12700" cmpd="sng">
                      <a:noFill/>
                      <a:prstDash val="solid"/>
                    </a:lnT>
                  </a:tcPr>
                </a:tc>
                <a:extLst>
                  <a:ext uri="{0D108BD9-81ED-4DB2-BD59-A6C34878D82A}">
                    <a16:rowId xmlns:a16="http://schemas.microsoft.com/office/drawing/2014/main" val="960557095"/>
                  </a:ext>
                </a:extLst>
              </a:tr>
              <a:tr h="122582">
                <a:tc>
                  <a:txBody>
                    <a:bodyPr/>
                    <a:lstStyle/>
                    <a:p>
                      <a:pPr algn="ctr" fontAlgn="ctr"/>
                      <a:r>
                        <a:rPr lang="en-ID" sz="1100" b="1" i="0" u="none" strike="noStrike" dirty="0">
                          <a:solidFill>
                            <a:srgbClr val="000000"/>
                          </a:solidFill>
                          <a:effectLst/>
                          <a:latin typeface="Arial" panose="020B0604020202020204" pitchFamily="34" charset="0"/>
                        </a:rPr>
                        <a:t>PENGUATAN PONDASI</a:t>
                      </a:r>
                    </a:p>
                  </a:txBody>
                  <a:tcPr marL="36000" marR="36000" marT="36000" marB="0" anchor="ctr">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ctr"/>
                      <a:r>
                        <a:rPr lang="en-ID" sz="1100" b="1" i="0" u="none" strike="noStrike" dirty="0">
                          <a:solidFill>
                            <a:srgbClr val="000000"/>
                          </a:solidFill>
                          <a:effectLst/>
                          <a:latin typeface="Arial" panose="020B0604020202020204" pitchFamily="34" charset="0"/>
                        </a:rPr>
                        <a:t>AKSELERASI TRANSFORMASI</a:t>
                      </a:r>
                    </a:p>
                  </a:txBody>
                  <a:tcPr marL="36000" marR="36000" marT="3600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ctr"/>
                      <a:r>
                        <a:rPr lang="en-ID" sz="1100" b="1" i="0" u="none" strike="noStrike" dirty="0">
                          <a:solidFill>
                            <a:srgbClr val="000000"/>
                          </a:solidFill>
                          <a:effectLst/>
                          <a:latin typeface="Arial" panose="020B0604020202020204" pitchFamily="34" charset="0"/>
                        </a:rPr>
                        <a:t>EKSPANSI TRANSFORMASI</a:t>
                      </a:r>
                    </a:p>
                  </a:txBody>
                  <a:tcPr marL="36000" marR="36000" marT="3600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ctr"/>
                      <a:r>
                        <a:rPr lang="en-ID" sz="1100" b="1" i="0" u="none" strike="noStrike" dirty="0">
                          <a:solidFill>
                            <a:srgbClr val="000000"/>
                          </a:solidFill>
                          <a:effectLst/>
                          <a:latin typeface="Arial" panose="020B0604020202020204" pitchFamily="34" charset="0"/>
                        </a:rPr>
                        <a:t>PERWUJUDAN KALTENG TANGGUH</a:t>
                      </a:r>
                    </a:p>
                  </a:txBody>
                  <a:tcPr marL="36000" marR="36000" marT="36000" marB="0" anchor="ctr">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749375977"/>
                  </a:ext>
                </a:extLst>
              </a:tr>
              <a:tr h="608176">
                <a:tc>
                  <a:txBody>
                    <a:bodyPr/>
                    <a:lstStyle/>
                    <a:p>
                      <a:pPr algn="ctr" fontAlgn="t"/>
                      <a:r>
                        <a:rPr lang="en-ID" sz="1100" b="0" i="0" u="none" strike="noStrike" dirty="0">
                          <a:solidFill>
                            <a:srgbClr val="000000"/>
                          </a:solidFill>
                          <a:effectLst/>
                          <a:latin typeface="Arial" panose="020B0604020202020204" pitchFamily="34" charset="0"/>
                        </a:rPr>
                        <a:t>"</a:t>
                      </a:r>
                      <a:r>
                        <a:rPr lang="en-ID" sz="1100" b="0" i="0" u="none" strike="noStrike" dirty="0" err="1">
                          <a:solidFill>
                            <a:srgbClr val="000000"/>
                          </a:solidFill>
                          <a:effectLst/>
                          <a:latin typeface="Arial" panose="020B0604020202020204" pitchFamily="34" charset="0"/>
                        </a:rPr>
                        <a:t>Penguatan</a:t>
                      </a:r>
                      <a:r>
                        <a:rPr lang="en-ID" sz="1100" b="0" i="0" u="none" strike="noStrike" dirty="0">
                          <a:solidFill>
                            <a:srgbClr val="000000"/>
                          </a:solidFill>
                          <a:effectLst/>
                          <a:latin typeface="Arial" panose="020B0604020202020204" pitchFamily="34" charset="0"/>
                        </a:rPr>
                        <a:t> </a:t>
                      </a:r>
                      <a:r>
                        <a:rPr lang="en-ID" sz="1100" b="0" i="0" u="none" strike="noStrike" dirty="0" err="1">
                          <a:solidFill>
                            <a:srgbClr val="000000"/>
                          </a:solidFill>
                          <a:effectLst/>
                          <a:latin typeface="Arial" panose="020B0604020202020204" pitchFamily="34" charset="0"/>
                        </a:rPr>
                        <a:t>Fondasi</a:t>
                      </a:r>
                      <a:r>
                        <a:rPr lang="en-ID" sz="1100" b="0" i="0" u="none" strike="noStrike" dirty="0">
                          <a:solidFill>
                            <a:srgbClr val="000000"/>
                          </a:solidFill>
                          <a:effectLst/>
                          <a:latin typeface="Arial" panose="020B0604020202020204" pitchFamily="34" charset="0"/>
                        </a:rPr>
                        <a:t> </a:t>
                      </a:r>
                      <a:r>
                        <a:rPr lang="en-ID" sz="1100" b="0" i="0" u="none" strike="noStrike" dirty="0" err="1">
                          <a:solidFill>
                            <a:srgbClr val="000000"/>
                          </a:solidFill>
                          <a:effectLst/>
                          <a:latin typeface="Arial" panose="020B0604020202020204" pitchFamily="34" charset="0"/>
                        </a:rPr>
                        <a:t>Transformasi</a:t>
                      </a:r>
                      <a:r>
                        <a:rPr lang="en-ID" sz="1100" b="0" i="0" u="none" strike="noStrike" dirty="0">
                          <a:solidFill>
                            <a:srgbClr val="000000"/>
                          </a:solidFill>
                          <a:effectLst/>
                          <a:latin typeface="Arial" panose="020B0604020202020204" pitchFamily="34" charset="0"/>
                        </a:rPr>
                        <a:t>"</a:t>
                      </a:r>
                    </a:p>
                  </a:txBody>
                  <a:tcPr marL="36000" marR="36000" marT="36000" marB="0">
                    <a:lnL>
                      <a:noFill/>
                    </a:lnL>
                    <a:lnR w="12700" cap="flat" cmpd="sng" algn="ctr">
                      <a:solidFill>
                        <a:schemeClr val="tx1"/>
                      </a:solidFill>
                      <a:prstDash val="sysDot"/>
                      <a:round/>
                      <a:headEnd type="none" w="med" len="med"/>
                      <a:tailEnd type="none" w="med" len="med"/>
                    </a:lnR>
                    <a:lnT>
                      <a:noFill/>
                    </a:lnT>
                    <a:lnB>
                      <a:noFill/>
                    </a:lnB>
                    <a:solidFill>
                      <a:schemeClr val="bg1"/>
                    </a:solidFill>
                  </a:tcPr>
                </a:tc>
                <a:tc>
                  <a:txBody>
                    <a:bodyPr/>
                    <a:lstStyle/>
                    <a:p>
                      <a:pPr algn="ctr" fontAlgn="t"/>
                      <a:r>
                        <a:rPr lang="en-ID" sz="1100" b="0" i="0" u="none" strike="noStrike" dirty="0">
                          <a:solidFill>
                            <a:srgbClr val="000000"/>
                          </a:solidFill>
                          <a:effectLst/>
                          <a:latin typeface="Arial" panose="020B0604020202020204" pitchFamily="34" charset="0"/>
                        </a:rPr>
                        <a:t>"</a:t>
                      </a:r>
                      <a:r>
                        <a:rPr lang="en-ID" sz="1100" b="0" i="0" u="none" strike="noStrike" dirty="0" err="1">
                          <a:solidFill>
                            <a:srgbClr val="000000"/>
                          </a:solidFill>
                          <a:effectLst/>
                          <a:latin typeface="Arial" panose="020B0604020202020204" pitchFamily="34" charset="0"/>
                        </a:rPr>
                        <a:t>Pengembangan</a:t>
                      </a:r>
                      <a:r>
                        <a:rPr lang="en-ID" sz="1100" b="0" i="0" u="none" strike="noStrike" dirty="0">
                          <a:solidFill>
                            <a:srgbClr val="000000"/>
                          </a:solidFill>
                          <a:effectLst/>
                          <a:latin typeface="Arial" panose="020B0604020202020204" pitchFamily="34" charset="0"/>
                        </a:rPr>
                        <a:t> Big Push Transformation"</a:t>
                      </a:r>
                    </a:p>
                  </a:txBody>
                  <a:tcPr marL="36000" marR="36000" marT="3600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solidFill>
                      <a:schemeClr val="bg1"/>
                    </a:solidFill>
                  </a:tcPr>
                </a:tc>
                <a:tc>
                  <a:txBody>
                    <a:bodyPr/>
                    <a:lstStyle/>
                    <a:p>
                      <a:pPr algn="ctr" fontAlgn="t"/>
                      <a:r>
                        <a:rPr lang="en-ID" sz="1100" b="0" i="0" u="none" strike="noStrike" dirty="0">
                          <a:solidFill>
                            <a:srgbClr val="000000"/>
                          </a:solidFill>
                          <a:effectLst/>
                          <a:latin typeface="Arial" panose="020B0604020202020204" pitchFamily="34" charset="0"/>
                        </a:rPr>
                        <a:t>"</a:t>
                      </a:r>
                      <a:r>
                        <a:rPr lang="en-ID" sz="1100" b="0" i="0" u="none" strike="noStrike" dirty="0" err="1">
                          <a:solidFill>
                            <a:srgbClr val="000000"/>
                          </a:solidFill>
                          <a:effectLst/>
                          <a:latin typeface="Arial" panose="020B0604020202020204" pitchFamily="34" charset="0"/>
                        </a:rPr>
                        <a:t>Ekspansi</a:t>
                      </a:r>
                      <a:r>
                        <a:rPr lang="en-ID" sz="1100" b="0" i="0" u="none" strike="noStrike" dirty="0">
                          <a:solidFill>
                            <a:srgbClr val="000000"/>
                          </a:solidFill>
                          <a:effectLst/>
                          <a:latin typeface="Arial" panose="020B0604020202020204" pitchFamily="34" charset="0"/>
                        </a:rPr>
                        <a:t> </a:t>
                      </a:r>
                      <a:r>
                        <a:rPr lang="en-ID" sz="1100" b="0" i="0" u="none" strike="noStrike" dirty="0" err="1">
                          <a:solidFill>
                            <a:srgbClr val="000000"/>
                          </a:solidFill>
                          <a:effectLst/>
                          <a:latin typeface="Arial" panose="020B0604020202020204" pitchFamily="34" charset="0"/>
                        </a:rPr>
                        <a:t>Transformasi</a:t>
                      </a:r>
                      <a:r>
                        <a:rPr lang="en-ID" sz="1100" b="0" i="0" u="none" strike="noStrike" dirty="0">
                          <a:solidFill>
                            <a:srgbClr val="000000"/>
                          </a:solidFill>
                          <a:effectLst/>
                          <a:latin typeface="Arial" panose="020B0604020202020204" pitchFamily="34" charset="0"/>
                        </a:rPr>
                        <a:t> Pembangunan"</a:t>
                      </a:r>
                    </a:p>
                  </a:txBody>
                  <a:tcPr marL="36000" marR="36000" marT="3600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solidFill>
                      <a:schemeClr val="bg1"/>
                    </a:solidFill>
                  </a:tcPr>
                </a:tc>
                <a:tc>
                  <a:txBody>
                    <a:bodyPr/>
                    <a:lstStyle/>
                    <a:p>
                      <a:pPr algn="ctr" fontAlgn="t"/>
                      <a:r>
                        <a:rPr lang="en-ID" sz="1100" b="0" i="0" u="none" strike="noStrike" dirty="0">
                          <a:solidFill>
                            <a:srgbClr val="000000"/>
                          </a:solidFill>
                          <a:effectLst/>
                          <a:latin typeface="Arial" panose="020B0604020202020204" pitchFamily="34" charset="0"/>
                        </a:rPr>
                        <a:t>"</a:t>
                      </a:r>
                      <a:r>
                        <a:rPr lang="en-ID" sz="1100" b="0" i="0" u="none" strike="noStrike" dirty="0" err="1">
                          <a:solidFill>
                            <a:srgbClr val="000000"/>
                          </a:solidFill>
                          <a:effectLst/>
                          <a:latin typeface="Arial" panose="020B0604020202020204" pitchFamily="34" charset="0"/>
                        </a:rPr>
                        <a:t>Perwujudan</a:t>
                      </a:r>
                      <a:r>
                        <a:rPr lang="en-ID" sz="1100" b="0" i="0" u="none" strike="noStrike" dirty="0">
                          <a:solidFill>
                            <a:srgbClr val="000000"/>
                          </a:solidFill>
                          <a:effectLst/>
                          <a:latin typeface="Arial" panose="020B0604020202020204" pitchFamily="34" charset="0"/>
                        </a:rPr>
                        <a:t> </a:t>
                      </a:r>
                      <a:r>
                        <a:rPr lang="en-ID" sz="1100" b="0" i="0" u="none" strike="noStrike" dirty="0" err="1">
                          <a:solidFill>
                            <a:srgbClr val="000000"/>
                          </a:solidFill>
                          <a:effectLst/>
                          <a:latin typeface="Arial" panose="020B0604020202020204" pitchFamily="34" charset="0"/>
                        </a:rPr>
                        <a:t>Kalteng</a:t>
                      </a:r>
                      <a:r>
                        <a:rPr lang="en-ID" sz="1100" b="0" i="0" u="none" strike="noStrike" dirty="0">
                          <a:solidFill>
                            <a:srgbClr val="000000"/>
                          </a:solidFill>
                          <a:effectLst/>
                          <a:latin typeface="Arial" panose="020B0604020202020204" pitchFamily="34" charset="0"/>
                        </a:rPr>
                        <a:t> Tangguh dan </a:t>
                      </a:r>
                      <a:r>
                        <a:rPr lang="en-ID" sz="1100" b="0" i="0" u="none" strike="noStrike" dirty="0" err="1">
                          <a:solidFill>
                            <a:srgbClr val="000000"/>
                          </a:solidFill>
                          <a:effectLst/>
                          <a:latin typeface="Arial" panose="020B0604020202020204" pitchFamily="34" charset="0"/>
                        </a:rPr>
                        <a:t>Berdaya</a:t>
                      </a:r>
                      <a:r>
                        <a:rPr lang="en-ID" sz="1100" b="0" i="0" u="none" strike="noStrike" dirty="0">
                          <a:solidFill>
                            <a:srgbClr val="000000"/>
                          </a:solidFill>
                          <a:effectLst/>
                          <a:latin typeface="Arial" panose="020B0604020202020204" pitchFamily="34" charset="0"/>
                        </a:rPr>
                        <a:t> </a:t>
                      </a:r>
                      <a:r>
                        <a:rPr lang="en-ID" sz="1100" b="0" i="0" u="none" strike="noStrike" dirty="0" err="1">
                          <a:solidFill>
                            <a:srgbClr val="000000"/>
                          </a:solidFill>
                          <a:effectLst/>
                          <a:latin typeface="Arial" panose="020B0604020202020204" pitchFamily="34" charset="0"/>
                        </a:rPr>
                        <a:t>Saing</a:t>
                      </a:r>
                      <a:r>
                        <a:rPr lang="en-ID" sz="1100" b="0" i="0" u="none" strike="noStrike" dirty="0">
                          <a:solidFill>
                            <a:srgbClr val="000000"/>
                          </a:solidFill>
                          <a:effectLst/>
                          <a:latin typeface="Arial" panose="020B0604020202020204" pitchFamily="34" charset="0"/>
                        </a:rPr>
                        <a:t> </a:t>
                      </a:r>
                      <a:r>
                        <a:rPr lang="en-ID" sz="1100" b="0" i="0" u="none" strike="noStrike" dirty="0" err="1">
                          <a:solidFill>
                            <a:srgbClr val="000000"/>
                          </a:solidFill>
                          <a:effectLst/>
                          <a:latin typeface="Arial" panose="020B0604020202020204" pitchFamily="34" charset="0"/>
                        </a:rPr>
                        <a:t>dalam</a:t>
                      </a:r>
                      <a:r>
                        <a:rPr lang="en-ID" sz="1100" b="0" i="0" u="none" strike="noStrike" dirty="0">
                          <a:solidFill>
                            <a:srgbClr val="000000"/>
                          </a:solidFill>
                          <a:effectLst/>
                          <a:latin typeface="Arial" panose="020B0604020202020204" pitchFamily="34" charset="0"/>
                        </a:rPr>
                        <a:t> </a:t>
                      </a:r>
                      <a:r>
                        <a:rPr lang="en-ID" sz="1100" b="0" i="0" u="none" strike="noStrike" dirty="0" err="1">
                          <a:solidFill>
                            <a:srgbClr val="000000"/>
                          </a:solidFill>
                          <a:effectLst/>
                          <a:latin typeface="Arial" panose="020B0604020202020204" pitchFamily="34" charset="0"/>
                        </a:rPr>
                        <a:t>Kerangka</a:t>
                      </a:r>
                      <a:r>
                        <a:rPr lang="en-ID" sz="1100" b="0" i="0" u="none" strike="noStrike" dirty="0">
                          <a:solidFill>
                            <a:srgbClr val="000000"/>
                          </a:solidFill>
                          <a:effectLst/>
                          <a:latin typeface="Arial" panose="020B0604020202020204" pitchFamily="34" charset="0"/>
                        </a:rPr>
                        <a:t> Indonesia </a:t>
                      </a:r>
                      <a:r>
                        <a:rPr lang="en-ID" sz="1100" b="0" i="0" u="none" strike="noStrike" dirty="0" err="1">
                          <a:solidFill>
                            <a:srgbClr val="000000"/>
                          </a:solidFill>
                          <a:effectLst/>
                          <a:latin typeface="Arial" panose="020B0604020202020204" pitchFamily="34" charset="0"/>
                        </a:rPr>
                        <a:t>Emas</a:t>
                      </a:r>
                      <a:r>
                        <a:rPr lang="en-ID" sz="1100" b="0" i="0" u="none" strike="noStrike" dirty="0">
                          <a:solidFill>
                            <a:srgbClr val="000000"/>
                          </a:solidFill>
                          <a:effectLst/>
                          <a:latin typeface="Arial" panose="020B0604020202020204" pitchFamily="34" charset="0"/>
                        </a:rPr>
                        <a:t> 2045"</a:t>
                      </a:r>
                    </a:p>
                  </a:txBody>
                  <a:tcPr marL="36000" marR="36000" marT="36000" marB="0">
                    <a:lnL w="12700" cap="flat" cmpd="sng" algn="ctr">
                      <a:solidFill>
                        <a:schemeClr val="tx1"/>
                      </a:solidFill>
                      <a:prstDash val="sysDot"/>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967262588"/>
                  </a:ext>
                </a:extLst>
              </a:tr>
              <a:tr h="207004">
                <a:tc gridSpan="4">
                  <a:txBody>
                    <a:bodyPr/>
                    <a:lstStyle/>
                    <a:p>
                      <a:pPr algn="ctr" fontAlgn="b"/>
                      <a:r>
                        <a:rPr lang="en-ID" sz="1400" b="1" i="0" u="none" strike="noStrike" dirty="0">
                          <a:solidFill>
                            <a:srgbClr val="000000"/>
                          </a:solidFill>
                          <a:effectLst/>
                          <a:latin typeface="Arial" panose="020B0604020202020204" pitchFamily="34" charset="0"/>
                        </a:rPr>
                        <a:t>KOTIM UNGGUL 2045</a:t>
                      </a:r>
                    </a:p>
                  </a:txBody>
                  <a:tcPr marL="36000" marR="3600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endParaRPr lang="en-ID"/>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hMerge="1">
                  <a:txBody>
                    <a:bodyPr/>
                    <a:lstStyle/>
                    <a:p>
                      <a:endParaRPr lang="en-ID"/>
                    </a:p>
                  </a:txBody>
                  <a:tcPr>
                    <a:lnL w="12700" cmpd="sng">
                      <a:noFill/>
                      <a:prstDash val="solid"/>
                    </a:lnL>
                    <a:lnT w="12700" cmpd="sng">
                      <a:noFill/>
                      <a:prstDash val="solid"/>
                    </a:lnT>
                  </a:tcPr>
                </a:tc>
                <a:tc hMerge="1">
                  <a:txBody>
                    <a:bodyPr/>
                    <a:lstStyle/>
                    <a:p>
                      <a:endParaRPr lang="en-ID"/>
                    </a:p>
                  </a:txBody>
                  <a:tcPr>
                    <a:lnL w="12700" cmpd="sng">
                      <a:noFill/>
                      <a:prstDash val="solid"/>
                    </a:lnL>
                    <a:lnT w="12700" cmpd="sng">
                      <a:noFill/>
                      <a:prstDash val="solid"/>
                    </a:lnT>
                  </a:tcPr>
                </a:tc>
                <a:extLst>
                  <a:ext uri="{0D108BD9-81ED-4DB2-BD59-A6C34878D82A}">
                    <a16:rowId xmlns:a16="http://schemas.microsoft.com/office/drawing/2014/main" val="3134612211"/>
                  </a:ext>
                </a:extLst>
              </a:tr>
              <a:tr h="487907">
                <a:tc>
                  <a:txBody>
                    <a:bodyPr/>
                    <a:lstStyle/>
                    <a:p>
                      <a:pPr algn="ctr" fontAlgn="ctr"/>
                      <a:r>
                        <a:rPr lang="en-ID" sz="1400" b="1" i="0" u="none" strike="noStrike" dirty="0">
                          <a:solidFill>
                            <a:srgbClr val="000000"/>
                          </a:solidFill>
                          <a:effectLst/>
                          <a:latin typeface="Arial" panose="020B0604020202020204" pitchFamily="34" charset="0"/>
                        </a:rPr>
                        <a:t>PENGUATAN PONDASI</a:t>
                      </a:r>
                    </a:p>
                  </a:txBody>
                  <a:tcPr marL="36000" marR="36000" marT="36000" marB="0" anchor="ctr">
                    <a:lnL>
                      <a:noFill/>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ctr"/>
                      <a:r>
                        <a:rPr lang="en-ID" sz="1400" b="1" i="0" u="none" strike="noStrike" dirty="0">
                          <a:solidFill>
                            <a:srgbClr val="000000"/>
                          </a:solidFill>
                          <a:effectLst/>
                          <a:latin typeface="Arial" panose="020B0604020202020204" pitchFamily="34" charset="0"/>
                        </a:rPr>
                        <a:t>PERCEPATAN TRANSFORMASI</a:t>
                      </a:r>
                    </a:p>
                  </a:txBody>
                  <a:tcPr marL="36000" marR="36000" marT="3600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ctr"/>
                      <a:r>
                        <a:rPr lang="en-ID" sz="1400" b="1" i="0" u="none" strike="noStrike" dirty="0">
                          <a:solidFill>
                            <a:srgbClr val="000000"/>
                          </a:solidFill>
                          <a:effectLst/>
                          <a:latin typeface="Arial" panose="020B0604020202020204" pitchFamily="34" charset="0"/>
                        </a:rPr>
                        <a:t>PERLUASAN TRANSFORMASI</a:t>
                      </a:r>
                    </a:p>
                  </a:txBody>
                  <a:tcPr marL="36000" marR="36000" marT="3600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ctr"/>
                      <a:r>
                        <a:rPr lang="en-ID" sz="1400" b="1" i="0" u="none" strike="noStrike" dirty="0">
                          <a:solidFill>
                            <a:srgbClr val="000000"/>
                          </a:solidFill>
                          <a:effectLst/>
                          <a:latin typeface="Arial" panose="020B0604020202020204" pitchFamily="34" charset="0"/>
                        </a:rPr>
                        <a:t>PERWUJUDAN </a:t>
                      </a:r>
                    </a:p>
                    <a:p>
                      <a:pPr algn="ctr" fontAlgn="ctr"/>
                      <a:r>
                        <a:rPr lang="en-ID" sz="1400" b="1" i="0" u="none" strike="noStrike" dirty="0">
                          <a:solidFill>
                            <a:srgbClr val="000000"/>
                          </a:solidFill>
                          <a:effectLst/>
                          <a:latin typeface="Arial" panose="020B0604020202020204" pitchFamily="34" charset="0"/>
                        </a:rPr>
                        <a:t>KOTIM UNGGUL</a:t>
                      </a:r>
                    </a:p>
                  </a:txBody>
                  <a:tcPr marL="36000" marR="36000" marT="36000" marB="0" anchor="ctr">
                    <a:lnL w="12700" cap="flat" cmpd="sng" algn="ctr">
                      <a:solidFill>
                        <a:schemeClr val="tx1"/>
                      </a:solidFill>
                      <a:prstDash val="sysDot"/>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813565200"/>
                  </a:ext>
                </a:extLst>
              </a:tr>
              <a:tr h="808762">
                <a:tc>
                  <a:txBody>
                    <a:bodyPr/>
                    <a:lstStyle/>
                    <a:p>
                      <a:pPr algn="ctr" fontAlgn="t"/>
                      <a:r>
                        <a:rPr lang="en-ID" sz="1400" b="0" i="0" u="none" strike="noStrike" dirty="0" err="1">
                          <a:solidFill>
                            <a:srgbClr val="000000"/>
                          </a:solidFill>
                          <a:effectLst/>
                          <a:latin typeface="Arial" panose="020B0604020202020204" pitchFamily="34" charset="0"/>
                        </a:rPr>
                        <a:t>Inovasi</a:t>
                      </a:r>
                      <a:r>
                        <a:rPr lang="en-ID" sz="1400" b="0" i="0" u="none" strike="noStrike" dirty="0">
                          <a:solidFill>
                            <a:srgbClr val="000000"/>
                          </a:solidFill>
                          <a:effectLst/>
                          <a:latin typeface="Arial" panose="020B0604020202020204" pitchFamily="34" charset="0"/>
                        </a:rPr>
                        <a:t> dan </a:t>
                      </a:r>
                      <a:r>
                        <a:rPr lang="en-ID" sz="1400" b="0" i="0" u="none" strike="noStrike" dirty="0" err="1">
                          <a:solidFill>
                            <a:srgbClr val="000000"/>
                          </a:solidFill>
                          <a:effectLst/>
                          <a:latin typeface="Arial" panose="020B0604020202020204" pitchFamily="34" charset="0"/>
                        </a:rPr>
                        <a:t>Kolaborasi</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Penguatan</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Pondasi</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Transformasi</a:t>
                      </a:r>
                      <a:endParaRPr lang="en-ID" sz="1400" b="0" i="0" u="none" strike="noStrike" dirty="0">
                        <a:solidFill>
                          <a:srgbClr val="000000"/>
                        </a:solidFill>
                        <a:effectLst/>
                        <a:latin typeface="Arial" panose="020B0604020202020204" pitchFamily="34" charset="0"/>
                      </a:endParaRPr>
                    </a:p>
                  </a:txBody>
                  <a:tcPr marL="36000" marR="36000" marT="36000" marB="0">
                    <a:lnL>
                      <a:noFill/>
                    </a:lnL>
                    <a:lnR w="12700" cap="flat" cmpd="sng" algn="ctr">
                      <a:solidFill>
                        <a:schemeClr val="tx1"/>
                      </a:solidFill>
                      <a:prstDash val="sysDot"/>
                      <a:round/>
                      <a:headEnd type="none" w="med" len="med"/>
                      <a:tailEnd type="none" w="med" len="med"/>
                    </a:lnR>
                    <a:lnT>
                      <a:noFill/>
                    </a:lnT>
                    <a:lnB>
                      <a:noFill/>
                    </a:lnB>
                    <a:solidFill>
                      <a:schemeClr val="bg1"/>
                    </a:solidFill>
                  </a:tcPr>
                </a:tc>
                <a:tc>
                  <a:txBody>
                    <a:bodyPr/>
                    <a:lstStyle/>
                    <a:p>
                      <a:pPr algn="ctr" fontAlgn="t"/>
                      <a:r>
                        <a:rPr lang="en-ID" sz="1400" b="0" i="0" u="none" strike="noStrike" dirty="0" err="1">
                          <a:solidFill>
                            <a:srgbClr val="000000"/>
                          </a:solidFill>
                          <a:effectLst/>
                          <a:latin typeface="Arial" panose="020B0604020202020204" pitchFamily="34" charset="0"/>
                        </a:rPr>
                        <a:t>Kolaborasi</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Percepatan</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Transformasi</a:t>
                      </a:r>
                      <a:r>
                        <a:rPr lang="en-ID" sz="1400" b="0" i="0" u="none" strike="noStrike" dirty="0">
                          <a:solidFill>
                            <a:srgbClr val="000000"/>
                          </a:solidFill>
                          <a:effectLst/>
                          <a:latin typeface="Arial" panose="020B0604020202020204" pitchFamily="34" charset="0"/>
                        </a:rPr>
                        <a:t> Pembangunan (</a:t>
                      </a:r>
                      <a:r>
                        <a:rPr lang="en-ID" sz="1400" b="0" i="0" u="none" strike="noStrike" dirty="0" err="1">
                          <a:solidFill>
                            <a:srgbClr val="000000"/>
                          </a:solidFill>
                          <a:effectLst/>
                          <a:latin typeface="Arial" panose="020B0604020202020204" pitchFamily="34" charset="0"/>
                        </a:rPr>
                        <a:t>Habaring</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Hurung</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Miar</a:t>
                      </a:r>
                      <a:r>
                        <a:rPr lang="en-ID" sz="1400" b="0" i="0" u="none" strike="noStrike" dirty="0">
                          <a:solidFill>
                            <a:srgbClr val="000000"/>
                          </a:solidFill>
                          <a:effectLst/>
                          <a:latin typeface="Arial" panose="020B0604020202020204" pitchFamily="34" charset="0"/>
                        </a:rPr>
                        <a:t> dan </a:t>
                      </a:r>
                      <a:r>
                        <a:rPr lang="en-ID" sz="1400" b="0" i="0" u="none" strike="noStrike" dirty="0" err="1">
                          <a:solidFill>
                            <a:srgbClr val="000000"/>
                          </a:solidFill>
                          <a:effectLst/>
                          <a:latin typeface="Arial" panose="020B0604020202020204" pitchFamily="34" charset="0"/>
                        </a:rPr>
                        <a:t>Maju</a:t>
                      </a:r>
                      <a:r>
                        <a:rPr lang="en-ID" sz="1400" b="0" i="0" u="none" strike="noStrike" dirty="0">
                          <a:solidFill>
                            <a:srgbClr val="000000"/>
                          </a:solidFill>
                          <a:effectLst/>
                          <a:latin typeface="Arial" panose="020B0604020202020204" pitchFamily="34" charset="0"/>
                        </a:rPr>
                        <a:t>)</a:t>
                      </a:r>
                    </a:p>
                  </a:txBody>
                  <a:tcPr marL="36000" marR="36000" marT="3600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solidFill>
                      <a:schemeClr val="bg1"/>
                    </a:solidFill>
                  </a:tcPr>
                </a:tc>
                <a:tc>
                  <a:txBody>
                    <a:bodyPr/>
                    <a:lstStyle/>
                    <a:p>
                      <a:pPr algn="ctr" fontAlgn="t"/>
                      <a:r>
                        <a:rPr lang="en-ID" sz="1400" b="0" i="0" u="none" strike="noStrike" dirty="0" err="1">
                          <a:solidFill>
                            <a:srgbClr val="000000"/>
                          </a:solidFill>
                          <a:effectLst/>
                          <a:latin typeface="Arial" panose="020B0604020202020204" pitchFamily="34" charset="0"/>
                        </a:rPr>
                        <a:t>Kolaborasi</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Perluasan</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Transformasi</a:t>
                      </a:r>
                      <a:r>
                        <a:rPr lang="en-ID" sz="1400" b="0" i="0" u="none" strike="noStrike" dirty="0">
                          <a:solidFill>
                            <a:srgbClr val="000000"/>
                          </a:solidFill>
                          <a:effectLst/>
                          <a:latin typeface="Arial" panose="020B0604020202020204" pitchFamily="34" charset="0"/>
                        </a:rPr>
                        <a:t> Pembangunan </a:t>
                      </a:r>
                      <a:r>
                        <a:rPr lang="en-ID" sz="1400" b="0" i="0" u="none" strike="noStrike" dirty="0" err="1">
                          <a:solidFill>
                            <a:srgbClr val="000000"/>
                          </a:solidFill>
                          <a:effectLst/>
                          <a:latin typeface="Arial" panose="020B0604020202020204" pitchFamily="34" charset="0"/>
                        </a:rPr>
                        <a:t>untuk</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Mencapai</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Kemajuan</a:t>
                      </a:r>
                      <a:r>
                        <a:rPr lang="en-ID" sz="1400" b="0" i="0" u="none" strike="noStrike" dirty="0">
                          <a:solidFill>
                            <a:srgbClr val="000000"/>
                          </a:solidFill>
                          <a:effectLst/>
                          <a:latin typeface="Arial" panose="020B0604020202020204" pitchFamily="34" charset="0"/>
                        </a:rPr>
                        <a:t> Daerah (</a:t>
                      </a:r>
                      <a:r>
                        <a:rPr lang="en-ID" sz="1400" b="0" i="0" u="none" strike="noStrike" dirty="0" err="1">
                          <a:solidFill>
                            <a:srgbClr val="000000"/>
                          </a:solidFill>
                          <a:effectLst/>
                          <a:latin typeface="Arial" panose="020B0604020202020204" pitchFamily="34" charset="0"/>
                        </a:rPr>
                        <a:t>Habaring</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Hurung</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Ambet</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Kasanang</a:t>
                      </a:r>
                      <a:r>
                        <a:rPr lang="en-ID" sz="1400" b="0" i="0" u="none" strike="noStrike" dirty="0">
                          <a:solidFill>
                            <a:srgbClr val="000000"/>
                          </a:solidFill>
                          <a:effectLst/>
                          <a:latin typeface="Arial" panose="020B0604020202020204" pitchFamily="34" charset="0"/>
                        </a:rPr>
                        <a:t>)</a:t>
                      </a:r>
                    </a:p>
                  </a:txBody>
                  <a:tcPr marL="36000" marR="36000" marT="3600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a:noFill/>
                    </a:lnT>
                    <a:lnB>
                      <a:noFill/>
                    </a:lnB>
                    <a:solidFill>
                      <a:schemeClr val="bg1"/>
                    </a:solidFill>
                  </a:tcPr>
                </a:tc>
                <a:tc>
                  <a:txBody>
                    <a:bodyPr/>
                    <a:lstStyle/>
                    <a:p>
                      <a:pPr algn="ctr" fontAlgn="t"/>
                      <a:r>
                        <a:rPr lang="en-ID" sz="1400" b="0" i="0" u="none" strike="noStrike" dirty="0" err="1">
                          <a:solidFill>
                            <a:srgbClr val="000000"/>
                          </a:solidFill>
                          <a:effectLst/>
                          <a:latin typeface="Arial" panose="020B0604020202020204" pitchFamily="34" charset="0"/>
                        </a:rPr>
                        <a:t>Perwujudan</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Kotim</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Unggul</a:t>
                      </a:r>
                      <a:r>
                        <a:rPr lang="en-ID" sz="1400" b="0" i="0" u="none" strike="noStrike" dirty="0">
                          <a:solidFill>
                            <a:srgbClr val="000000"/>
                          </a:solidFill>
                          <a:effectLst/>
                          <a:latin typeface="Arial" panose="020B0604020202020204" pitchFamily="34" charset="0"/>
                        </a:rPr>
                        <a:t> di Skala Regional </a:t>
                      </a:r>
                      <a:r>
                        <a:rPr lang="en-ID" sz="1400" b="0" i="0" u="none" strike="noStrike" dirty="0" err="1">
                          <a:solidFill>
                            <a:srgbClr val="000000"/>
                          </a:solidFill>
                          <a:effectLst/>
                          <a:latin typeface="Arial" panose="020B0604020202020204" pitchFamily="34" charset="0"/>
                        </a:rPr>
                        <a:t>dalam</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Kerangka</a:t>
                      </a:r>
                      <a:r>
                        <a:rPr lang="en-ID" sz="1400" b="0" i="0" u="none" strike="noStrike" dirty="0">
                          <a:solidFill>
                            <a:srgbClr val="000000"/>
                          </a:solidFill>
                          <a:effectLst/>
                          <a:latin typeface="Arial" panose="020B0604020202020204" pitchFamily="34" charset="0"/>
                        </a:rPr>
                        <a:t> Indonesia </a:t>
                      </a:r>
                      <a:r>
                        <a:rPr lang="en-ID" sz="1400" b="0" i="0" u="none" strike="noStrike" dirty="0" err="1">
                          <a:solidFill>
                            <a:srgbClr val="000000"/>
                          </a:solidFill>
                          <a:effectLst/>
                          <a:latin typeface="Arial" panose="020B0604020202020204" pitchFamily="34" charset="0"/>
                        </a:rPr>
                        <a:t>Emas</a:t>
                      </a:r>
                      <a:r>
                        <a:rPr lang="en-ID" sz="1400" b="0" i="0" u="none" strike="noStrike" dirty="0">
                          <a:solidFill>
                            <a:srgbClr val="000000"/>
                          </a:solidFill>
                          <a:effectLst/>
                          <a:latin typeface="Arial" panose="020B0604020202020204" pitchFamily="34" charset="0"/>
                        </a:rPr>
                        <a:t> 2045 (</a:t>
                      </a:r>
                      <a:r>
                        <a:rPr lang="en-ID" sz="1400" b="0" i="0" u="none" strike="noStrike" dirty="0" err="1">
                          <a:solidFill>
                            <a:srgbClr val="000000"/>
                          </a:solidFill>
                          <a:effectLst/>
                          <a:latin typeface="Arial" panose="020B0604020202020204" pitchFamily="34" charset="0"/>
                        </a:rPr>
                        <a:t>Habaring</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Hurung</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Manggantang</a:t>
                      </a:r>
                      <a:r>
                        <a:rPr lang="en-ID" sz="1400" b="0" i="0" u="none" strike="noStrike" dirty="0">
                          <a:solidFill>
                            <a:srgbClr val="000000"/>
                          </a:solidFill>
                          <a:effectLst/>
                          <a:latin typeface="Arial" panose="020B0604020202020204" pitchFamily="34" charset="0"/>
                        </a:rPr>
                        <a:t> </a:t>
                      </a:r>
                      <a:r>
                        <a:rPr lang="en-ID" sz="1400" b="0" i="0" u="none" strike="noStrike" dirty="0" err="1">
                          <a:solidFill>
                            <a:srgbClr val="000000"/>
                          </a:solidFill>
                          <a:effectLst/>
                          <a:latin typeface="Arial" panose="020B0604020202020204" pitchFamily="34" charset="0"/>
                        </a:rPr>
                        <a:t>Utus</a:t>
                      </a:r>
                      <a:r>
                        <a:rPr lang="en-ID" sz="1400" b="0" i="0" u="none" strike="noStrike" dirty="0">
                          <a:solidFill>
                            <a:srgbClr val="000000"/>
                          </a:solidFill>
                          <a:effectLst/>
                          <a:latin typeface="Arial" panose="020B0604020202020204" pitchFamily="34" charset="0"/>
                        </a:rPr>
                        <a:t>)</a:t>
                      </a:r>
                    </a:p>
                  </a:txBody>
                  <a:tcPr marL="36000" marR="36000" marT="36000" marB="0">
                    <a:lnL w="12700" cap="flat" cmpd="sng" algn="ctr">
                      <a:solidFill>
                        <a:schemeClr val="tx1"/>
                      </a:solidFill>
                      <a:prstDash val="sysDot"/>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221387350"/>
                  </a:ext>
                </a:extLst>
              </a:tr>
            </a:tbl>
          </a:graphicData>
        </a:graphic>
      </p:graphicFrame>
      <p:sp>
        <p:nvSpPr>
          <p:cNvPr id="9" name="TextBox 59">
            <a:extLst>
              <a:ext uri="{FF2B5EF4-FFF2-40B4-BE49-F238E27FC236}">
                <a16:creationId xmlns:a16="http://schemas.microsoft.com/office/drawing/2014/main" id="{8FEF6BB9-EDDF-9ED5-F8E8-2F615481273A}"/>
              </a:ext>
            </a:extLst>
          </p:cNvPr>
          <p:cNvSpPr txBox="1"/>
          <p:nvPr/>
        </p:nvSpPr>
        <p:spPr>
          <a:xfrm>
            <a:off x="14888" y="754735"/>
            <a:ext cx="12155484" cy="384721"/>
          </a:xfrm>
          <a:prstGeom prst="rect">
            <a:avLst/>
          </a:prstGeom>
        </p:spPr>
        <p:txBody>
          <a:bodyPr wrap="square" lIns="0" tIns="0" rIns="0" bIns="0" rtlCol="0" anchor="t">
            <a:spAutoFit/>
          </a:bodyPr>
          <a:lstStyle/>
          <a:p>
            <a:pPr algn="ctr"/>
            <a:r>
              <a:rPr lang="en-US" sz="2500" b="1" dirty="0">
                <a:solidFill>
                  <a:srgbClr val="68604D"/>
                </a:solidFill>
                <a:latin typeface="Roboto Bold"/>
                <a:ea typeface="Roboto Bold"/>
                <a:cs typeface="Roboto Bold"/>
                <a:sym typeface="Roboto Bold"/>
              </a:rPr>
              <a:t>PENYELARASAN PERIODE 5 TAHUNAN TERHADAP PROVINSI DAN NASIONAL</a:t>
            </a:r>
          </a:p>
        </p:txBody>
      </p:sp>
      <p:sp>
        <p:nvSpPr>
          <p:cNvPr id="7" name="Rectangle: Rounded Corners 6">
            <a:extLst>
              <a:ext uri="{FF2B5EF4-FFF2-40B4-BE49-F238E27FC236}">
                <a16:creationId xmlns:a16="http://schemas.microsoft.com/office/drawing/2014/main" id="{6F3DBBB1-7F4B-3349-6EBB-51443E2A026B}"/>
              </a:ext>
            </a:extLst>
          </p:cNvPr>
          <p:cNvSpPr/>
          <p:nvPr/>
        </p:nvSpPr>
        <p:spPr>
          <a:xfrm>
            <a:off x="571500" y="1231638"/>
            <a:ext cx="2618740" cy="4428503"/>
          </a:xfrm>
          <a:prstGeom prst="round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1" name="TextBox 59">
            <a:extLst>
              <a:ext uri="{FF2B5EF4-FFF2-40B4-BE49-F238E27FC236}">
                <a16:creationId xmlns:a16="http://schemas.microsoft.com/office/drawing/2014/main" id="{F6DC1FDB-933C-7BEA-9738-F421E2FFBD5F}"/>
              </a:ext>
            </a:extLst>
          </p:cNvPr>
          <p:cNvSpPr txBox="1"/>
          <p:nvPr/>
        </p:nvSpPr>
        <p:spPr>
          <a:xfrm>
            <a:off x="-12274" y="41649"/>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Tree>
    <p:extLst>
      <p:ext uri="{BB962C8B-B14F-4D97-AF65-F5344CB8AC3E}">
        <p14:creationId xmlns:p14="http://schemas.microsoft.com/office/powerpoint/2010/main" val="3777271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2484"/>
            <a:ext cx="12192635" cy="5215890"/>
            <a:chOff x="0" y="62484"/>
            <a:chExt cx="12192635" cy="5215890"/>
          </a:xfrm>
        </p:grpSpPr>
        <p:pic>
          <p:nvPicPr>
            <p:cNvPr id="3" name="object 3"/>
            <p:cNvPicPr/>
            <p:nvPr/>
          </p:nvPicPr>
          <p:blipFill>
            <a:blip r:embed="rId2" cstate="print"/>
            <a:stretch>
              <a:fillRect/>
            </a:stretch>
          </p:blipFill>
          <p:spPr>
            <a:xfrm>
              <a:off x="91636" y="2783459"/>
              <a:ext cx="6399657" cy="2494406"/>
            </a:xfrm>
            <a:prstGeom prst="rect">
              <a:avLst/>
            </a:prstGeom>
          </p:spPr>
        </p:pic>
        <p:pic>
          <p:nvPicPr>
            <p:cNvPr id="4" name="object 4"/>
            <p:cNvPicPr/>
            <p:nvPr/>
          </p:nvPicPr>
          <p:blipFill>
            <a:blip r:embed="rId3" cstate="print"/>
            <a:stretch>
              <a:fillRect/>
            </a:stretch>
          </p:blipFill>
          <p:spPr>
            <a:xfrm>
              <a:off x="0" y="464820"/>
              <a:ext cx="6867144" cy="2574036"/>
            </a:xfrm>
            <a:prstGeom prst="rect">
              <a:avLst/>
            </a:prstGeom>
          </p:spPr>
        </p:pic>
        <p:pic>
          <p:nvPicPr>
            <p:cNvPr id="5" name="object 5"/>
            <p:cNvPicPr/>
            <p:nvPr/>
          </p:nvPicPr>
          <p:blipFill>
            <a:blip r:embed="rId4" cstate="print"/>
            <a:stretch>
              <a:fillRect/>
            </a:stretch>
          </p:blipFill>
          <p:spPr>
            <a:xfrm>
              <a:off x="90244" y="660527"/>
              <a:ext cx="6402451" cy="2003552"/>
            </a:xfrm>
            <a:prstGeom prst="rect">
              <a:avLst/>
            </a:prstGeom>
          </p:spPr>
        </p:pic>
        <p:sp>
          <p:nvSpPr>
            <p:cNvPr id="6" name="object 6"/>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object 7"/>
            <p:cNvPicPr/>
            <p:nvPr/>
          </p:nvPicPr>
          <p:blipFill>
            <a:blip r:embed="rId5" cstate="print"/>
            <a:stretch>
              <a:fillRect/>
            </a:stretch>
          </p:blipFill>
          <p:spPr>
            <a:xfrm>
              <a:off x="688848" y="62484"/>
              <a:ext cx="1364741" cy="677418"/>
            </a:xfrm>
            <a:prstGeom prst="rect">
              <a:avLst/>
            </a:prstGeom>
          </p:spPr>
        </p:pic>
        <p:pic>
          <p:nvPicPr>
            <p:cNvPr id="8" name="object 8"/>
            <p:cNvPicPr/>
            <p:nvPr/>
          </p:nvPicPr>
          <p:blipFill>
            <a:blip r:embed="rId6" cstate="print"/>
            <a:stretch>
              <a:fillRect/>
            </a:stretch>
          </p:blipFill>
          <p:spPr>
            <a:xfrm>
              <a:off x="1719072" y="62484"/>
              <a:ext cx="825246" cy="677418"/>
            </a:xfrm>
            <a:prstGeom prst="rect">
              <a:avLst/>
            </a:prstGeom>
          </p:spPr>
        </p:pic>
        <p:pic>
          <p:nvPicPr>
            <p:cNvPr id="9" name="object 9"/>
            <p:cNvPicPr/>
            <p:nvPr/>
          </p:nvPicPr>
          <p:blipFill>
            <a:blip r:embed="rId7" cstate="print"/>
            <a:stretch>
              <a:fillRect/>
            </a:stretch>
          </p:blipFill>
          <p:spPr>
            <a:xfrm>
              <a:off x="2141220" y="62484"/>
              <a:ext cx="555498" cy="677418"/>
            </a:xfrm>
            <a:prstGeom prst="rect">
              <a:avLst/>
            </a:prstGeom>
          </p:spPr>
        </p:pic>
        <p:pic>
          <p:nvPicPr>
            <p:cNvPr id="10" name="object 10"/>
            <p:cNvPicPr/>
            <p:nvPr/>
          </p:nvPicPr>
          <p:blipFill>
            <a:blip r:embed="rId8" cstate="print"/>
            <a:stretch>
              <a:fillRect/>
            </a:stretch>
          </p:blipFill>
          <p:spPr>
            <a:xfrm>
              <a:off x="2362200" y="62484"/>
              <a:ext cx="1783842" cy="677418"/>
            </a:xfrm>
            <a:prstGeom prst="rect">
              <a:avLst/>
            </a:prstGeom>
          </p:spPr>
        </p:pic>
        <p:pic>
          <p:nvPicPr>
            <p:cNvPr id="11" name="object 11"/>
            <p:cNvPicPr/>
            <p:nvPr/>
          </p:nvPicPr>
          <p:blipFill>
            <a:blip r:embed="rId9" cstate="print"/>
            <a:stretch>
              <a:fillRect/>
            </a:stretch>
          </p:blipFill>
          <p:spPr>
            <a:xfrm>
              <a:off x="3808476" y="62484"/>
              <a:ext cx="1105662" cy="677418"/>
            </a:xfrm>
            <a:prstGeom prst="rect">
              <a:avLst/>
            </a:prstGeom>
          </p:spPr>
        </p:pic>
        <p:pic>
          <p:nvPicPr>
            <p:cNvPr id="12" name="object 12"/>
            <p:cNvPicPr/>
            <p:nvPr/>
          </p:nvPicPr>
          <p:blipFill>
            <a:blip r:embed="rId7" cstate="print"/>
            <a:stretch>
              <a:fillRect/>
            </a:stretch>
          </p:blipFill>
          <p:spPr>
            <a:xfrm>
              <a:off x="4511040" y="62484"/>
              <a:ext cx="555498" cy="677418"/>
            </a:xfrm>
            <a:prstGeom prst="rect">
              <a:avLst/>
            </a:prstGeom>
          </p:spPr>
        </p:pic>
        <p:pic>
          <p:nvPicPr>
            <p:cNvPr id="13" name="object 13"/>
            <p:cNvPicPr/>
            <p:nvPr/>
          </p:nvPicPr>
          <p:blipFill>
            <a:blip r:embed="rId10" cstate="print"/>
            <a:stretch>
              <a:fillRect/>
            </a:stretch>
          </p:blipFill>
          <p:spPr>
            <a:xfrm>
              <a:off x="4730496" y="62484"/>
              <a:ext cx="1611629" cy="677418"/>
            </a:xfrm>
            <a:prstGeom prst="rect">
              <a:avLst/>
            </a:prstGeom>
          </p:spPr>
        </p:pic>
        <p:pic>
          <p:nvPicPr>
            <p:cNvPr id="14" name="object 14"/>
            <p:cNvPicPr/>
            <p:nvPr/>
          </p:nvPicPr>
          <p:blipFill>
            <a:blip r:embed="rId11" cstate="print"/>
            <a:stretch>
              <a:fillRect/>
            </a:stretch>
          </p:blipFill>
          <p:spPr>
            <a:xfrm>
              <a:off x="5939028" y="62484"/>
              <a:ext cx="1500377" cy="677418"/>
            </a:xfrm>
            <a:prstGeom prst="rect">
              <a:avLst/>
            </a:prstGeom>
          </p:spPr>
        </p:pic>
        <p:pic>
          <p:nvPicPr>
            <p:cNvPr id="15" name="object 15"/>
            <p:cNvPicPr/>
            <p:nvPr/>
          </p:nvPicPr>
          <p:blipFill>
            <a:blip r:embed="rId12" cstate="print"/>
            <a:stretch>
              <a:fillRect/>
            </a:stretch>
          </p:blipFill>
          <p:spPr>
            <a:xfrm>
              <a:off x="7036307" y="62484"/>
              <a:ext cx="2175509" cy="677418"/>
            </a:xfrm>
            <a:prstGeom prst="rect">
              <a:avLst/>
            </a:prstGeom>
          </p:spPr>
        </p:pic>
        <p:pic>
          <p:nvPicPr>
            <p:cNvPr id="16" name="object 16"/>
            <p:cNvPicPr/>
            <p:nvPr/>
          </p:nvPicPr>
          <p:blipFill>
            <a:blip r:embed="rId13" cstate="print"/>
            <a:stretch>
              <a:fillRect/>
            </a:stretch>
          </p:blipFill>
          <p:spPr>
            <a:xfrm>
              <a:off x="8808719" y="62484"/>
              <a:ext cx="496062" cy="677418"/>
            </a:xfrm>
            <a:prstGeom prst="rect">
              <a:avLst/>
            </a:prstGeom>
          </p:spPr>
        </p:pic>
        <p:pic>
          <p:nvPicPr>
            <p:cNvPr id="17" name="object 17"/>
            <p:cNvPicPr/>
            <p:nvPr/>
          </p:nvPicPr>
          <p:blipFill>
            <a:blip r:embed="rId14" cstate="print"/>
            <a:stretch>
              <a:fillRect/>
            </a:stretch>
          </p:blipFill>
          <p:spPr>
            <a:xfrm>
              <a:off x="8970264" y="62484"/>
              <a:ext cx="2385822" cy="677418"/>
            </a:xfrm>
            <a:prstGeom prst="rect">
              <a:avLst/>
            </a:prstGeom>
          </p:spPr>
        </p:pic>
      </p:grpSp>
      <p:sp>
        <p:nvSpPr>
          <p:cNvPr id="18" name="object 1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50" dirty="0"/>
              <a:t> </a:t>
            </a:r>
            <a:r>
              <a:rPr dirty="0"/>
              <a:t>PD</a:t>
            </a:r>
            <a:r>
              <a:rPr spc="-55" dirty="0"/>
              <a:t> </a:t>
            </a:r>
            <a:r>
              <a:rPr dirty="0"/>
              <a:t>–</a:t>
            </a:r>
            <a:r>
              <a:rPr spc="-50" dirty="0"/>
              <a:t> </a:t>
            </a:r>
            <a:r>
              <a:rPr dirty="0"/>
              <a:t>Rancangan</a:t>
            </a:r>
            <a:r>
              <a:rPr spc="-75" dirty="0"/>
              <a:t> </a:t>
            </a:r>
            <a:r>
              <a:rPr dirty="0"/>
              <a:t>Awal</a:t>
            </a:r>
            <a:r>
              <a:rPr spc="-50" dirty="0"/>
              <a:t> </a:t>
            </a:r>
            <a:r>
              <a:rPr dirty="0"/>
              <a:t>–</a:t>
            </a:r>
            <a:r>
              <a:rPr spc="-55" dirty="0"/>
              <a:t> </a:t>
            </a:r>
            <a:r>
              <a:rPr spc="-20" dirty="0"/>
              <a:t>Program/Kegiatan/SubKegiatan</a:t>
            </a:r>
            <a:r>
              <a:rPr spc="-15" dirty="0"/>
              <a:t> </a:t>
            </a:r>
            <a:r>
              <a:rPr dirty="0"/>
              <a:t>-</a:t>
            </a:r>
            <a:r>
              <a:rPr spc="-50" dirty="0"/>
              <a:t> </a:t>
            </a:r>
            <a:r>
              <a:rPr spc="-10" dirty="0"/>
              <a:t>SubKegiatan</a:t>
            </a:r>
            <a:r>
              <a:rPr spc="-35" dirty="0"/>
              <a:t> </a:t>
            </a:r>
            <a:r>
              <a:rPr spc="-25" dirty="0"/>
              <a:t>(1)</a:t>
            </a:r>
          </a:p>
        </p:txBody>
      </p:sp>
      <p:grpSp>
        <p:nvGrpSpPr>
          <p:cNvPr id="19" name="object 19"/>
          <p:cNvGrpSpPr/>
          <p:nvPr/>
        </p:nvGrpSpPr>
        <p:grpSpPr>
          <a:xfrm>
            <a:off x="0" y="42290"/>
            <a:ext cx="2753360" cy="5060950"/>
            <a:chOff x="0" y="42290"/>
            <a:chExt cx="2753360" cy="5060950"/>
          </a:xfrm>
        </p:grpSpPr>
        <p:pic>
          <p:nvPicPr>
            <p:cNvPr id="20" name="object 20"/>
            <p:cNvPicPr/>
            <p:nvPr/>
          </p:nvPicPr>
          <p:blipFill>
            <a:blip r:embed="rId15" cstate="print"/>
            <a:stretch>
              <a:fillRect/>
            </a:stretch>
          </p:blipFill>
          <p:spPr>
            <a:xfrm>
              <a:off x="0" y="42290"/>
              <a:ext cx="609599" cy="609600"/>
            </a:xfrm>
            <a:prstGeom prst="rect">
              <a:avLst/>
            </a:prstGeom>
          </p:spPr>
        </p:pic>
        <p:sp>
          <p:nvSpPr>
            <p:cNvPr id="21" name="object 21"/>
            <p:cNvSpPr/>
            <p:nvPr/>
          </p:nvSpPr>
          <p:spPr>
            <a:xfrm>
              <a:off x="2428239" y="4778756"/>
              <a:ext cx="325120" cy="324485"/>
            </a:xfrm>
            <a:custGeom>
              <a:avLst/>
              <a:gdLst/>
              <a:ahLst/>
              <a:cxnLst/>
              <a:rect l="l" t="t" r="r" b="b"/>
              <a:pathLst>
                <a:path w="325119" h="324485">
                  <a:moveTo>
                    <a:pt x="162560" y="0"/>
                  </a:moveTo>
                  <a:lnTo>
                    <a:pt x="119341" y="5796"/>
                  </a:lnTo>
                  <a:lnTo>
                    <a:pt x="80508" y="22154"/>
                  </a:lnTo>
                  <a:lnTo>
                    <a:pt x="47609" y="47529"/>
                  </a:lnTo>
                  <a:lnTo>
                    <a:pt x="22192" y="80376"/>
                  </a:lnTo>
                  <a:lnTo>
                    <a:pt x="5806" y="119150"/>
                  </a:lnTo>
                  <a:lnTo>
                    <a:pt x="0" y="162306"/>
                  </a:lnTo>
                  <a:lnTo>
                    <a:pt x="5806" y="205407"/>
                  </a:lnTo>
                  <a:lnTo>
                    <a:pt x="22192" y="244145"/>
                  </a:lnTo>
                  <a:lnTo>
                    <a:pt x="47609" y="276971"/>
                  </a:lnTo>
                  <a:lnTo>
                    <a:pt x="80508" y="302335"/>
                  </a:lnTo>
                  <a:lnTo>
                    <a:pt x="119341" y="318689"/>
                  </a:lnTo>
                  <a:lnTo>
                    <a:pt x="162560" y="324485"/>
                  </a:lnTo>
                  <a:lnTo>
                    <a:pt x="205778" y="318689"/>
                  </a:lnTo>
                  <a:lnTo>
                    <a:pt x="244611" y="302335"/>
                  </a:lnTo>
                  <a:lnTo>
                    <a:pt x="277510" y="276971"/>
                  </a:lnTo>
                  <a:lnTo>
                    <a:pt x="302927" y="244145"/>
                  </a:lnTo>
                  <a:lnTo>
                    <a:pt x="319313" y="205407"/>
                  </a:lnTo>
                  <a:lnTo>
                    <a:pt x="325120" y="162306"/>
                  </a:lnTo>
                  <a:lnTo>
                    <a:pt x="319313" y="119150"/>
                  </a:lnTo>
                  <a:lnTo>
                    <a:pt x="302927" y="80376"/>
                  </a:lnTo>
                  <a:lnTo>
                    <a:pt x="277510" y="47529"/>
                  </a:lnTo>
                  <a:lnTo>
                    <a:pt x="244611" y="22154"/>
                  </a:lnTo>
                  <a:lnTo>
                    <a:pt x="205778" y="5796"/>
                  </a:lnTo>
                  <a:lnTo>
                    <a:pt x="162560"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2" name="object 22"/>
          <p:cNvSpPr txBox="1"/>
          <p:nvPr/>
        </p:nvSpPr>
        <p:spPr>
          <a:xfrm>
            <a:off x="104343" y="5165597"/>
            <a:ext cx="5973445" cy="1488440"/>
          </a:xfrm>
          <a:prstGeom prst="rect">
            <a:avLst/>
          </a:prstGeom>
        </p:spPr>
        <p:txBody>
          <a:bodyPr vert="horz" wrap="square" lIns="0" tIns="12065" rIns="0" bIns="0" rtlCol="0">
            <a:spAutoFit/>
          </a:bodyPr>
          <a:lstStyle/>
          <a:p>
            <a:pPr marL="211454" marR="0" lvl="0" indent="-198755" algn="l" defTabSz="914400" rtl="0" eaLnBrk="1" fontAlgn="auto" latinLnBrk="0" hangingPunct="1">
              <a:lnSpc>
                <a:spcPct val="100000"/>
              </a:lnSpc>
              <a:spcBef>
                <a:spcPts val="95"/>
              </a:spcBef>
              <a:spcAft>
                <a:spcPts val="0"/>
              </a:spcAft>
              <a:buClrTx/>
              <a:buSzTx/>
              <a:buFontTx/>
              <a:buAutoNum type="arabicPeriod"/>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uraian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Output,</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maka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beralih</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ke</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menu</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211454" marR="0" lvl="0" indent="-198755" algn="l" defTabSz="914400" rtl="0" eaLnBrk="1" fontAlgn="auto" latinLnBrk="0" hangingPunct="1">
              <a:lnSpc>
                <a:spcPct val="100000"/>
              </a:lnSpc>
              <a:spcBef>
                <a:spcPts val="0"/>
              </a:spcBef>
              <a:spcAft>
                <a:spcPts val="0"/>
              </a:spcAft>
              <a:buClrTx/>
              <a:buSzTx/>
              <a:buFontTx/>
              <a:buAutoNum type="arabicPeriod"/>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Tambah</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menambahkan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5080" lvl="0" indent="198755" algn="l" defTabSz="914400" rtl="0" eaLnBrk="1" fontAlgn="auto" latinLnBrk="0" hangingPunct="1">
              <a:lnSpc>
                <a:spcPct val="100000"/>
              </a:lnSpc>
              <a:spcBef>
                <a:spcPts val="0"/>
              </a:spcBef>
              <a:spcAft>
                <a:spcPts val="0"/>
              </a:spcAft>
              <a:buClrTx/>
              <a:buSzTx/>
              <a:buFontTx/>
              <a:buAutoNum type="arabicPeriod"/>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form</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Tambah</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list</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Sub</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Kegiatan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sesuai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hasil</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Pemutakhiran.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Kondisi</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tampil</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jika</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telah</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dilakukan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Posting</a:t>
            </a:r>
            <a:r>
              <a:rPr kumimoji="0" sz="1600"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SK</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Kepala</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tentang</a:t>
            </a:r>
            <a:r>
              <a:rPr kumimoji="0" sz="1600"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Data</a:t>
            </a:r>
            <a:r>
              <a:rPr kumimoji="0" sz="1600" b="0" i="0" u="none" strike="noStrike" kern="0" cap="none" spc="-7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Statistik</a:t>
            </a:r>
            <a:r>
              <a:rPr kumimoji="0" sz="1600"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Sektoral</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(DSSD)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sekaligus</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mempublikasi</a:t>
            </a:r>
            <a:r>
              <a:rPr kumimoji="0" sz="1600"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data</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DSSD</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tersebut.</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3" name="object 23"/>
          <p:cNvSpPr txBox="1"/>
          <p:nvPr/>
        </p:nvSpPr>
        <p:spPr>
          <a:xfrm>
            <a:off x="2549779" y="4852542"/>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1</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4" name="object 24"/>
          <p:cNvGrpSpPr/>
          <p:nvPr/>
        </p:nvGrpSpPr>
        <p:grpSpPr>
          <a:xfrm>
            <a:off x="2740786" y="457200"/>
            <a:ext cx="9451340" cy="4498340"/>
            <a:chOff x="2740786" y="457200"/>
            <a:chExt cx="9451340" cy="4498340"/>
          </a:xfrm>
        </p:grpSpPr>
        <p:sp>
          <p:nvSpPr>
            <p:cNvPr id="25" name="object 25"/>
            <p:cNvSpPr/>
            <p:nvPr/>
          </p:nvSpPr>
          <p:spPr>
            <a:xfrm>
              <a:off x="2740786" y="1588135"/>
              <a:ext cx="3816985" cy="3367404"/>
            </a:xfrm>
            <a:custGeom>
              <a:avLst/>
              <a:gdLst/>
              <a:ahLst/>
              <a:cxnLst/>
              <a:rect l="l" t="t" r="r" b="b"/>
              <a:pathLst>
                <a:path w="3816984" h="3367404">
                  <a:moveTo>
                    <a:pt x="3718113" y="61236"/>
                  </a:moveTo>
                  <a:lnTo>
                    <a:pt x="0" y="3338576"/>
                  </a:lnTo>
                  <a:lnTo>
                    <a:pt x="25145" y="3367151"/>
                  </a:lnTo>
                  <a:lnTo>
                    <a:pt x="3743339" y="89852"/>
                  </a:lnTo>
                  <a:lnTo>
                    <a:pt x="3718113" y="61236"/>
                  </a:lnTo>
                  <a:close/>
                </a:path>
                <a:path w="3816984" h="3367404">
                  <a:moveTo>
                    <a:pt x="3796749" y="48640"/>
                  </a:moveTo>
                  <a:lnTo>
                    <a:pt x="3732403" y="48640"/>
                  </a:lnTo>
                  <a:lnTo>
                    <a:pt x="3757676" y="77215"/>
                  </a:lnTo>
                  <a:lnTo>
                    <a:pt x="3743339" y="89852"/>
                  </a:lnTo>
                  <a:lnTo>
                    <a:pt x="3768470" y="118363"/>
                  </a:lnTo>
                  <a:lnTo>
                    <a:pt x="3796749" y="48640"/>
                  </a:lnTo>
                  <a:close/>
                </a:path>
                <a:path w="3816984" h="3367404">
                  <a:moveTo>
                    <a:pt x="3732403" y="48640"/>
                  </a:moveTo>
                  <a:lnTo>
                    <a:pt x="3718113" y="61236"/>
                  </a:lnTo>
                  <a:lnTo>
                    <a:pt x="3743339" y="89852"/>
                  </a:lnTo>
                  <a:lnTo>
                    <a:pt x="3757676" y="77215"/>
                  </a:lnTo>
                  <a:lnTo>
                    <a:pt x="3732403" y="48640"/>
                  </a:lnTo>
                  <a:close/>
                </a:path>
                <a:path w="3816984" h="3367404">
                  <a:moveTo>
                    <a:pt x="3816477" y="0"/>
                  </a:moveTo>
                  <a:lnTo>
                    <a:pt x="3692905" y="32638"/>
                  </a:lnTo>
                  <a:lnTo>
                    <a:pt x="3718113" y="61236"/>
                  </a:lnTo>
                  <a:lnTo>
                    <a:pt x="3732403" y="48640"/>
                  </a:lnTo>
                  <a:lnTo>
                    <a:pt x="3796749" y="48640"/>
                  </a:lnTo>
                  <a:lnTo>
                    <a:pt x="3816477"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6" name="object 26"/>
            <p:cNvPicPr/>
            <p:nvPr/>
          </p:nvPicPr>
          <p:blipFill>
            <a:blip r:embed="rId16" cstate="print"/>
            <a:stretch>
              <a:fillRect/>
            </a:stretch>
          </p:blipFill>
          <p:spPr>
            <a:xfrm>
              <a:off x="6361176" y="457200"/>
              <a:ext cx="5830823" cy="2441321"/>
            </a:xfrm>
            <a:prstGeom prst="rect">
              <a:avLst/>
            </a:prstGeom>
          </p:spPr>
        </p:pic>
        <p:pic>
          <p:nvPicPr>
            <p:cNvPr id="27" name="object 27"/>
            <p:cNvPicPr/>
            <p:nvPr/>
          </p:nvPicPr>
          <p:blipFill>
            <a:blip r:embed="rId17" cstate="print"/>
            <a:stretch>
              <a:fillRect/>
            </a:stretch>
          </p:blipFill>
          <p:spPr>
            <a:xfrm>
              <a:off x="6557264" y="651890"/>
              <a:ext cx="5567426" cy="1872488"/>
            </a:xfrm>
            <a:prstGeom prst="rect">
              <a:avLst/>
            </a:prstGeom>
          </p:spPr>
        </p:pic>
        <p:sp>
          <p:nvSpPr>
            <p:cNvPr id="28" name="object 28"/>
            <p:cNvSpPr/>
            <p:nvPr/>
          </p:nvSpPr>
          <p:spPr>
            <a:xfrm>
              <a:off x="6492621" y="1584325"/>
              <a:ext cx="325120" cy="325120"/>
            </a:xfrm>
            <a:custGeom>
              <a:avLst/>
              <a:gdLst/>
              <a:ahLst/>
              <a:cxnLst/>
              <a:rect l="l" t="t" r="r" b="b"/>
              <a:pathLst>
                <a:path w="325120" h="325119">
                  <a:moveTo>
                    <a:pt x="162559" y="0"/>
                  </a:moveTo>
                  <a:lnTo>
                    <a:pt x="119385" y="5796"/>
                  </a:lnTo>
                  <a:lnTo>
                    <a:pt x="80565" y="22154"/>
                  </a:lnTo>
                  <a:lnTo>
                    <a:pt x="47656" y="47529"/>
                  </a:lnTo>
                  <a:lnTo>
                    <a:pt x="22220" y="80376"/>
                  </a:lnTo>
                  <a:lnTo>
                    <a:pt x="5814" y="119150"/>
                  </a:lnTo>
                  <a:lnTo>
                    <a:pt x="0" y="162305"/>
                  </a:lnTo>
                  <a:lnTo>
                    <a:pt x="5814" y="205417"/>
                  </a:lnTo>
                  <a:lnTo>
                    <a:pt x="22220" y="244178"/>
                  </a:lnTo>
                  <a:lnTo>
                    <a:pt x="47656" y="277034"/>
                  </a:lnTo>
                  <a:lnTo>
                    <a:pt x="80565" y="302429"/>
                  </a:lnTo>
                  <a:lnTo>
                    <a:pt x="119385" y="318807"/>
                  </a:lnTo>
                  <a:lnTo>
                    <a:pt x="162559" y="324612"/>
                  </a:lnTo>
                  <a:lnTo>
                    <a:pt x="205778" y="318807"/>
                  </a:lnTo>
                  <a:lnTo>
                    <a:pt x="244611" y="302429"/>
                  </a:lnTo>
                  <a:lnTo>
                    <a:pt x="277510" y="277034"/>
                  </a:lnTo>
                  <a:lnTo>
                    <a:pt x="302927" y="244178"/>
                  </a:lnTo>
                  <a:lnTo>
                    <a:pt x="319313" y="205417"/>
                  </a:lnTo>
                  <a:lnTo>
                    <a:pt x="325120" y="162305"/>
                  </a:lnTo>
                  <a:lnTo>
                    <a:pt x="319313" y="119150"/>
                  </a:lnTo>
                  <a:lnTo>
                    <a:pt x="302927" y="80376"/>
                  </a:lnTo>
                  <a:lnTo>
                    <a:pt x="277510" y="47529"/>
                  </a:lnTo>
                  <a:lnTo>
                    <a:pt x="244611" y="22154"/>
                  </a:lnTo>
                  <a:lnTo>
                    <a:pt x="205778" y="5796"/>
                  </a:lnTo>
                  <a:lnTo>
                    <a:pt x="162559"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9" name="object 29"/>
          <p:cNvSpPr txBox="1"/>
          <p:nvPr/>
        </p:nvSpPr>
        <p:spPr>
          <a:xfrm>
            <a:off x="6614921" y="1657603"/>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2</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30" name="object 30"/>
          <p:cNvGrpSpPr/>
          <p:nvPr/>
        </p:nvGrpSpPr>
        <p:grpSpPr>
          <a:xfrm>
            <a:off x="6361176" y="1844801"/>
            <a:ext cx="3776979" cy="5013325"/>
            <a:chOff x="6361176" y="1844801"/>
            <a:chExt cx="3776979" cy="5013325"/>
          </a:xfrm>
        </p:grpSpPr>
        <p:pic>
          <p:nvPicPr>
            <p:cNvPr id="31" name="object 31"/>
            <p:cNvPicPr/>
            <p:nvPr/>
          </p:nvPicPr>
          <p:blipFill>
            <a:blip r:embed="rId18" cstate="print"/>
            <a:stretch>
              <a:fillRect/>
            </a:stretch>
          </p:blipFill>
          <p:spPr>
            <a:xfrm>
              <a:off x="6361176" y="2468879"/>
              <a:ext cx="3776472" cy="4389117"/>
            </a:xfrm>
            <a:prstGeom prst="rect">
              <a:avLst/>
            </a:prstGeom>
          </p:spPr>
        </p:pic>
        <p:pic>
          <p:nvPicPr>
            <p:cNvPr id="32" name="object 32"/>
            <p:cNvPicPr/>
            <p:nvPr/>
          </p:nvPicPr>
          <p:blipFill>
            <a:blip r:embed="rId19" cstate="print"/>
            <a:stretch>
              <a:fillRect/>
            </a:stretch>
          </p:blipFill>
          <p:spPr>
            <a:xfrm>
              <a:off x="6557264" y="2664028"/>
              <a:ext cx="3206496" cy="4056507"/>
            </a:xfrm>
            <a:prstGeom prst="rect">
              <a:avLst/>
            </a:prstGeom>
          </p:spPr>
        </p:pic>
        <p:sp>
          <p:nvSpPr>
            <p:cNvPr id="33" name="object 33"/>
            <p:cNvSpPr/>
            <p:nvPr/>
          </p:nvSpPr>
          <p:spPr>
            <a:xfrm>
              <a:off x="6760718" y="1844801"/>
              <a:ext cx="1400175" cy="819785"/>
            </a:xfrm>
            <a:custGeom>
              <a:avLst/>
              <a:gdLst/>
              <a:ahLst/>
              <a:cxnLst/>
              <a:rect l="l" t="t" r="r" b="b"/>
              <a:pathLst>
                <a:path w="1400175" h="819785">
                  <a:moveTo>
                    <a:pt x="1291308" y="778685"/>
                  </a:moveTo>
                  <a:lnTo>
                    <a:pt x="1272285" y="811657"/>
                  </a:lnTo>
                  <a:lnTo>
                    <a:pt x="1399793" y="819276"/>
                  </a:lnTo>
                  <a:lnTo>
                    <a:pt x="1379272" y="788162"/>
                  </a:lnTo>
                  <a:lnTo>
                    <a:pt x="1307718" y="788162"/>
                  </a:lnTo>
                  <a:lnTo>
                    <a:pt x="1291308" y="778685"/>
                  </a:lnTo>
                  <a:close/>
                </a:path>
                <a:path w="1400175" h="819785">
                  <a:moveTo>
                    <a:pt x="1310358" y="745665"/>
                  </a:moveTo>
                  <a:lnTo>
                    <a:pt x="1291308" y="778685"/>
                  </a:lnTo>
                  <a:lnTo>
                    <a:pt x="1307718" y="788162"/>
                  </a:lnTo>
                  <a:lnTo>
                    <a:pt x="1326768" y="755142"/>
                  </a:lnTo>
                  <a:lnTo>
                    <a:pt x="1310358" y="745665"/>
                  </a:lnTo>
                  <a:close/>
                </a:path>
                <a:path w="1400175" h="819785">
                  <a:moveTo>
                    <a:pt x="1329435" y="712597"/>
                  </a:moveTo>
                  <a:lnTo>
                    <a:pt x="1310358" y="745665"/>
                  </a:lnTo>
                  <a:lnTo>
                    <a:pt x="1326768" y="755142"/>
                  </a:lnTo>
                  <a:lnTo>
                    <a:pt x="1307718" y="788162"/>
                  </a:lnTo>
                  <a:lnTo>
                    <a:pt x="1379272" y="788162"/>
                  </a:lnTo>
                  <a:lnTo>
                    <a:pt x="1329435" y="712597"/>
                  </a:lnTo>
                  <a:close/>
                </a:path>
                <a:path w="1400175" h="819785">
                  <a:moveTo>
                    <a:pt x="19050" y="0"/>
                  </a:moveTo>
                  <a:lnTo>
                    <a:pt x="0" y="33020"/>
                  </a:lnTo>
                  <a:lnTo>
                    <a:pt x="1291308" y="778685"/>
                  </a:lnTo>
                  <a:lnTo>
                    <a:pt x="1310358" y="745665"/>
                  </a:lnTo>
                  <a:lnTo>
                    <a:pt x="19050"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4" name="object 34"/>
            <p:cNvSpPr/>
            <p:nvPr/>
          </p:nvSpPr>
          <p:spPr>
            <a:xfrm>
              <a:off x="7302754" y="2778886"/>
              <a:ext cx="325120" cy="324485"/>
            </a:xfrm>
            <a:custGeom>
              <a:avLst/>
              <a:gdLst/>
              <a:ahLst/>
              <a:cxnLst/>
              <a:rect l="l" t="t" r="r" b="b"/>
              <a:pathLst>
                <a:path w="325120" h="324485">
                  <a:moveTo>
                    <a:pt x="162560" y="0"/>
                  </a:moveTo>
                  <a:lnTo>
                    <a:pt x="119341" y="5795"/>
                  </a:lnTo>
                  <a:lnTo>
                    <a:pt x="80508" y="22149"/>
                  </a:lnTo>
                  <a:lnTo>
                    <a:pt x="47609" y="47513"/>
                  </a:lnTo>
                  <a:lnTo>
                    <a:pt x="22192" y="80339"/>
                  </a:lnTo>
                  <a:lnTo>
                    <a:pt x="5806" y="119077"/>
                  </a:lnTo>
                  <a:lnTo>
                    <a:pt x="0" y="162178"/>
                  </a:lnTo>
                  <a:lnTo>
                    <a:pt x="5806" y="205334"/>
                  </a:lnTo>
                  <a:lnTo>
                    <a:pt x="22192" y="244108"/>
                  </a:lnTo>
                  <a:lnTo>
                    <a:pt x="47609" y="276955"/>
                  </a:lnTo>
                  <a:lnTo>
                    <a:pt x="80508" y="302330"/>
                  </a:lnTo>
                  <a:lnTo>
                    <a:pt x="119341" y="318688"/>
                  </a:lnTo>
                  <a:lnTo>
                    <a:pt x="162560" y="324485"/>
                  </a:lnTo>
                  <a:lnTo>
                    <a:pt x="205778" y="318688"/>
                  </a:lnTo>
                  <a:lnTo>
                    <a:pt x="244611" y="302330"/>
                  </a:lnTo>
                  <a:lnTo>
                    <a:pt x="277510" y="276955"/>
                  </a:lnTo>
                  <a:lnTo>
                    <a:pt x="302927" y="244108"/>
                  </a:lnTo>
                  <a:lnTo>
                    <a:pt x="319313" y="205334"/>
                  </a:lnTo>
                  <a:lnTo>
                    <a:pt x="325120" y="162178"/>
                  </a:lnTo>
                  <a:lnTo>
                    <a:pt x="319313" y="119077"/>
                  </a:lnTo>
                  <a:lnTo>
                    <a:pt x="302927" y="80339"/>
                  </a:lnTo>
                  <a:lnTo>
                    <a:pt x="277510" y="47513"/>
                  </a:lnTo>
                  <a:lnTo>
                    <a:pt x="244611" y="22149"/>
                  </a:lnTo>
                  <a:lnTo>
                    <a:pt x="205778" y="5795"/>
                  </a:lnTo>
                  <a:lnTo>
                    <a:pt x="162560"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5" name="object 35"/>
          <p:cNvSpPr txBox="1"/>
          <p:nvPr/>
        </p:nvSpPr>
        <p:spPr>
          <a:xfrm>
            <a:off x="7425055" y="2852420"/>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3</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2484"/>
            <a:ext cx="12192635" cy="4983480"/>
            <a:chOff x="0" y="62484"/>
            <a:chExt cx="12192635" cy="4983480"/>
          </a:xfrm>
        </p:grpSpPr>
        <p:pic>
          <p:nvPicPr>
            <p:cNvPr id="3" name="object 3"/>
            <p:cNvPicPr/>
            <p:nvPr/>
          </p:nvPicPr>
          <p:blipFill>
            <a:blip r:embed="rId2" cstate="print"/>
            <a:stretch>
              <a:fillRect/>
            </a:stretch>
          </p:blipFill>
          <p:spPr>
            <a:xfrm>
              <a:off x="3168338" y="528637"/>
              <a:ext cx="8691486" cy="2546985"/>
            </a:xfrm>
            <a:prstGeom prst="rect">
              <a:avLst/>
            </a:prstGeom>
          </p:spPr>
        </p:pic>
        <p:pic>
          <p:nvPicPr>
            <p:cNvPr id="4" name="object 4"/>
            <p:cNvPicPr/>
            <p:nvPr/>
          </p:nvPicPr>
          <p:blipFill>
            <a:blip r:embed="rId3" cstate="print"/>
            <a:stretch>
              <a:fillRect/>
            </a:stretch>
          </p:blipFill>
          <p:spPr>
            <a:xfrm>
              <a:off x="3327399" y="688213"/>
              <a:ext cx="8194167" cy="2048510"/>
            </a:xfrm>
            <a:prstGeom prst="rect">
              <a:avLst/>
            </a:prstGeom>
          </p:spPr>
        </p:pic>
        <p:pic>
          <p:nvPicPr>
            <p:cNvPr id="5" name="object 5"/>
            <p:cNvPicPr/>
            <p:nvPr/>
          </p:nvPicPr>
          <p:blipFill>
            <a:blip r:embed="rId4" cstate="print"/>
            <a:stretch>
              <a:fillRect/>
            </a:stretch>
          </p:blipFill>
          <p:spPr>
            <a:xfrm>
              <a:off x="0" y="512064"/>
              <a:ext cx="3610356" cy="4533773"/>
            </a:xfrm>
            <a:prstGeom prst="rect">
              <a:avLst/>
            </a:prstGeom>
          </p:spPr>
        </p:pic>
        <p:pic>
          <p:nvPicPr>
            <p:cNvPr id="6" name="object 6"/>
            <p:cNvPicPr/>
            <p:nvPr/>
          </p:nvPicPr>
          <p:blipFill>
            <a:blip r:embed="rId5" cstate="print"/>
            <a:stretch>
              <a:fillRect/>
            </a:stretch>
          </p:blipFill>
          <p:spPr>
            <a:xfrm>
              <a:off x="167195" y="708152"/>
              <a:ext cx="3068447" cy="3963543"/>
            </a:xfrm>
            <a:prstGeom prst="rect">
              <a:avLst/>
            </a:prstGeom>
          </p:spPr>
        </p:pic>
        <p:sp>
          <p:nvSpPr>
            <p:cNvPr id="7" name="object 7"/>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8" name="object 8"/>
            <p:cNvPicPr/>
            <p:nvPr/>
          </p:nvPicPr>
          <p:blipFill>
            <a:blip r:embed="rId6" cstate="print"/>
            <a:stretch>
              <a:fillRect/>
            </a:stretch>
          </p:blipFill>
          <p:spPr>
            <a:xfrm>
              <a:off x="688848" y="62484"/>
              <a:ext cx="1364741" cy="677418"/>
            </a:xfrm>
            <a:prstGeom prst="rect">
              <a:avLst/>
            </a:prstGeom>
          </p:spPr>
        </p:pic>
        <p:pic>
          <p:nvPicPr>
            <p:cNvPr id="9" name="object 9"/>
            <p:cNvPicPr/>
            <p:nvPr/>
          </p:nvPicPr>
          <p:blipFill>
            <a:blip r:embed="rId7" cstate="print"/>
            <a:stretch>
              <a:fillRect/>
            </a:stretch>
          </p:blipFill>
          <p:spPr>
            <a:xfrm>
              <a:off x="1719072" y="62484"/>
              <a:ext cx="825246" cy="677418"/>
            </a:xfrm>
            <a:prstGeom prst="rect">
              <a:avLst/>
            </a:prstGeom>
          </p:spPr>
        </p:pic>
        <p:pic>
          <p:nvPicPr>
            <p:cNvPr id="10" name="object 10"/>
            <p:cNvPicPr/>
            <p:nvPr/>
          </p:nvPicPr>
          <p:blipFill>
            <a:blip r:embed="rId8" cstate="print"/>
            <a:stretch>
              <a:fillRect/>
            </a:stretch>
          </p:blipFill>
          <p:spPr>
            <a:xfrm>
              <a:off x="2141220" y="62484"/>
              <a:ext cx="555498" cy="677418"/>
            </a:xfrm>
            <a:prstGeom prst="rect">
              <a:avLst/>
            </a:prstGeom>
          </p:spPr>
        </p:pic>
        <p:pic>
          <p:nvPicPr>
            <p:cNvPr id="11" name="object 11"/>
            <p:cNvPicPr/>
            <p:nvPr/>
          </p:nvPicPr>
          <p:blipFill>
            <a:blip r:embed="rId9" cstate="print"/>
            <a:stretch>
              <a:fillRect/>
            </a:stretch>
          </p:blipFill>
          <p:spPr>
            <a:xfrm>
              <a:off x="2362199" y="62484"/>
              <a:ext cx="1783842" cy="677418"/>
            </a:xfrm>
            <a:prstGeom prst="rect">
              <a:avLst/>
            </a:prstGeom>
          </p:spPr>
        </p:pic>
        <p:pic>
          <p:nvPicPr>
            <p:cNvPr id="12" name="object 12"/>
            <p:cNvPicPr/>
            <p:nvPr/>
          </p:nvPicPr>
          <p:blipFill>
            <a:blip r:embed="rId10" cstate="print"/>
            <a:stretch>
              <a:fillRect/>
            </a:stretch>
          </p:blipFill>
          <p:spPr>
            <a:xfrm>
              <a:off x="3808476" y="62484"/>
              <a:ext cx="1105662" cy="677418"/>
            </a:xfrm>
            <a:prstGeom prst="rect">
              <a:avLst/>
            </a:prstGeom>
          </p:spPr>
        </p:pic>
        <p:pic>
          <p:nvPicPr>
            <p:cNvPr id="13" name="object 13"/>
            <p:cNvPicPr/>
            <p:nvPr/>
          </p:nvPicPr>
          <p:blipFill>
            <a:blip r:embed="rId8" cstate="print"/>
            <a:stretch>
              <a:fillRect/>
            </a:stretch>
          </p:blipFill>
          <p:spPr>
            <a:xfrm>
              <a:off x="4511040" y="62484"/>
              <a:ext cx="555498" cy="677418"/>
            </a:xfrm>
            <a:prstGeom prst="rect">
              <a:avLst/>
            </a:prstGeom>
          </p:spPr>
        </p:pic>
        <p:pic>
          <p:nvPicPr>
            <p:cNvPr id="14" name="object 14"/>
            <p:cNvPicPr/>
            <p:nvPr/>
          </p:nvPicPr>
          <p:blipFill>
            <a:blip r:embed="rId11" cstate="print"/>
            <a:stretch>
              <a:fillRect/>
            </a:stretch>
          </p:blipFill>
          <p:spPr>
            <a:xfrm>
              <a:off x="4730496" y="62484"/>
              <a:ext cx="1611629" cy="677418"/>
            </a:xfrm>
            <a:prstGeom prst="rect">
              <a:avLst/>
            </a:prstGeom>
          </p:spPr>
        </p:pic>
        <p:pic>
          <p:nvPicPr>
            <p:cNvPr id="15" name="object 15"/>
            <p:cNvPicPr/>
            <p:nvPr/>
          </p:nvPicPr>
          <p:blipFill>
            <a:blip r:embed="rId12" cstate="print"/>
            <a:stretch>
              <a:fillRect/>
            </a:stretch>
          </p:blipFill>
          <p:spPr>
            <a:xfrm>
              <a:off x="5939028" y="62484"/>
              <a:ext cx="1500377" cy="677418"/>
            </a:xfrm>
            <a:prstGeom prst="rect">
              <a:avLst/>
            </a:prstGeom>
          </p:spPr>
        </p:pic>
        <p:pic>
          <p:nvPicPr>
            <p:cNvPr id="16" name="object 16"/>
            <p:cNvPicPr/>
            <p:nvPr/>
          </p:nvPicPr>
          <p:blipFill>
            <a:blip r:embed="rId13" cstate="print"/>
            <a:stretch>
              <a:fillRect/>
            </a:stretch>
          </p:blipFill>
          <p:spPr>
            <a:xfrm>
              <a:off x="7036307" y="62484"/>
              <a:ext cx="2175509" cy="677418"/>
            </a:xfrm>
            <a:prstGeom prst="rect">
              <a:avLst/>
            </a:prstGeom>
          </p:spPr>
        </p:pic>
        <p:pic>
          <p:nvPicPr>
            <p:cNvPr id="17" name="object 17"/>
            <p:cNvPicPr/>
            <p:nvPr/>
          </p:nvPicPr>
          <p:blipFill>
            <a:blip r:embed="rId14" cstate="print"/>
            <a:stretch>
              <a:fillRect/>
            </a:stretch>
          </p:blipFill>
          <p:spPr>
            <a:xfrm>
              <a:off x="8808719" y="62484"/>
              <a:ext cx="496062" cy="677418"/>
            </a:xfrm>
            <a:prstGeom prst="rect">
              <a:avLst/>
            </a:prstGeom>
          </p:spPr>
        </p:pic>
        <p:pic>
          <p:nvPicPr>
            <p:cNvPr id="18" name="object 18"/>
            <p:cNvPicPr/>
            <p:nvPr/>
          </p:nvPicPr>
          <p:blipFill>
            <a:blip r:embed="rId15" cstate="print"/>
            <a:stretch>
              <a:fillRect/>
            </a:stretch>
          </p:blipFill>
          <p:spPr>
            <a:xfrm>
              <a:off x="8970264" y="62484"/>
              <a:ext cx="2385822" cy="677418"/>
            </a:xfrm>
            <a:prstGeom prst="rect">
              <a:avLst/>
            </a:prstGeom>
          </p:spPr>
        </p:pic>
      </p:grpSp>
      <p:sp>
        <p:nvSpPr>
          <p:cNvPr id="19" name="object 19"/>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50" dirty="0"/>
              <a:t> </a:t>
            </a:r>
            <a:r>
              <a:rPr dirty="0"/>
              <a:t>PD</a:t>
            </a:r>
            <a:r>
              <a:rPr spc="-55" dirty="0"/>
              <a:t> </a:t>
            </a:r>
            <a:r>
              <a:rPr dirty="0"/>
              <a:t>–</a:t>
            </a:r>
            <a:r>
              <a:rPr spc="-50" dirty="0"/>
              <a:t> </a:t>
            </a:r>
            <a:r>
              <a:rPr dirty="0"/>
              <a:t>Rancangan</a:t>
            </a:r>
            <a:r>
              <a:rPr spc="-75" dirty="0"/>
              <a:t> </a:t>
            </a:r>
            <a:r>
              <a:rPr dirty="0"/>
              <a:t>Awal</a:t>
            </a:r>
            <a:r>
              <a:rPr spc="-50" dirty="0"/>
              <a:t> </a:t>
            </a:r>
            <a:r>
              <a:rPr dirty="0"/>
              <a:t>–</a:t>
            </a:r>
            <a:r>
              <a:rPr spc="-55" dirty="0"/>
              <a:t> </a:t>
            </a:r>
            <a:r>
              <a:rPr spc="-20" dirty="0"/>
              <a:t>Program/Kegiatan/SubKegiatan</a:t>
            </a:r>
            <a:r>
              <a:rPr spc="-15" dirty="0"/>
              <a:t> </a:t>
            </a:r>
            <a:r>
              <a:rPr dirty="0"/>
              <a:t>-</a:t>
            </a:r>
            <a:r>
              <a:rPr spc="-50" dirty="0"/>
              <a:t> </a:t>
            </a:r>
            <a:r>
              <a:rPr spc="-10" dirty="0"/>
              <a:t>SubKegiatan</a:t>
            </a:r>
            <a:r>
              <a:rPr spc="-35" dirty="0"/>
              <a:t> </a:t>
            </a:r>
            <a:r>
              <a:rPr spc="-25" dirty="0"/>
              <a:t>(2)</a:t>
            </a:r>
          </a:p>
        </p:txBody>
      </p:sp>
      <p:pic>
        <p:nvPicPr>
          <p:cNvPr id="20" name="object 20"/>
          <p:cNvPicPr/>
          <p:nvPr/>
        </p:nvPicPr>
        <p:blipFill>
          <a:blip r:embed="rId16" cstate="print"/>
          <a:stretch>
            <a:fillRect/>
          </a:stretch>
        </p:blipFill>
        <p:spPr>
          <a:xfrm>
            <a:off x="0" y="42290"/>
            <a:ext cx="609599" cy="609600"/>
          </a:xfrm>
          <a:prstGeom prst="rect">
            <a:avLst/>
          </a:prstGeom>
        </p:spPr>
      </p:pic>
      <p:sp>
        <p:nvSpPr>
          <p:cNvPr id="21" name="object 21"/>
          <p:cNvSpPr txBox="1"/>
          <p:nvPr/>
        </p:nvSpPr>
        <p:spPr>
          <a:xfrm>
            <a:off x="78739" y="4750053"/>
            <a:ext cx="3137535" cy="1488440"/>
          </a:xfrm>
          <a:prstGeom prst="rect">
            <a:avLst/>
          </a:prstGeom>
        </p:spPr>
        <p:txBody>
          <a:bodyPr vert="horz" wrap="square" lIns="0" tIns="12065" rIns="0" bIns="0" rtlCol="0">
            <a:spAutoFit/>
          </a:bodyPr>
          <a:lstStyle/>
          <a:p>
            <a:pPr marL="12700" marR="153670" lvl="0" indent="198755" algn="l" defTabSz="914400" rtl="0" eaLnBrk="1" fontAlgn="auto" latinLnBrk="0" hangingPunct="1">
              <a:lnSpc>
                <a:spcPct val="100000"/>
              </a:lnSpc>
              <a:spcBef>
                <a:spcPts val="95"/>
              </a:spcBef>
              <a:spcAft>
                <a:spcPts val="0"/>
              </a:spcAft>
              <a:buClrTx/>
              <a:buSzTx/>
              <a:buFontTx/>
              <a:buAutoNum type="arabicPeriod" startAt="4"/>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Setelah</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memilih</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err="1">
                <a:ln>
                  <a:noFill/>
                </a:ln>
                <a:solidFill>
                  <a:sysClr val="windowText" lastClr="000000"/>
                </a:solidFill>
                <a:effectLst/>
                <a:uLnTx/>
                <a:uFillTx/>
                <a:latin typeface="Calibri"/>
                <a:ea typeface="+mn-ea"/>
                <a:cs typeface="Calibri"/>
              </a:rPr>
              <a:t>klik</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lang="en-US"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err="1">
                <a:ln>
                  <a:noFill/>
                </a:ln>
                <a:solidFill>
                  <a:sysClr val="windowText" lastClr="000000"/>
                </a:solidFill>
                <a:effectLst/>
                <a:uLnTx/>
                <a:uFillTx/>
                <a:latin typeface="Calibri"/>
                <a:ea typeface="+mn-ea"/>
                <a:cs typeface="Calibri"/>
              </a:rPr>
              <a:t>Simpan</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a:p>
            <a:pPr marL="12700" marR="5080" lvl="0" indent="198755" algn="l" defTabSz="914400" rtl="0" eaLnBrk="1" fontAlgn="auto" latinLnBrk="0" hangingPunct="1">
              <a:lnSpc>
                <a:spcPct val="100000"/>
              </a:lnSpc>
              <a:spcBef>
                <a:spcPts val="0"/>
              </a:spcBef>
              <a:spcAft>
                <a:spcPts val="0"/>
              </a:spcAft>
              <a:buClrTx/>
              <a:buSzTx/>
              <a:buFontTx/>
              <a:buAutoNum type="arabicPeriod" startAt="4"/>
              <a:tabLst>
                <a:tab pos="211454" algn="l"/>
              </a:tabLst>
              <a:defRPr/>
            </a:pP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Tampilan</a:t>
            </a:r>
            <a:r>
              <a:rPr kumimoji="0" sz="1600" b="0" i="0" u="none" strike="noStrike" kern="0" cap="none" spc="-8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setelah</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menambahkan SubKegiatan.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Pagu</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masih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belum</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terisi.</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Edit</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untuk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mengubah.</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22" name="object 22"/>
          <p:cNvSpPr/>
          <p:nvPr/>
        </p:nvSpPr>
        <p:spPr>
          <a:xfrm>
            <a:off x="2347214" y="2805938"/>
            <a:ext cx="325120" cy="325120"/>
          </a:xfrm>
          <a:custGeom>
            <a:avLst/>
            <a:gdLst/>
            <a:ahLst/>
            <a:cxnLst/>
            <a:rect l="l" t="t" r="r" b="b"/>
            <a:pathLst>
              <a:path w="325119" h="325119">
                <a:moveTo>
                  <a:pt x="162560" y="0"/>
                </a:moveTo>
                <a:lnTo>
                  <a:pt x="119341" y="5804"/>
                </a:lnTo>
                <a:lnTo>
                  <a:pt x="80508" y="22182"/>
                </a:lnTo>
                <a:lnTo>
                  <a:pt x="47609" y="47577"/>
                </a:lnTo>
                <a:lnTo>
                  <a:pt x="22192" y="80433"/>
                </a:lnTo>
                <a:lnTo>
                  <a:pt x="5806" y="119194"/>
                </a:lnTo>
                <a:lnTo>
                  <a:pt x="0" y="162306"/>
                </a:lnTo>
                <a:lnTo>
                  <a:pt x="5806" y="205461"/>
                </a:lnTo>
                <a:lnTo>
                  <a:pt x="22192" y="244235"/>
                </a:lnTo>
                <a:lnTo>
                  <a:pt x="47609" y="277082"/>
                </a:lnTo>
                <a:lnTo>
                  <a:pt x="80508" y="302457"/>
                </a:lnTo>
                <a:lnTo>
                  <a:pt x="119341" y="318815"/>
                </a:lnTo>
                <a:lnTo>
                  <a:pt x="162560" y="324612"/>
                </a:lnTo>
                <a:lnTo>
                  <a:pt x="205778" y="318815"/>
                </a:lnTo>
                <a:lnTo>
                  <a:pt x="244611" y="302457"/>
                </a:lnTo>
                <a:lnTo>
                  <a:pt x="277510" y="277082"/>
                </a:lnTo>
                <a:lnTo>
                  <a:pt x="302927" y="244235"/>
                </a:lnTo>
                <a:lnTo>
                  <a:pt x="319313" y="205461"/>
                </a:lnTo>
                <a:lnTo>
                  <a:pt x="325119" y="162306"/>
                </a:lnTo>
                <a:lnTo>
                  <a:pt x="319313" y="119194"/>
                </a:lnTo>
                <a:lnTo>
                  <a:pt x="302927" y="80433"/>
                </a:lnTo>
                <a:lnTo>
                  <a:pt x="277510" y="47577"/>
                </a:lnTo>
                <a:lnTo>
                  <a:pt x="244611" y="22182"/>
                </a:lnTo>
                <a:lnTo>
                  <a:pt x="205778" y="5804"/>
                </a:lnTo>
                <a:lnTo>
                  <a:pt x="162560"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txBox="1"/>
          <p:nvPr/>
        </p:nvSpPr>
        <p:spPr>
          <a:xfrm>
            <a:off x="2469007" y="2879597"/>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4</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4" name="object 24"/>
          <p:cNvGrpSpPr/>
          <p:nvPr/>
        </p:nvGrpSpPr>
        <p:grpSpPr>
          <a:xfrm>
            <a:off x="2608452" y="1712467"/>
            <a:ext cx="1229995" cy="1151255"/>
            <a:chOff x="2608452" y="1712467"/>
            <a:chExt cx="1229995" cy="1151255"/>
          </a:xfrm>
        </p:grpSpPr>
        <p:sp>
          <p:nvSpPr>
            <p:cNvPr id="25" name="object 25"/>
            <p:cNvSpPr/>
            <p:nvPr/>
          </p:nvSpPr>
          <p:spPr>
            <a:xfrm>
              <a:off x="2608452" y="1712467"/>
              <a:ext cx="719455" cy="1151255"/>
            </a:xfrm>
            <a:custGeom>
              <a:avLst/>
              <a:gdLst/>
              <a:ahLst/>
              <a:cxnLst/>
              <a:rect l="l" t="t" r="r" b="b"/>
              <a:pathLst>
                <a:path w="719454" h="1151255">
                  <a:moveTo>
                    <a:pt x="642774" y="87366"/>
                  </a:moveTo>
                  <a:lnTo>
                    <a:pt x="0" y="1131062"/>
                  </a:lnTo>
                  <a:lnTo>
                    <a:pt x="32512" y="1151001"/>
                  </a:lnTo>
                  <a:lnTo>
                    <a:pt x="675262" y="107343"/>
                  </a:lnTo>
                  <a:lnTo>
                    <a:pt x="642774" y="87366"/>
                  </a:lnTo>
                  <a:close/>
                </a:path>
                <a:path w="719454" h="1151255">
                  <a:moveTo>
                    <a:pt x="712629" y="71120"/>
                  </a:moveTo>
                  <a:lnTo>
                    <a:pt x="652780" y="71120"/>
                  </a:lnTo>
                  <a:lnTo>
                    <a:pt x="685292" y="91059"/>
                  </a:lnTo>
                  <a:lnTo>
                    <a:pt x="675262" y="107343"/>
                  </a:lnTo>
                  <a:lnTo>
                    <a:pt x="707644" y="127254"/>
                  </a:lnTo>
                  <a:lnTo>
                    <a:pt x="712629" y="71120"/>
                  </a:lnTo>
                  <a:close/>
                </a:path>
                <a:path w="719454" h="1151255">
                  <a:moveTo>
                    <a:pt x="652780" y="71120"/>
                  </a:moveTo>
                  <a:lnTo>
                    <a:pt x="642774" y="87366"/>
                  </a:lnTo>
                  <a:lnTo>
                    <a:pt x="675262" y="107343"/>
                  </a:lnTo>
                  <a:lnTo>
                    <a:pt x="685292" y="91059"/>
                  </a:lnTo>
                  <a:lnTo>
                    <a:pt x="652780" y="71120"/>
                  </a:lnTo>
                  <a:close/>
                </a:path>
                <a:path w="719454" h="1151255">
                  <a:moveTo>
                    <a:pt x="718947" y="0"/>
                  </a:moveTo>
                  <a:lnTo>
                    <a:pt x="610362" y="67437"/>
                  </a:lnTo>
                  <a:lnTo>
                    <a:pt x="642774" y="87366"/>
                  </a:lnTo>
                  <a:lnTo>
                    <a:pt x="652780" y="71120"/>
                  </a:lnTo>
                  <a:lnTo>
                    <a:pt x="712629" y="71120"/>
                  </a:lnTo>
                  <a:lnTo>
                    <a:pt x="718947"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object 26"/>
            <p:cNvSpPr/>
            <p:nvPr/>
          </p:nvSpPr>
          <p:spPr>
            <a:xfrm>
              <a:off x="3513200" y="1714245"/>
              <a:ext cx="325120" cy="325120"/>
            </a:xfrm>
            <a:custGeom>
              <a:avLst/>
              <a:gdLst/>
              <a:ahLst/>
              <a:cxnLst/>
              <a:rect l="l" t="t" r="r" b="b"/>
              <a:pathLst>
                <a:path w="325120" h="325119">
                  <a:moveTo>
                    <a:pt x="162560" y="0"/>
                  </a:moveTo>
                  <a:lnTo>
                    <a:pt x="119341" y="5796"/>
                  </a:lnTo>
                  <a:lnTo>
                    <a:pt x="80508" y="22154"/>
                  </a:lnTo>
                  <a:lnTo>
                    <a:pt x="47609" y="47529"/>
                  </a:lnTo>
                  <a:lnTo>
                    <a:pt x="22192" y="80376"/>
                  </a:lnTo>
                  <a:lnTo>
                    <a:pt x="5806" y="119150"/>
                  </a:lnTo>
                  <a:lnTo>
                    <a:pt x="0" y="162305"/>
                  </a:lnTo>
                  <a:lnTo>
                    <a:pt x="5806" y="205461"/>
                  </a:lnTo>
                  <a:lnTo>
                    <a:pt x="22192" y="244235"/>
                  </a:lnTo>
                  <a:lnTo>
                    <a:pt x="47609" y="277082"/>
                  </a:lnTo>
                  <a:lnTo>
                    <a:pt x="80508" y="302457"/>
                  </a:lnTo>
                  <a:lnTo>
                    <a:pt x="119341" y="318815"/>
                  </a:lnTo>
                  <a:lnTo>
                    <a:pt x="162560" y="324612"/>
                  </a:lnTo>
                  <a:lnTo>
                    <a:pt x="205778" y="318815"/>
                  </a:lnTo>
                  <a:lnTo>
                    <a:pt x="244611" y="302457"/>
                  </a:lnTo>
                  <a:lnTo>
                    <a:pt x="277510" y="277082"/>
                  </a:lnTo>
                  <a:lnTo>
                    <a:pt x="302927" y="244235"/>
                  </a:lnTo>
                  <a:lnTo>
                    <a:pt x="319313" y="205461"/>
                  </a:lnTo>
                  <a:lnTo>
                    <a:pt x="325120" y="162305"/>
                  </a:lnTo>
                  <a:lnTo>
                    <a:pt x="319313" y="119150"/>
                  </a:lnTo>
                  <a:lnTo>
                    <a:pt x="302927" y="80376"/>
                  </a:lnTo>
                  <a:lnTo>
                    <a:pt x="277510" y="47529"/>
                  </a:lnTo>
                  <a:lnTo>
                    <a:pt x="244611" y="22154"/>
                  </a:lnTo>
                  <a:lnTo>
                    <a:pt x="205778" y="5796"/>
                  </a:lnTo>
                  <a:lnTo>
                    <a:pt x="162560"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7" name="object 27"/>
          <p:cNvSpPr txBox="1"/>
          <p:nvPr/>
        </p:nvSpPr>
        <p:spPr>
          <a:xfrm>
            <a:off x="3634866" y="1787778"/>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5</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8" name="object 28"/>
          <p:cNvSpPr/>
          <p:nvPr/>
        </p:nvSpPr>
        <p:spPr>
          <a:xfrm>
            <a:off x="10439654" y="2344420"/>
            <a:ext cx="325120" cy="325120"/>
          </a:xfrm>
          <a:custGeom>
            <a:avLst/>
            <a:gdLst/>
            <a:ahLst/>
            <a:cxnLst/>
            <a:rect l="l" t="t" r="r" b="b"/>
            <a:pathLst>
              <a:path w="325120" h="325119">
                <a:moveTo>
                  <a:pt x="162560" y="0"/>
                </a:moveTo>
                <a:lnTo>
                  <a:pt x="119341" y="5804"/>
                </a:lnTo>
                <a:lnTo>
                  <a:pt x="80508" y="22182"/>
                </a:lnTo>
                <a:lnTo>
                  <a:pt x="47609" y="47577"/>
                </a:lnTo>
                <a:lnTo>
                  <a:pt x="22192" y="80433"/>
                </a:lnTo>
                <a:lnTo>
                  <a:pt x="5806" y="119194"/>
                </a:lnTo>
                <a:lnTo>
                  <a:pt x="0" y="162305"/>
                </a:lnTo>
                <a:lnTo>
                  <a:pt x="5806" y="205461"/>
                </a:lnTo>
                <a:lnTo>
                  <a:pt x="22192" y="244235"/>
                </a:lnTo>
                <a:lnTo>
                  <a:pt x="47609" y="277082"/>
                </a:lnTo>
                <a:lnTo>
                  <a:pt x="80508" y="302457"/>
                </a:lnTo>
                <a:lnTo>
                  <a:pt x="119341" y="318815"/>
                </a:lnTo>
                <a:lnTo>
                  <a:pt x="162560" y="324612"/>
                </a:lnTo>
                <a:lnTo>
                  <a:pt x="205778" y="318815"/>
                </a:lnTo>
                <a:lnTo>
                  <a:pt x="244611" y="302457"/>
                </a:lnTo>
                <a:lnTo>
                  <a:pt x="277510" y="277082"/>
                </a:lnTo>
                <a:lnTo>
                  <a:pt x="302927" y="244235"/>
                </a:lnTo>
                <a:lnTo>
                  <a:pt x="319313" y="205461"/>
                </a:lnTo>
                <a:lnTo>
                  <a:pt x="325120" y="162305"/>
                </a:lnTo>
                <a:lnTo>
                  <a:pt x="319313" y="119194"/>
                </a:lnTo>
                <a:lnTo>
                  <a:pt x="302927" y="80433"/>
                </a:lnTo>
                <a:lnTo>
                  <a:pt x="277510" y="47577"/>
                </a:lnTo>
                <a:lnTo>
                  <a:pt x="244611" y="22182"/>
                </a:lnTo>
                <a:lnTo>
                  <a:pt x="205778" y="5804"/>
                </a:lnTo>
                <a:lnTo>
                  <a:pt x="162560"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txBox="1"/>
          <p:nvPr/>
        </p:nvSpPr>
        <p:spPr>
          <a:xfrm>
            <a:off x="10562335" y="2417521"/>
            <a:ext cx="83820" cy="1631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6</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30" name="object 30"/>
          <p:cNvGrpSpPr/>
          <p:nvPr/>
        </p:nvGrpSpPr>
        <p:grpSpPr>
          <a:xfrm>
            <a:off x="3229355" y="2487802"/>
            <a:ext cx="7211695" cy="4123054"/>
            <a:chOff x="3229355" y="2487802"/>
            <a:chExt cx="7211695" cy="4123054"/>
          </a:xfrm>
        </p:grpSpPr>
        <p:pic>
          <p:nvPicPr>
            <p:cNvPr id="31" name="object 31"/>
            <p:cNvPicPr/>
            <p:nvPr/>
          </p:nvPicPr>
          <p:blipFill>
            <a:blip r:embed="rId17" cstate="print"/>
            <a:stretch>
              <a:fillRect/>
            </a:stretch>
          </p:blipFill>
          <p:spPr>
            <a:xfrm>
              <a:off x="3229355" y="2731007"/>
              <a:ext cx="3244596" cy="2787523"/>
            </a:xfrm>
            <a:prstGeom prst="rect">
              <a:avLst/>
            </a:prstGeom>
          </p:spPr>
        </p:pic>
        <p:pic>
          <p:nvPicPr>
            <p:cNvPr id="32" name="object 32"/>
            <p:cNvPicPr/>
            <p:nvPr/>
          </p:nvPicPr>
          <p:blipFill>
            <a:blip r:embed="rId18" cstate="print"/>
            <a:stretch>
              <a:fillRect/>
            </a:stretch>
          </p:blipFill>
          <p:spPr>
            <a:xfrm>
              <a:off x="3424427" y="2925952"/>
              <a:ext cx="2674874" cy="2217801"/>
            </a:xfrm>
            <a:prstGeom prst="rect">
              <a:avLst/>
            </a:prstGeom>
          </p:spPr>
        </p:pic>
        <p:pic>
          <p:nvPicPr>
            <p:cNvPr id="33" name="object 33"/>
            <p:cNvPicPr/>
            <p:nvPr/>
          </p:nvPicPr>
          <p:blipFill>
            <a:blip r:embed="rId17" cstate="print"/>
            <a:stretch>
              <a:fillRect/>
            </a:stretch>
          </p:blipFill>
          <p:spPr>
            <a:xfrm>
              <a:off x="6001511" y="2731007"/>
              <a:ext cx="3244595" cy="2787523"/>
            </a:xfrm>
            <a:prstGeom prst="rect">
              <a:avLst/>
            </a:prstGeom>
          </p:spPr>
        </p:pic>
        <p:pic>
          <p:nvPicPr>
            <p:cNvPr id="34" name="object 34"/>
            <p:cNvPicPr/>
            <p:nvPr/>
          </p:nvPicPr>
          <p:blipFill>
            <a:blip r:embed="rId19" cstate="print"/>
            <a:stretch>
              <a:fillRect/>
            </a:stretch>
          </p:blipFill>
          <p:spPr>
            <a:xfrm>
              <a:off x="6196329" y="2925952"/>
              <a:ext cx="2674874" cy="3684397"/>
            </a:xfrm>
            <a:prstGeom prst="rect">
              <a:avLst/>
            </a:prstGeom>
          </p:spPr>
        </p:pic>
        <p:sp>
          <p:nvSpPr>
            <p:cNvPr id="35" name="object 35"/>
            <p:cNvSpPr/>
            <p:nvPr/>
          </p:nvSpPr>
          <p:spPr>
            <a:xfrm>
              <a:off x="4761864" y="2487802"/>
              <a:ext cx="5679440" cy="487045"/>
            </a:xfrm>
            <a:custGeom>
              <a:avLst/>
              <a:gdLst/>
              <a:ahLst/>
              <a:cxnLst/>
              <a:rect l="l" t="t" r="r" b="b"/>
              <a:pathLst>
                <a:path w="5679440" h="487044">
                  <a:moveTo>
                    <a:pt x="109727" y="372745"/>
                  </a:moveTo>
                  <a:lnTo>
                    <a:pt x="0" y="438150"/>
                  </a:lnTo>
                  <a:lnTo>
                    <a:pt x="118237" y="486791"/>
                  </a:lnTo>
                  <a:lnTo>
                    <a:pt x="115498" y="450088"/>
                  </a:lnTo>
                  <a:lnTo>
                    <a:pt x="96393" y="450088"/>
                  </a:lnTo>
                  <a:lnTo>
                    <a:pt x="93599" y="412114"/>
                  </a:lnTo>
                  <a:lnTo>
                    <a:pt x="112560" y="410715"/>
                  </a:lnTo>
                  <a:lnTo>
                    <a:pt x="109727" y="372745"/>
                  </a:lnTo>
                  <a:close/>
                </a:path>
                <a:path w="5679440" h="487044">
                  <a:moveTo>
                    <a:pt x="112560" y="410715"/>
                  </a:moveTo>
                  <a:lnTo>
                    <a:pt x="93599" y="412114"/>
                  </a:lnTo>
                  <a:lnTo>
                    <a:pt x="96393" y="450088"/>
                  </a:lnTo>
                  <a:lnTo>
                    <a:pt x="115393" y="448685"/>
                  </a:lnTo>
                  <a:lnTo>
                    <a:pt x="112560" y="410715"/>
                  </a:lnTo>
                  <a:close/>
                </a:path>
                <a:path w="5679440" h="487044">
                  <a:moveTo>
                    <a:pt x="115393" y="448685"/>
                  </a:moveTo>
                  <a:lnTo>
                    <a:pt x="96393" y="450088"/>
                  </a:lnTo>
                  <a:lnTo>
                    <a:pt x="115498" y="450088"/>
                  </a:lnTo>
                  <a:lnTo>
                    <a:pt x="115393" y="448685"/>
                  </a:lnTo>
                  <a:close/>
                </a:path>
                <a:path w="5679440" h="487044">
                  <a:moveTo>
                    <a:pt x="5676392" y="0"/>
                  </a:moveTo>
                  <a:lnTo>
                    <a:pt x="112560" y="410715"/>
                  </a:lnTo>
                  <a:lnTo>
                    <a:pt x="115393" y="448685"/>
                  </a:lnTo>
                  <a:lnTo>
                    <a:pt x="5679186" y="37973"/>
                  </a:lnTo>
                  <a:lnTo>
                    <a:pt x="5676392"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6" name="object 36"/>
          <p:cNvSpPr txBox="1"/>
          <p:nvPr/>
        </p:nvSpPr>
        <p:spPr>
          <a:xfrm>
            <a:off x="9048115" y="2842386"/>
            <a:ext cx="2921000" cy="2219960"/>
          </a:xfrm>
          <a:prstGeom prst="rect">
            <a:avLst/>
          </a:prstGeom>
        </p:spPr>
        <p:txBody>
          <a:bodyPr vert="horz" wrap="square" lIns="0" tIns="12065" rIns="0" bIns="0" rtlCol="0">
            <a:spAutoFit/>
          </a:bodyPr>
          <a:lstStyle/>
          <a:p>
            <a:pPr marL="12700" marR="437515"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6.</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Isi</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lokasi</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dari</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pelaksanaan SubKegiatan,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Status</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-Kumulatif</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(Capaian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akhir</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adalah</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penjumlahan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nilai</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setiap</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tahun),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219075"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-Positif</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(Semakin</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tinggi</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nilai</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data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maka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semakin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baik),</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-Negatif</a:t>
            </a:r>
            <a:r>
              <a:rPr kumimoji="0" sz="1600"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(Semakin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rendah</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nilai</a:t>
            </a:r>
            <a:r>
              <a:rPr kumimoji="0" sz="1600"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data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maka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semakin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baik)</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target</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pagu.</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37" name="object 37"/>
          <p:cNvSpPr txBox="1"/>
          <p:nvPr/>
        </p:nvSpPr>
        <p:spPr>
          <a:xfrm>
            <a:off x="9048115" y="5037582"/>
            <a:ext cx="2077085" cy="1732280"/>
          </a:xfrm>
          <a:prstGeom prst="rect">
            <a:avLst/>
          </a:prstGeom>
        </p:spPr>
        <p:txBody>
          <a:bodyPr vert="horz" wrap="square" lIns="0" tIns="12065" rIns="0" bIns="0" rtlCol="0">
            <a:spAutoFit/>
          </a:bodyPr>
          <a:lstStyle/>
          <a:p>
            <a:pPr marL="299085" marR="0" lvl="0" indent="-286385" algn="l" defTabSz="914400" rtl="0" eaLnBrk="1" fontAlgn="auto" latinLnBrk="0" hangingPunct="1">
              <a:lnSpc>
                <a:spcPct val="100000"/>
              </a:lnSpc>
              <a:spcBef>
                <a:spcPts val="95"/>
              </a:spcBef>
              <a:spcAft>
                <a:spcPts val="0"/>
              </a:spcAft>
              <a:buClrTx/>
              <a:buSzTx/>
              <a:buFontTx/>
              <a:buChar char="-"/>
              <a:tabLst>
                <a:tab pos="299085"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Baseline</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2024</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0"/>
              </a:spcBef>
              <a:spcAft>
                <a:spcPts val="0"/>
              </a:spcAft>
              <a:buClrTx/>
              <a:buSzTx/>
              <a:buFontTx/>
              <a:buChar char="-"/>
              <a:tabLst>
                <a:tab pos="299085" algn="l"/>
              </a:tabLst>
              <a:defRPr/>
            </a:pP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Target</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2025</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0"/>
              </a:spcBef>
              <a:spcAft>
                <a:spcPts val="0"/>
              </a:spcAft>
              <a:buClrTx/>
              <a:buSzTx/>
              <a:buFontTx/>
              <a:buChar char="-"/>
              <a:tabLst>
                <a:tab pos="299085" algn="l"/>
              </a:tabLst>
              <a:defRPr/>
            </a:pP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Target</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Pagu</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2026</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0"/>
              </a:spcBef>
              <a:spcAft>
                <a:spcPts val="0"/>
              </a:spcAft>
              <a:buClrTx/>
              <a:buSzTx/>
              <a:buFontTx/>
              <a:buChar char="-"/>
              <a:tabLst>
                <a:tab pos="299085" algn="l"/>
              </a:tabLst>
              <a:defRPr/>
            </a:pP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Target</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Pagu</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2027</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0"/>
              </a:spcBef>
              <a:spcAft>
                <a:spcPts val="0"/>
              </a:spcAft>
              <a:buClrTx/>
              <a:buSzTx/>
              <a:buFontTx/>
              <a:buChar char="-"/>
              <a:tabLst>
                <a:tab pos="299085" algn="l"/>
              </a:tabLst>
              <a:defRPr/>
            </a:pP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Target</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Pagu</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2028</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0"/>
              </a:spcBef>
              <a:spcAft>
                <a:spcPts val="0"/>
              </a:spcAft>
              <a:buClrTx/>
              <a:buSzTx/>
              <a:buFontTx/>
              <a:buChar char="-"/>
              <a:tabLst>
                <a:tab pos="299085" algn="l"/>
              </a:tabLst>
              <a:defRPr/>
            </a:pP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Target</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Pagu</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2029</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299085" marR="0" lvl="0" indent="-286385" algn="l" defTabSz="914400" rtl="0" eaLnBrk="1" fontAlgn="auto" latinLnBrk="0" hangingPunct="1">
              <a:lnSpc>
                <a:spcPct val="100000"/>
              </a:lnSpc>
              <a:spcBef>
                <a:spcPts val="0"/>
              </a:spcBef>
              <a:spcAft>
                <a:spcPts val="0"/>
              </a:spcAft>
              <a:buClrTx/>
              <a:buSzTx/>
              <a:buFontTx/>
              <a:buChar char="-"/>
              <a:tabLst>
                <a:tab pos="299085" algn="l"/>
              </a:tabLst>
              <a:defRPr/>
            </a:pP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Target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Pagu</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2030</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576839"/>
            <a:ext cx="3905250" cy="4281170"/>
            <a:chOff x="0" y="2576839"/>
            <a:chExt cx="3905250" cy="4281170"/>
          </a:xfrm>
        </p:grpSpPr>
        <p:pic>
          <p:nvPicPr>
            <p:cNvPr id="3" name="object 3"/>
            <p:cNvPicPr/>
            <p:nvPr/>
          </p:nvPicPr>
          <p:blipFill>
            <a:blip r:embed="rId2" cstate="print"/>
            <a:stretch>
              <a:fillRect/>
            </a:stretch>
          </p:blipFill>
          <p:spPr>
            <a:xfrm>
              <a:off x="0" y="2576839"/>
              <a:ext cx="3904907" cy="4281157"/>
            </a:xfrm>
            <a:prstGeom prst="rect">
              <a:avLst/>
            </a:prstGeom>
          </p:spPr>
        </p:pic>
        <p:pic>
          <p:nvPicPr>
            <p:cNvPr id="4" name="object 4"/>
            <p:cNvPicPr/>
            <p:nvPr/>
          </p:nvPicPr>
          <p:blipFill>
            <a:blip r:embed="rId3" cstate="print"/>
            <a:stretch>
              <a:fillRect/>
            </a:stretch>
          </p:blipFill>
          <p:spPr>
            <a:xfrm>
              <a:off x="131952" y="2736209"/>
              <a:ext cx="3434079" cy="4005578"/>
            </a:xfrm>
            <a:prstGeom prst="rect">
              <a:avLst/>
            </a:prstGeom>
          </p:spPr>
        </p:pic>
      </p:grpSp>
      <p:grpSp>
        <p:nvGrpSpPr>
          <p:cNvPr id="5" name="object 5"/>
          <p:cNvGrpSpPr/>
          <p:nvPr/>
        </p:nvGrpSpPr>
        <p:grpSpPr>
          <a:xfrm>
            <a:off x="688848" y="62484"/>
            <a:ext cx="11503660" cy="677545"/>
            <a:chOff x="688848" y="62484"/>
            <a:chExt cx="11503660" cy="677545"/>
          </a:xfrm>
        </p:grpSpPr>
        <p:sp>
          <p:nvSpPr>
            <p:cNvPr id="6" name="object 6"/>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688848" y="62484"/>
              <a:ext cx="1364741" cy="677418"/>
            </a:xfrm>
            <a:prstGeom prst="rect">
              <a:avLst/>
            </a:prstGeom>
          </p:spPr>
        </p:pic>
        <p:pic>
          <p:nvPicPr>
            <p:cNvPr id="8" name="object 8"/>
            <p:cNvPicPr/>
            <p:nvPr/>
          </p:nvPicPr>
          <p:blipFill>
            <a:blip r:embed="rId5" cstate="print"/>
            <a:stretch>
              <a:fillRect/>
            </a:stretch>
          </p:blipFill>
          <p:spPr>
            <a:xfrm>
              <a:off x="1719072" y="62484"/>
              <a:ext cx="825246" cy="677418"/>
            </a:xfrm>
            <a:prstGeom prst="rect">
              <a:avLst/>
            </a:prstGeom>
          </p:spPr>
        </p:pic>
        <p:pic>
          <p:nvPicPr>
            <p:cNvPr id="9" name="object 9"/>
            <p:cNvPicPr/>
            <p:nvPr/>
          </p:nvPicPr>
          <p:blipFill>
            <a:blip r:embed="rId6" cstate="print"/>
            <a:stretch>
              <a:fillRect/>
            </a:stretch>
          </p:blipFill>
          <p:spPr>
            <a:xfrm>
              <a:off x="2141220" y="62484"/>
              <a:ext cx="555498" cy="677418"/>
            </a:xfrm>
            <a:prstGeom prst="rect">
              <a:avLst/>
            </a:prstGeom>
          </p:spPr>
        </p:pic>
        <p:pic>
          <p:nvPicPr>
            <p:cNvPr id="10" name="object 10"/>
            <p:cNvPicPr/>
            <p:nvPr/>
          </p:nvPicPr>
          <p:blipFill>
            <a:blip r:embed="rId7" cstate="print"/>
            <a:stretch>
              <a:fillRect/>
            </a:stretch>
          </p:blipFill>
          <p:spPr>
            <a:xfrm>
              <a:off x="2362199" y="62484"/>
              <a:ext cx="1783842" cy="677418"/>
            </a:xfrm>
            <a:prstGeom prst="rect">
              <a:avLst/>
            </a:prstGeom>
          </p:spPr>
        </p:pic>
        <p:pic>
          <p:nvPicPr>
            <p:cNvPr id="11" name="object 11"/>
            <p:cNvPicPr/>
            <p:nvPr/>
          </p:nvPicPr>
          <p:blipFill>
            <a:blip r:embed="rId8" cstate="print"/>
            <a:stretch>
              <a:fillRect/>
            </a:stretch>
          </p:blipFill>
          <p:spPr>
            <a:xfrm>
              <a:off x="3808476" y="62484"/>
              <a:ext cx="1105662" cy="677418"/>
            </a:xfrm>
            <a:prstGeom prst="rect">
              <a:avLst/>
            </a:prstGeom>
          </p:spPr>
        </p:pic>
        <p:pic>
          <p:nvPicPr>
            <p:cNvPr id="12" name="object 12"/>
            <p:cNvPicPr/>
            <p:nvPr/>
          </p:nvPicPr>
          <p:blipFill>
            <a:blip r:embed="rId6" cstate="print"/>
            <a:stretch>
              <a:fillRect/>
            </a:stretch>
          </p:blipFill>
          <p:spPr>
            <a:xfrm>
              <a:off x="4511039" y="62484"/>
              <a:ext cx="555498" cy="677418"/>
            </a:xfrm>
            <a:prstGeom prst="rect">
              <a:avLst/>
            </a:prstGeom>
          </p:spPr>
        </p:pic>
        <p:pic>
          <p:nvPicPr>
            <p:cNvPr id="13" name="object 13"/>
            <p:cNvPicPr/>
            <p:nvPr/>
          </p:nvPicPr>
          <p:blipFill>
            <a:blip r:embed="rId9" cstate="print"/>
            <a:stretch>
              <a:fillRect/>
            </a:stretch>
          </p:blipFill>
          <p:spPr>
            <a:xfrm>
              <a:off x="4730495" y="62484"/>
              <a:ext cx="1611629" cy="677418"/>
            </a:xfrm>
            <a:prstGeom prst="rect">
              <a:avLst/>
            </a:prstGeom>
          </p:spPr>
        </p:pic>
        <p:pic>
          <p:nvPicPr>
            <p:cNvPr id="14" name="object 14"/>
            <p:cNvPicPr/>
            <p:nvPr/>
          </p:nvPicPr>
          <p:blipFill>
            <a:blip r:embed="rId10" cstate="print"/>
            <a:stretch>
              <a:fillRect/>
            </a:stretch>
          </p:blipFill>
          <p:spPr>
            <a:xfrm>
              <a:off x="5939027" y="62484"/>
              <a:ext cx="1500377" cy="677418"/>
            </a:xfrm>
            <a:prstGeom prst="rect">
              <a:avLst/>
            </a:prstGeom>
          </p:spPr>
        </p:pic>
        <p:pic>
          <p:nvPicPr>
            <p:cNvPr id="15" name="object 15"/>
            <p:cNvPicPr/>
            <p:nvPr/>
          </p:nvPicPr>
          <p:blipFill>
            <a:blip r:embed="rId11" cstate="print"/>
            <a:stretch>
              <a:fillRect/>
            </a:stretch>
          </p:blipFill>
          <p:spPr>
            <a:xfrm>
              <a:off x="7036307" y="62484"/>
              <a:ext cx="2175509" cy="677418"/>
            </a:xfrm>
            <a:prstGeom prst="rect">
              <a:avLst/>
            </a:prstGeom>
          </p:spPr>
        </p:pic>
        <p:pic>
          <p:nvPicPr>
            <p:cNvPr id="16" name="object 16"/>
            <p:cNvPicPr/>
            <p:nvPr/>
          </p:nvPicPr>
          <p:blipFill>
            <a:blip r:embed="rId12" cstate="print"/>
            <a:stretch>
              <a:fillRect/>
            </a:stretch>
          </p:blipFill>
          <p:spPr>
            <a:xfrm>
              <a:off x="8808719" y="62484"/>
              <a:ext cx="496062" cy="677418"/>
            </a:xfrm>
            <a:prstGeom prst="rect">
              <a:avLst/>
            </a:prstGeom>
          </p:spPr>
        </p:pic>
        <p:pic>
          <p:nvPicPr>
            <p:cNvPr id="17" name="object 17"/>
            <p:cNvPicPr/>
            <p:nvPr/>
          </p:nvPicPr>
          <p:blipFill>
            <a:blip r:embed="rId13" cstate="print"/>
            <a:stretch>
              <a:fillRect/>
            </a:stretch>
          </p:blipFill>
          <p:spPr>
            <a:xfrm>
              <a:off x="8970264" y="62484"/>
              <a:ext cx="2385822" cy="677418"/>
            </a:xfrm>
            <a:prstGeom prst="rect">
              <a:avLst/>
            </a:prstGeom>
          </p:spPr>
        </p:pic>
      </p:grpSp>
      <p:sp>
        <p:nvSpPr>
          <p:cNvPr id="18" name="object 1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50" dirty="0"/>
              <a:t> </a:t>
            </a:r>
            <a:r>
              <a:rPr dirty="0"/>
              <a:t>PD</a:t>
            </a:r>
            <a:r>
              <a:rPr spc="-55" dirty="0"/>
              <a:t> </a:t>
            </a:r>
            <a:r>
              <a:rPr dirty="0"/>
              <a:t>–</a:t>
            </a:r>
            <a:r>
              <a:rPr spc="-50" dirty="0"/>
              <a:t> </a:t>
            </a:r>
            <a:r>
              <a:rPr dirty="0"/>
              <a:t>Rancangan</a:t>
            </a:r>
            <a:r>
              <a:rPr spc="-75" dirty="0"/>
              <a:t> </a:t>
            </a:r>
            <a:r>
              <a:rPr dirty="0"/>
              <a:t>Awal</a:t>
            </a:r>
            <a:r>
              <a:rPr spc="-50" dirty="0"/>
              <a:t> </a:t>
            </a:r>
            <a:r>
              <a:rPr dirty="0"/>
              <a:t>–</a:t>
            </a:r>
            <a:r>
              <a:rPr spc="-55" dirty="0"/>
              <a:t> </a:t>
            </a:r>
            <a:r>
              <a:rPr spc="-20" dirty="0"/>
              <a:t>Program/Kegiatan/SubKegiatan</a:t>
            </a:r>
            <a:r>
              <a:rPr spc="-15" dirty="0"/>
              <a:t> </a:t>
            </a:r>
            <a:r>
              <a:rPr dirty="0"/>
              <a:t>-</a:t>
            </a:r>
            <a:r>
              <a:rPr spc="-50" dirty="0"/>
              <a:t> </a:t>
            </a:r>
            <a:r>
              <a:rPr spc="-10" dirty="0"/>
              <a:t>SubKegiatan</a:t>
            </a:r>
            <a:r>
              <a:rPr spc="-35" dirty="0"/>
              <a:t> </a:t>
            </a:r>
            <a:r>
              <a:rPr spc="-25" dirty="0"/>
              <a:t>(3)</a:t>
            </a:r>
          </a:p>
        </p:txBody>
      </p:sp>
      <p:grpSp>
        <p:nvGrpSpPr>
          <p:cNvPr id="19" name="object 19"/>
          <p:cNvGrpSpPr/>
          <p:nvPr/>
        </p:nvGrpSpPr>
        <p:grpSpPr>
          <a:xfrm>
            <a:off x="0" y="78958"/>
            <a:ext cx="6489700" cy="2960370"/>
            <a:chOff x="0" y="78958"/>
            <a:chExt cx="6489700" cy="2960370"/>
          </a:xfrm>
        </p:grpSpPr>
        <p:pic>
          <p:nvPicPr>
            <p:cNvPr id="20" name="object 20"/>
            <p:cNvPicPr/>
            <p:nvPr/>
          </p:nvPicPr>
          <p:blipFill>
            <a:blip r:embed="rId14" cstate="print"/>
            <a:stretch>
              <a:fillRect/>
            </a:stretch>
          </p:blipFill>
          <p:spPr>
            <a:xfrm>
              <a:off x="96252" y="78958"/>
              <a:ext cx="417094" cy="540848"/>
            </a:xfrm>
            <a:prstGeom prst="rect">
              <a:avLst/>
            </a:prstGeom>
          </p:spPr>
        </p:pic>
        <p:pic>
          <p:nvPicPr>
            <p:cNvPr id="21" name="object 21"/>
            <p:cNvPicPr/>
            <p:nvPr/>
          </p:nvPicPr>
          <p:blipFill>
            <a:blip r:embed="rId15" cstate="print"/>
            <a:stretch>
              <a:fillRect/>
            </a:stretch>
          </p:blipFill>
          <p:spPr>
            <a:xfrm>
              <a:off x="0" y="457199"/>
              <a:ext cx="6489192" cy="2581655"/>
            </a:xfrm>
            <a:prstGeom prst="rect">
              <a:avLst/>
            </a:prstGeom>
          </p:spPr>
        </p:pic>
        <p:pic>
          <p:nvPicPr>
            <p:cNvPr id="22" name="object 22"/>
            <p:cNvPicPr/>
            <p:nvPr/>
          </p:nvPicPr>
          <p:blipFill>
            <a:blip r:embed="rId16" cstate="print"/>
            <a:stretch>
              <a:fillRect/>
            </a:stretch>
          </p:blipFill>
          <p:spPr>
            <a:xfrm>
              <a:off x="131953" y="651890"/>
              <a:ext cx="5982716" cy="2012188"/>
            </a:xfrm>
            <a:prstGeom prst="rect">
              <a:avLst/>
            </a:prstGeom>
          </p:spPr>
        </p:pic>
        <p:sp>
          <p:nvSpPr>
            <p:cNvPr id="23" name="object 23"/>
            <p:cNvSpPr/>
            <p:nvPr/>
          </p:nvSpPr>
          <p:spPr>
            <a:xfrm>
              <a:off x="25660" y="1658239"/>
              <a:ext cx="325120" cy="325120"/>
            </a:xfrm>
            <a:custGeom>
              <a:avLst/>
              <a:gdLst/>
              <a:ahLst/>
              <a:cxnLst/>
              <a:rect l="l" t="t" r="r" b="b"/>
              <a:pathLst>
                <a:path w="325120" h="325119">
                  <a:moveTo>
                    <a:pt x="162553" y="0"/>
                  </a:moveTo>
                  <a:lnTo>
                    <a:pt x="119341" y="5796"/>
                  </a:lnTo>
                  <a:lnTo>
                    <a:pt x="80510" y="22154"/>
                  </a:lnTo>
                  <a:lnTo>
                    <a:pt x="47611" y="47529"/>
                  </a:lnTo>
                  <a:lnTo>
                    <a:pt x="22193" y="80376"/>
                  </a:lnTo>
                  <a:lnTo>
                    <a:pt x="5806" y="119150"/>
                  </a:lnTo>
                  <a:lnTo>
                    <a:pt x="0" y="162306"/>
                  </a:lnTo>
                  <a:lnTo>
                    <a:pt x="5806" y="205461"/>
                  </a:lnTo>
                  <a:lnTo>
                    <a:pt x="22193" y="244235"/>
                  </a:lnTo>
                  <a:lnTo>
                    <a:pt x="47611" y="277082"/>
                  </a:lnTo>
                  <a:lnTo>
                    <a:pt x="80510" y="302457"/>
                  </a:lnTo>
                  <a:lnTo>
                    <a:pt x="119341" y="318815"/>
                  </a:lnTo>
                  <a:lnTo>
                    <a:pt x="162553" y="324612"/>
                  </a:lnTo>
                  <a:lnTo>
                    <a:pt x="205771" y="318815"/>
                  </a:lnTo>
                  <a:lnTo>
                    <a:pt x="244605" y="302457"/>
                  </a:lnTo>
                  <a:lnTo>
                    <a:pt x="277504" y="277082"/>
                  </a:lnTo>
                  <a:lnTo>
                    <a:pt x="302921" y="244235"/>
                  </a:lnTo>
                  <a:lnTo>
                    <a:pt x="319307" y="205461"/>
                  </a:lnTo>
                  <a:lnTo>
                    <a:pt x="325113" y="162306"/>
                  </a:lnTo>
                  <a:lnTo>
                    <a:pt x="319307" y="119150"/>
                  </a:lnTo>
                  <a:lnTo>
                    <a:pt x="302921" y="80376"/>
                  </a:lnTo>
                  <a:lnTo>
                    <a:pt x="277504" y="47529"/>
                  </a:lnTo>
                  <a:lnTo>
                    <a:pt x="244605" y="22154"/>
                  </a:lnTo>
                  <a:lnTo>
                    <a:pt x="205771" y="5796"/>
                  </a:lnTo>
                  <a:lnTo>
                    <a:pt x="162553"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4" name="object 24"/>
          <p:cNvSpPr txBox="1"/>
          <p:nvPr/>
        </p:nvSpPr>
        <p:spPr>
          <a:xfrm>
            <a:off x="147015" y="1731645"/>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7</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5" name="object 25"/>
          <p:cNvGrpSpPr/>
          <p:nvPr/>
        </p:nvGrpSpPr>
        <p:grpSpPr>
          <a:xfrm>
            <a:off x="294398" y="1918335"/>
            <a:ext cx="6606540" cy="4939665"/>
            <a:chOff x="294398" y="1918335"/>
            <a:chExt cx="6606540" cy="4939665"/>
          </a:xfrm>
        </p:grpSpPr>
        <p:sp>
          <p:nvSpPr>
            <p:cNvPr id="26" name="object 26"/>
            <p:cNvSpPr/>
            <p:nvPr/>
          </p:nvSpPr>
          <p:spPr>
            <a:xfrm>
              <a:off x="294398" y="1918335"/>
              <a:ext cx="1555115" cy="817880"/>
            </a:xfrm>
            <a:custGeom>
              <a:avLst/>
              <a:gdLst/>
              <a:ahLst/>
              <a:cxnLst/>
              <a:rect l="l" t="t" r="r" b="b"/>
              <a:pathLst>
                <a:path w="1555114" h="817880">
                  <a:moveTo>
                    <a:pt x="1444336" y="782193"/>
                  </a:moveTo>
                  <a:lnTo>
                    <a:pt x="1426832" y="815975"/>
                  </a:lnTo>
                  <a:lnTo>
                    <a:pt x="1554594" y="817752"/>
                  </a:lnTo>
                  <a:lnTo>
                    <a:pt x="1535081" y="790955"/>
                  </a:lnTo>
                  <a:lnTo>
                    <a:pt x="1461249" y="790955"/>
                  </a:lnTo>
                  <a:lnTo>
                    <a:pt x="1444336" y="782193"/>
                  </a:lnTo>
                  <a:close/>
                </a:path>
                <a:path w="1555114" h="817880">
                  <a:moveTo>
                    <a:pt x="1461896" y="748302"/>
                  </a:moveTo>
                  <a:lnTo>
                    <a:pt x="1444336" y="782193"/>
                  </a:lnTo>
                  <a:lnTo>
                    <a:pt x="1461249" y="790955"/>
                  </a:lnTo>
                  <a:lnTo>
                    <a:pt x="1478775" y="757047"/>
                  </a:lnTo>
                  <a:lnTo>
                    <a:pt x="1461896" y="748302"/>
                  </a:lnTo>
                  <a:close/>
                </a:path>
                <a:path w="1555114" h="817880">
                  <a:moveTo>
                    <a:pt x="1479410" y="714501"/>
                  </a:moveTo>
                  <a:lnTo>
                    <a:pt x="1461896" y="748302"/>
                  </a:lnTo>
                  <a:lnTo>
                    <a:pt x="1478775" y="757047"/>
                  </a:lnTo>
                  <a:lnTo>
                    <a:pt x="1461249" y="790955"/>
                  </a:lnTo>
                  <a:lnTo>
                    <a:pt x="1535081" y="790955"/>
                  </a:lnTo>
                  <a:lnTo>
                    <a:pt x="1479410" y="714501"/>
                  </a:lnTo>
                  <a:close/>
                </a:path>
                <a:path w="1555114" h="817880">
                  <a:moveTo>
                    <a:pt x="17526" y="0"/>
                  </a:moveTo>
                  <a:lnTo>
                    <a:pt x="0" y="33909"/>
                  </a:lnTo>
                  <a:lnTo>
                    <a:pt x="1444336" y="782193"/>
                  </a:lnTo>
                  <a:lnTo>
                    <a:pt x="1461896" y="748302"/>
                  </a:lnTo>
                  <a:lnTo>
                    <a:pt x="17526"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7" name="object 27"/>
            <p:cNvPicPr/>
            <p:nvPr/>
          </p:nvPicPr>
          <p:blipFill>
            <a:blip r:embed="rId17" cstate="print"/>
            <a:stretch>
              <a:fillRect/>
            </a:stretch>
          </p:blipFill>
          <p:spPr>
            <a:xfrm>
              <a:off x="3441192" y="2519210"/>
              <a:ext cx="3459479" cy="4338787"/>
            </a:xfrm>
            <a:prstGeom prst="rect">
              <a:avLst/>
            </a:prstGeom>
          </p:spPr>
        </p:pic>
        <p:pic>
          <p:nvPicPr>
            <p:cNvPr id="28" name="object 28"/>
            <p:cNvPicPr/>
            <p:nvPr/>
          </p:nvPicPr>
          <p:blipFill>
            <a:blip r:embed="rId18" cstate="print"/>
            <a:stretch>
              <a:fillRect/>
            </a:stretch>
          </p:blipFill>
          <p:spPr>
            <a:xfrm>
              <a:off x="3636390" y="2713990"/>
              <a:ext cx="2889885" cy="4011041"/>
            </a:xfrm>
            <a:prstGeom prst="rect">
              <a:avLst/>
            </a:prstGeom>
          </p:spPr>
        </p:pic>
        <p:sp>
          <p:nvSpPr>
            <p:cNvPr id="29" name="object 29"/>
            <p:cNvSpPr/>
            <p:nvPr/>
          </p:nvSpPr>
          <p:spPr>
            <a:xfrm>
              <a:off x="2821813" y="4719447"/>
              <a:ext cx="814705" cy="769620"/>
            </a:xfrm>
            <a:custGeom>
              <a:avLst/>
              <a:gdLst/>
              <a:ahLst/>
              <a:cxnLst/>
              <a:rect l="l" t="t" r="r" b="b"/>
              <a:pathLst>
                <a:path w="814704" h="769620">
                  <a:moveTo>
                    <a:pt x="718383" y="64544"/>
                  </a:moveTo>
                  <a:lnTo>
                    <a:pt x="0" y="741806"/>
                  </a:lnTo>
                  <a:lnTo>
                    <a:pt x="26162" y="769492"/>
                  </a:lnTo>
                  <a:lnTo>
                    <a:pt x="744502" y="92271"/>
                  </a:lnTo>
                  <a:lnTo>
                    <a:pt x="718383" y="64544"/>
                  </a:lnTo>
                  <a:close/>
                </a:path>
                <a:path w="814704" h="769620">
                  <a:moveTo>
                    <a:pt x="795699" y="51561"/>
                  </a:moveTo>
                  <a:lnTo>
                    <a:pt x="732154" y="51561"/>
                  </a:lnTo>
                  <a:lnTo>
                    <a:pt x="758316" y="79247"/>
                  </a:lnTo>
                  <a:lnTo>
                    <a:pt x="744502" y="92271"/>
                  </a:lnTo>
                  <a:lnTo>
                    <a:pt x="770636" y="120014"/>
                  </a:lnTo>
                  <a:lnTo>
                    <a:pt x="795699" y="51561"/>
                  </a:lnTo>
                  <a:close/>
                </a:path>
                <a:path w="814704" h="769620">
                  <a:moveTo>
                    <a:pt x="732154" y="51561"/>
                  </a:moveTo>
                  <a:lnTo>
                    <a:pt x="718383" y="64544"/>
                  </a:lnTo>
                  <a:lnTo>
                    <a:pt x="744502" y="92271"/>
                  </a:lnTo>
                  <a:lnTo>
                    <a:pt x="758316" y="79247"/>
                  </a:lnTo>
                  <a:lnTo>
                    <a:pt x="732154" y="51561"/>
                  </a:lnTo>
                  <a:close/>
                </a:path>
                <a:path w="814704" h="769620">
                  <a:moveTo>
                    <a:pt x="814577" y="0"/>
                  </a:moveTo>
                  <a:lnTo>
                    <a:pt x="692276" y="36829"/>
                  </a:lnTo>
                  <a:lnTo>
                    <a:pt x="718383" y="64544"/>
                  </a:lnTo>
                  <a:lnTo>
                    <a:pt x="732154" y="51561"/>
                  </a:lnTo>
                  <a:lnTo>
                    <a:pt x="795699" y="51561"/>
                  </a:lnTo>
                  <a:lnTo>
                    <a:pt x="814577"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0" name="object 30"/>
            <p:cNvSpPr/>
            <p:nvPr/>
          </p:nvSpPr>
          <p:spPr>
            <a:xfrm>
              <a:off x="2509773" y="5312791"/>
              <a:ext cx="325120" cy="325120"/>
            </a:xfrm>
            <a:custGeom>
              <a:avLst/>
              <a:gdLst/>
              <a:ahLst/>
              <a:cxnLst/>
              <a:rect l="l" t="t" r="r" b="b"/>
              <a:pathLst>
                <a:path w="325119" h="325120">
                  <a:moveTo>
                    <a:pt x="162559" y="0"/>
                  </a:moveTo>
                  <a:lnTo>
                    <a:pt x="119341" y="5796"/>
                  </a:lnTo>
                  <a:lnTo>
                    <a:pt x="80508" y="22154"/>
                  </a:lnTo>
                  <a:lnTo>
                    <a:pt x="47609" y="47529"/>
                  </a:lnTo>
                  <a:lnTo>
                    <a:pt x="22192" y="80376"/>
                  </a:lnTo>
                  <a:lnTo>
                    <a:pt x="5806" y="119150"/>
                  </a:lnTo>
                  <a:lnTo>
                    <a:pt x="0" y="162306"/>
                  </a:lnTo>
                  <a:lnTo>
                    <a:pt x="5806" y="205461"/>
                  </a:lnTo>
                  <a:lnTo>
                    <a:pt x="22192" y="244235"/>
                  </a:lnTo>
                  <a:lnTo>
                    <a:pt x="47609" y="277082"/>
                  </a:lnTo>
                  <a:lnTo>
                    <a:pt x="80508" y="302457"/>
                  </a:lnTo>
                  <a:lnTo>
                    <a:pt x="119341" y="318815"/>
                  </a:lnTo>
                  <a:lnTo>
                    <a:pt x="162559" y="324612"/>
                  </a:lnTo>
                  <a:lnTo>
                    <a:pt x="205778" y="318815"/>
                  </a:lnTo>
                  <a:lnTo>
                    <a:pt x="244611" y="302457"/>
                  </a:lnTo>
                  <a:lnTo>
                    <a:pt x="277510" y="277082"/>
                  </a:lnTo>
                  <a:lnTo>
                    <a:pt x="302927" y="244235"/>
                  </a:lnTo>
                  <a:lnTo>
                    <a:pt x="319313" y="205461"/>
                  </a:lnTo>
                  <a:lnTo>
                    <a:pt x="325119" y="162306"/>
                  </a:lnTo>
                  <a:lnTo>
                    <a:pt x="319313" y="119150"/>
                  </a:lnTo>
                  <a:lnTo>
                    <a:pt x="302927" y="80376"/>
                  </a:lnTo>
                  <a:lnTo>
                    <a:pt x="277510" y="47529"/>
                  </a:lnTo>
                  <a:lnTo>
                    <a:pt x="244611" y="22154"/>
                  </a:lnTo>
                  <a:lnTo>
                    <a:pt x="205778" y="5796"/>
                  </a:lnTo>
                  <a:lnTo>
                    <a:pt x="162559"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1" name="object 31"/>
          <p:cNvSpPr txBox="1"/>
          <p:nvPr/>
        </p:nvSpPr>
        <p:spPr>
          <a:xfrm>
            <a:off x="2631439" y="5386832"/>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8</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32" name="object 32"/>
          <p:cNvSpPr txBox="1"/>
          <p:nvPr/>
        </p:nvSpPr>
        <p:spPr>
          <a:xfrm>
            <a:off x="6300596" y="672846"/>
            <a:ext cx="5794375" cy="3245485"/>
          </a:xfrm>
          <a:prstGeom prst="rect">
            <a:avLst/>
          </a:prstGeom>
        </p:spPr>
        <p:txBody>
          <a:bodyPr vert="horz" wrap="square" lIns="0" tIns="12065" rIns="0" bIns="0" rtlCol="0">
            <a:spAutoFit/>
          </a:bodyPr>
          <a:lstStyle/>
          <a:p>
            <a:pPr marL="12700" marR="66675" lvl="0" indent="198755" algn="l" defTabSz="914400" rtl="0" eaLnBrk="1" fontAlgn="auto" latinLnBrk="0" hangingPunct="1">
              <a:lnSpc>
                <a:spcPct val="100000"/>
              </a:lnSpc>
              <a:spcBef>
                <a:spcPts val="95"/>
              </a:spcBef>
              <a:spcAft>
                <a:spcPts val="0"/>
              </a:spcAft>
              <a:buClrTx/>
              <a:buSzTx/>
              <a:buFontTx/>
              <a:buAutoNum type="arabicPeriod" startAt="7"/>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Jika</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DSSD</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belum</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diposting</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dipublikasi,</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mengakibatkan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list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tidak</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bisa</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dicentang/dipilih.</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69850" lvl="0" indent="198755" algn="l" defTabSz="914400" rtl="0" eaLnBrk="1" fontAlgn="auto" latinLnBrk="0" hangingPunct="1">
              <a:lnSpc>
                <a:spcPct val="100000"/>
              </a:lnSpc>
              <a:spcBef>
                <a:spcPts val="0"/>
              </a:spcBef>
              <a:spcAft>
                <a:spcPts val="0"/>
              </a:spcAft>
              <a:buClrTx/>
              <a:buSzTx/>
              <a:buFontTx/>
              <a:buAutoNum type="arabicPeriod" startAt="7"/>
              <a:tabLst>
                <a:tab pos="211454"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tampilan,</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diambil</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contoh</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1.01.02.2.01.0016 Pengadaan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Perlengkapan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Sekolah.</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Lalu</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lakukan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pengecekan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ke</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modul E-Walidata,</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akun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hak</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akses</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walidata</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(Dinas</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yang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menangani</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urusan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Komunikasi</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Informatika),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ke</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menu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Pengumpulan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Data.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Filter</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data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kode</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lalu</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klik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Tampilkan.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418465" marR="5080" lvl="0" indent="198755" algn="l" defTabSz="914400" rtl="0" eaLnBrk="1" fontAlgn="auto" latinLnBrk="0" hangingPunct="1">
              <a:lnSpc>
                <a:spcPct val="100000"/>
              </a:lnSpc>
              <a:spcBef>
                <a:spcPts val="390"/>
              </a:spcBef>
              <a:spcAft>
                <a:spcPts val="0"/>
              </a:spcAft>
              <a:buClrTx/>
              <a:buSzTx/>
              <a:buFontTx/>
              <a:buAutoNum type="arabicPeriod" startAt="7"/>
              <a:tabLst>
                <a:tab pos="61722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Kondisi</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terjadi</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adalah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kode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1.01.02.2.01.0016</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terkait</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DSSD</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kode</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DSSD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1.01.000383</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1.01.000393</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tahun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2024,</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salah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satu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data</a:t>
            </a:r>
            <a:r>
              <a:rPr kumimoji="0" sz="1600"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telah</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terisi</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yaitu</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data</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kode</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DSSD</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1.01.000383.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Maka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Langkah</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selanjutnya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adalah</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cek</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ke</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menu</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Pemeriksaan</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Data.</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33" name="object 33"/>
          <p:cNvSpPr txBox="1"/>
          <p:nvPr/>
        </p:nvSpPr>
        <p:spPr>
          <a:xfrm>
            <a:off x="6706869" y="3893058"/>
            <a:ext cx="5514975" cy="124460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10.</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Ditemukan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bahwa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data</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kode</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DSSD</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1.01.000383,</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belum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diverifikasi</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oleh</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walidata.</a:t>
            </a:r>
            <a:r>
              <a:rPr kumimoji="0" sz="1600"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Maka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silahkan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lakukan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verifikasi</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dan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lakukan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posting</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ulang</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SK</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Kepala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ttg</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DSSD</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menu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Pemeriksaan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Data</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agar</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1.01.02.2.01.0016</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dapat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aktif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dapat</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dicentang.</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34" name="object 34"/>
          <p:cNvSpPr/>
          <p:nvPr/>
        </p:nvSpPr>
        <p:spPr>
          <a:xfrm>
            <a:off x="5904865" y="5555615"/>
            <a:ext cx="325120" cy="325120"/>
          </a:xfrm>
          <a:custGeom>
            <a:avLst/>
            <a:gdLst/>
            <a:ahLst/>
            <a:cxnLst/>
            <a:rect l="l" t="t" r="r" b="b"/>
            <a:pathLst>
              <a:path w="325120" h="325120">
                <a:moveTo>
                  <a:pt x="162560" y="0"/>
                </a:moveTo>
                <a:lnTo>
                  <a:pt x="119341" y="5797"/>
                </a:lnTo>
                <a:lnTo>
                  <a:pt x="80508" y="22160"/>
                </a:lnTo>
                <a:lnTo>
                  <a:pt x="47609" y="47539"/>
                </a:lnTo>
                <a:lnTo>
                  <a:pt x="22192" y="80388"/>
                </a:lnTo>
                <a:lnTo>
                  <a:pt x="5806" y="119159"/>
                </a:lnTo>
                <a:lnTo>
                  <a:pt x="0" y="162306"/>
                </a:lnTo>
                <a:lnTo>
                  <a:pt x="5806" y="205447"/>
                </a:lnTo>
                <a:lnTo>
                  <a:pt x="22192" y="244214"/>
                </a:lnTo>
                <a:lnTo>
                  <a:pt x="47609" y="277061"/>
                </a:lnTo>
                <a:lnTo>
                  <a:pt x="80508" y="302439"/>
                </a:lnTo>
                <a:lnTo>
                  <a:pt x="119341" y="318801"/>
                </a:lnTo>
                <a:lnTo>
                  <a:pt x="162560" y="324599"/>
                </a:lnTo>
                <a:lnTo>
                  <a:pt x="205734" y="318801"/>
                </a:lnTo>
                <a:lnTo>
                  <a:pt x="244554" y="302439"/>
                </a:lnTo>
                <a:lnTo>
                  <a:pt x="277463" y="277061"/>
                </a:lnTo>
                <a:lnTo>
                  <a:pt x="302899" y="244214"/>
                </a:lnTo>
                <a:lnTo>
                  <a:pt x="319305" y="205447"/>
                </a:lnTo>
                <a:lnTo>
                  <a:pt x="325120" y="162306"/>
                </a:lnTo>
                <a:lnTo>
                  <a:pt x="319305" y="119159"/>
                </a:lnTo>
                <a:lnTo>
                  <a:pt x="302899" y="80388"/>
                </a:lnTo>
                <a:lnTo>
                  <a:pt x="277463" y="47539"/>
                </a:lnTo>
                <a:lnTo>
                  <a:pt x="244554" y="22160"/>
                </a:lnTo>
                <a:lnTo>
                  <a:pt x="205734" y="5797"/>
                </a:lnTo>
                <a:lnTo>
                  <a:pt x="162560"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object 35"/>
          <p:cNvSpPr txBox="1"/>
          <p:nvPr/>
        </p:nvSpPr>
        <p:spPr>
          <a:xfrm>
            <a:off x="6026911" y="5629757"/>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9</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36" name="object 36"/>
          <p:cNvGrpSpPr/>
          <p:nvPr/>
        </p:nvGrpSpPr>
        <p:grpSpPr>
          <a:xfrm>
            <a:off x="6221857" y="5044490"/>
            <a:ext cx="5936615" cy="1813560"/>
            <a:chOff x="6221857" y="5044490"/>
            <a:chExt cx="5936615" cy="1813560"/>
          </a:xfrm>
        </p:grpSpPr>
        <p:pic>
          <p:nvPicPr>
            <p:cNvPr id="37" name="object 37"/>
            <p:cNvPicPr/>
            <p:nvPr/>
          </p:nvPicPr>
          <p:blipFill>
            <a:blip r:embed="rId19" cstate="print"/>
            <a:stretch>
              <a:fillRect/>
            </a:stretch>
          </p:blipFill>
          <p:spPr>
            <a:xfrm>
              <a:off x="6603492" y="5044490"/>
              <a:ext cx="5554980" cy="1813506"/>
            </a:xfrm>
            <a:prstGeom prst="rect">
              <a:avLst/>
            </a:prstGeom>
          </p:spPr>
        </p:pic>
        <p:pic>
          <p:nvPicPr>
            <p:cNvPr id="38" name="object 38"/>
            <p:cNvPicPr/>
            <p:nvPr/>
          </p:nvPicPr>
          <p:blipFill>
            <a:blip r:embed="rId20" cstate="print"/>
            <a:stretch>
              <a:fillRect/>
            </a:stretch>
          </p:blipFill>
          <p:spPr>
            <a:xfrm>
              <a:off x="6798437" y="5240020"/>
              <a:ext cx="4984877" cy="1490472"/>
            </a:xfrm>
            <a:prstGeom prst="rect">
              <a:avLst/>
            </a:prstGeom>
          </p:spPr>
        </p:pic>
        <p:sp>
          <p:nvSpPr>
            <p:cNvPr id="39" name="object 39"/>
            <p:cNvSpPr/>
            <p:nvPr/>
          </p:nvSpPr>
          <p:spPr>
            <a:xfrm>
              <a:off x="6221857" y="5700674"/>
              <a:ext cx="576580" cy="287655"/>
            </a:xfrm>
            <a:custGeom>
              <a:avLst/>
              <a:gdLst/>
              <a:ahLst/>
              <a:cxnLst/>
              <a:rect l="l" t="t" r="r" b="b"/>
              <a:pathLst>
                <a:path w="576579" h="287654">
                  <a:moveTo>
                    <a:pt x="465021" y="253200"/>
                  </a:moveTo>
                  <a:lnTo>
                    <a:pt x="448817" y="287654"/>
                  </a:lnTo>
                  <a:lnTo>
                    <a:pt x="576579" y="284581"/>
                  </a:lnTo>
                  <a:lnTo>
                    <a:pt x="558216" y="261289"/>
                  </a:lnTo>
                  <a:lnTo>
                    <a:pt x="482218" y="261289"/>
                  </a:lnTo>
                  <a:lnTo>
                    <a:pt x="465021" y="253200"/>
                  </a:lnTo>
                  <a:close/>
                </a:path>
                <a:path w="576579" h="287654">
                  <a:moveTo>
                    <a:pt x="481243" y="218706"/>
                  </a:moveTo>
                  <a:lnTo>
                    <a:pt x="465021" y="253200"/>
                  </a:lnTo>
                  <a:lnTo>
                    <a:pt x="482218" y="261289"/>
                  </a:lnTo>
                  <a:lnTo>
                    <a:pt x="498474" y="226809"/>
                  </a:lnTo>
                  <a:lnTo>
                    <a:pt x="481243" y="218706"/>
                  </a:lnTo>
                  <a:close/>
                </a:path>
                <a:path w="576579" h="287654">
                  <a:moveTo>
                    <a:pt x="497459" y="184226"/>
                  </a:moveTo>
                  <a:lnTo>
                    <a:pt x="481243" y="218706"/>
                  </a:lnTo>
                  <a:lnTo>
                    <a:pt x="498474" y="226809"/>
                  </a:lnTo>
                  <a:lnTo>
                    <a:pt x="482218" y="261289"/>
                  </a:lnTo>
                  <a:lnTo>
                    <a:pt x="558216" y="261289"/>
                  </a:lnTo>
                  <a:lnTo>
                    <a:pt x="497459" y="184226"/>
                  </a:lnTo>
                  <a:close/>
                </a:path>
                <a:path w="576579" h="287654">
                  <a:moveTo>
                    <a:pt x="16128" y="0"/>
                  </a:moveTo>
                  <a:lnTo>
                    <a:pt x="0" y="34480"/>
                  </a:lnTo>
                  <a:lnTo>
                    <a:pt x="465021" y="253200"/>
                  </a:lnTo>
                  <a:lnTo>
                    <a:pt x="481243" y="218706"/>
                  </a:lnTo>
                  <a:lnTo>
                    <a:pt x="16128"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0" name="object 40"/>
            <p:cNvSpPr/>
            <p:nvPr/>
          </p:nvSpPr>
          <p:spPr>
            <a:xfrm>
              <a:off x="11256517" y="5301361"/>
              <a:ext cx="457200" cy="325120"/>
            </a:xfrm>
            <a:custGeom>
              <a:avLst/>
              <a:gdLst/>
              <a:ahLst/>
              <a:cxnLst/>
              <a:rect l="l" t="t" r="r" b="b"/>
              <a:pathLst>
                <a:path w="457200" h="325120">
                  <a:moveTo>
                    <a:pt x="228473" y="0"/>
                  </a:moveTo>
                  <a:lnTo>
                    <a:pt x="176068" y="4285"/>
                  </a:lnTo>
                  <a:lnTo>
                    <a:pt x="127971" y="16490"/>
                  </a:lnTo>
                  <a:lnTo>
                    <a:pt x="85551" y="35639"/>
                  </a:lnTo>
                  <a:lnTo>
                    <a:pt x="50175" y="60758"/>
                  </a:lnTo>
                  <a:lnTo>
                    <a:pt x="23212" y="90871"/>
                  </a:lnTo>
                  <a:lnTo>
                    <a:pt x="6031" y="125003"/>
                  </a:lnTo>
                  <a:lnTo>
                    <a:pt x="0" y="162178"/>
                  </a:lnTo>
                  <a:lnTo>
                    <a:pt x="6031" y="199404"/>
                  </a:lnTo>
                  <a:lnTo>
                    <a:pt x="23212" y="233577"/>
                  </a:lnTo>
                  <a:lnTo>
                    <a:pt x="50175" y="263722"/>
                  </a:lnTo>
                  <a:lnTo>
                    <a:pt x="85551" y="288866"/>
                  </a:lnTo>
                  <a:lnTo>
                    <a:pt x="127971" y="308032"/>
                  </a:lnTo>
                  <a:lnTo>
                    <a:pt x="176068" y="320247"/>
                  </a:lnTo>
                  <a:lnTo>
                    <a:pt x="228473" y="324535"/>
                  </a:lnTo>
                  <a:lnTo>
                    <a:pt x="280877" y="320247"/>
                  </a:lnTo>
                  <a:lnTo>
                    <a:pt x="328974" y="308032"/>
                  </a:lnTo>
                  <a:lnTo>
                    <a:pt x="371394" y="288866"/>
                  </a:lnTo>
                  <a:lnTo>
                    <a:pt x="406770" y="263722"/>
                  </a:lnTo>
                  <a:lnTo>
                    <a:pt x="433733" y="233577"/>
                  </a:lnTo>
                  <a:lnTo>
                    <a:pt x="450914" y="199404"/>
                  </a:lnTo>
                  <a:lnTo>
                    <a:pt x="456946" y="162178"/>
                  </a:lnTo>
                  <a:lnTo>
                    <a:pt x="450914" y="125003"/>
                  </a:lnTo>
                  <a:lnTo>
                    <a:pt x="433733" y="90871"/>
                  </a:lnTo>
                  <a:lnTo>
                    <a:pt x="406770" y="60758"/>
                  </a:lnTo>
                  <a:lnTo>
                    <a:pt x="371394" y="35639"/>
                  </a:lnTo>
                  <a:lnTo>
                    <a:pt x="328974" y="16490"/>
                  </a:lnTo>
                  <a:lnTo>
                    <a:pt x="280877" y="4285"/>
                  </a:lnTo>
                  <a:lnTo>
                    <a:pt x="228473"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41" name="object 41"/>
          <p:cNvSpPr txBox="1"/>
          <p:nvPr/>
        </p:nvSpPr>
        <p:spPr>
          <a:xfrm>
            <a:off x="11416030" y="5375275"/>
            <a:ext cx="141605"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rgbClr val="FF0000"/>
                </a:solidFill>
                <a:effectLst/>
                <a:uLnTx/>
                <a:uFillTx/>
                <a:latin typeface="Calibri"/>
                <a:ea typeface="+mn-ea"/>
                <a:cs typeface="Calibri"/>
              </a:rPr>
              <a:t>10</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8848" y="62484"/>
            <a:ext cx="11503660" cy="677545"/>
            <a:chOff x="688848" y="62484"/>
            <a:chExt cx="11503660" cy="677545"/>
          </a:xfrm>
        </p:grpSpPr>
        <p:sp>
          <p:nvSpPr>
            <p:cNvPr id="3" name="object 3"/>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4" name="object 4"/>
            <p:cNvPicPr/>
            <p:nvPr/>
          </p:nvPicPr>
          <p:blipFill>
            <a:blip r:embed="rId2" cstate="print"/>
            <a:stretch>
              <a:fillRect/>
            </a:stretch>
          </p:blipFill>
          <p:spPr>
            <a:xfrm>
              <a:off x="688848" y="62484"/>
              <a:ext cx="1364741" cy="677418"/>
            </a:xfrm>
            <a:prstGeom prst="rect">
              <a:avLst/>
            </a:prstGeom>
          </p:spPr>
        </p:pic>
        <p:pic>
          <p:nvPicPr>
            <p:cNvPr id="5" name="object 5"/>
            <p:cNvPicPr/>
            <p:nvPr/>
          </p:nvPicPr>
          <p:blipFill>
            <a:blip r:embed="rId3" cstate="print"/>
            <a:stretch>
              <a:fillRect/>
            </a:stretch>
          </p:blipFill>
          <p:spPr>
            <a:xfrm>
              <a:off x="1719072" y="62484"/>
              <a:ext cx="825246" cy="677418"/>
            </a:xfrm>
            <a:prstGeom prst="rect">
              <a:avLst/>
            </a:prstGeom>
          </p:spPr>
        </p:pic>
        <p:pic>
          <p:nvPicPr>
            <p:cNvPr id="6" name="object 6"/>
            <p:cNvPicPr/>
            <p:nvPr/>
          </p:nvPicPr>
          <p:blipFill>
            <a:blip r:embed="rId4" cstate="print"/>
            <a:stretch>
              <a:fillRect/>
            </a:stretch>
          </p:blipFill>
          <p:spPr>
            <a:xfrm>
              <a:off x="2141220" y="62484"/>
              <a:ext cx="555498" cy="677418"/>
            </a:xfrm>
            <a:prstGeom prst="rect">
              <a:avLst/>
            </a:prstGeom>
          </p:spPr>
        </p:pic>
        <p:pic>
          <p:nvPicPr>
            <p:cNvPr id="7" name="object 7"/>
            <p:cNvPicPr/>
            <p:nvPr/>
          </p:nvPicPr>
          <p:blipFill>
            <a:blip r:embed="rId5" cstate="print"/>
            <a:stretch>
              <a:fillRect/>
            </a:stretch>
          </p:blipFill>
          <p:spPr>
            <a:xfrm>
              <a:off x="2362199" y="62484"/>
              <a:ext cx="1783842" cy="677418"/>
            </a:xfrm>
            <a:prstGeom prst="rect">
              <a:avLst/>
            </a:prstGeom>
          </p:spPr>
        </p:pic>
        <p:pic>
          <p:nvPicPr>
            <p:cNvPr id="8" name="object 8"/>
            <p:cNvPicPr/>
            <p:nvPr/>
          </p:nvPicPr>
          <p:blipFill>
            <a:blip r:embed="rId6" cstate="print"/>
            <a:stretch>
              <a:fillRect/>
            </a:stretch>
          </p:blipFill>
          <p:spPr>
            <a:xfrm>
              <a:off x="3808476" y="62484"/>
              <a:ext cx="1105662" cy="677418"/>
            </a:xfrm>
            <a:prstGeom prst="rect">
              <a:avLst/>
            </a:prstGeom>
          </p:spPr>
        </p:pic>
        <p:pic>
          <p:nvPicPr>
            <p:cNvPr id="9" name="object 9"/>
            <p:cNvPicPr/>
            <p:nvPr/>
          </p:nvPicPr>
          <p:blipFill>
            <a:blip r:embed="rId4" cstate="print"/>
            <a:stretch>
              <a:fillRect/>
            </a:stretch>
          </p:blipFill>
          <p:spPr>
            <a:xfrm>
              <a:off x="4511039" y="62484"/>
              <a:ext cx="555498" cy="677418"/>
            </a:xfrm>
            <a:prstGeom prst="rect">
              <a:avLst/>
            </a:prstGeom>
          </p:spPr>
        </p:pic>
        <p:pic>
          <p:nvPicPr>
            <p:cNvPr id="10" name="object 10"/>
            <p:cNvPicPr/>
            <p:nvPr/>
          </p:nvPicPr>
          <p:blipFill>
            <a:blip r:embed="rId7" cstate="print"/>
            <a:stretch>
              <a:fillRect/>
            </a:stretch>
          </p:blipFill>
          <p:spPr>
            <a:xfrm>
              <a:off x="4730495" y="62484"/>
              <a:ext cx="1611629" cy="677418"/>
            </a:xfrm>
            <a:prstGeom prst="rect">
              <a:avLst/>
            </a:prstGeom>
          </p:spPr>
        </p:pic>
        <p:pic>
          <p:nvPicPr>
            <p:cNvPr id="11" name="object 11"/>
            <p:cNvPicPr/>
            <p:nvPr/>
          </p:nvPicPr>
          <p:blipFill>
            <a:blip r:embed="rId8" cstate="print"/>
            <a:stretch>
              <a:fillRect/>
            </a:stretch>
          </p:blipFill>
          <p:spPr>
            <a:xfrm>
              <a:off x="5939027" y="62484"/>
              <a:ext cx="1500377" cy="677418"/>
            </a:xfrm>
            <a:prstGeom prst="rect">
              <a:avLst/>
            </a:prstGeom>
          </p:spPr>
        </p:pic>
        <p:pic>
          <p:nvPicPr>
            <p:cNvPr id="12" name="object 12"/>
            <p:cNvPicPr/>
            <p:nvPr/>
          </p:nvPicPr>
          <p:blipFill>
            <a:blip r:embed="rId9" cstate="print"/>
            <a:stretch>
              <a:fillRect/>
            </a:stretch>
          </p:blipFill>
          <p:spPr>
            <a:xfrm>
              <a:off x="7036307" y="62484"/>
              <a:ext cx="2175509" cy="677418"/>
            </a:xfrm>
            <a:prstGeom prst="rect">
              <a:avLst/>
            </a:prstGeom>
          </p:spPr>
        </p:pic>
        <p:pic>
          <p:nvPicPr>
            <p:cNvPr id="13" name="object 13"/>
            <p:cNvPicPr/>
            <p:nvPr/>
          </p:nvPicPr>
          <p:blipFill>
            <a:blip r:embed="rId10" cstate="print"/>
            <a:stretch>
              <a:fillRect/>
            </a:stretch>
          </p:blipFill>
          <p:spPr>
            <a:xfrm>
              <a:off x="8808719" y="62484"/>
              <a:ext cx="496062" cy="677418"/>
            </a:xfrm>
            <a:prstGeom prst="rect">
              <a:avLst/>
            </a:prstGeom>
          </p:spPr>
        </p:pic>
        <p:pic>
          <p:nvPicPr>
            <p:cNvPr id="14" name="object 14"/>
            <p:cNvPicPr/>
            <p:nvPr/>
          </p:nvPicPr>
          <p:blipFill>
            <a:blip r:embed="rId11" cstate="print"/>
            <a:stretch>
              <a:fillRect/>
            </a:stretch>
          </p:blipFill>
          <p:spPr>
            <a:xfrm>
              <a:off x="8970264" y="62484"/>
              <a:ext cx="2385822" cy="677418"/>
            </a:xfrm>
            <a:prstGeom prst="rect">
              <a:avLst/>
            </a:prstGeom>
          </p:spPr>
        </p:pic>
      </p:grpSp>
      <p:sp>
        <p:nvSpPr>
          <p:cNvPr id="15" name="object 15"/>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50" dirty="0"/>
              <a:t> </a:t>
            </a:r>
            <a:r>
              <a:rPr dirty="0"/>
              <a:t>PD</a:t>
            </a:r>
            <a:r>
              <a:rPr spc="-55" dirty="0"/>
              <a:t> </a:t>
            </a:r>
            <a:r>
              <a:rPr dirty="0"/>
              <a:t>–</a:t>
            </a:r>
            <a:r>
              <a:rPr spc="-50" dirty="0"/>
              <a:t> </a:t>
            </a:r>
            <a:r>
              <a:rPr dirty="0"/>
              <a:t>Rancangan</a:t>
            </a:r>
            <a:r>
              <a:rPr spc="-75" dirty="0"/>
              <a:t> </a:t>
            </a:r>
            <a:r>
              <a:rPr dirty="0"/>
              <a:t>Awal</a:t>
            </a:r>
            <a:r>
              <a:rPr spc="-50" dirty="0"/>
              <a:t> </a:t>
            </a:r>
            <a:r>
              <a:rPr dirty="0"/>
              <a:t>–</a:t>
            </a:r>
            <a:r>
              <a:rPr spc="-55" dirty="0"/>
              <a:t> </a:t>
            </a:r>
            <a:r>
              <a:rPr spc="-20" dirty="0"/>
              <a:t>Program/Kegiatan/SubKegiatan</a:t>
            </a:r>
            <a:r>
              <a:rPr spc="-15" dirty="0"/>
              <a:t> </a:t>
            </a:r>
            <a:r>
              <a:rPr dirty="0"/>
              <a:t>-</a:t>
            </a:r>
            <a:r>
              <a:rPr spc="-50" dirty="0"/>
              <a:t> </a:t>
            </a:r>
            <a:r>
              <a:rPr spc="-10" dirty="0"/>
              <a:t>SubKegiatan</a:t>
            </a:r>
            <a:r>
              <a:rPr spc="-35" dirty="0"/>
              <a:t> </a:t>
            </a:r>
            <a:r>
              <a:rPr spc="-25" dirty="0"/>
              <a:t>(4)</a:t>
            </a:r>
          </a:p>
        </p:txBody>
      </p:sp>
      <p:grpSp>
        <p:nvGrpSpPr>
          <p:cNvPr id="16" name="object 16"/>
          <p:cNvGrpSpPr/>
          <p:nvPr/>
        </p:nvGrpSpPr>
        <p:grpSpPr>
          <a:xfrm>
            <a:off x="96252" y="78958"/>
            <a:ext cx="11755120" cy="4813300"/>
            <a:chOff x="96252" y="78958"/>
            <a:chExt cx="11755120" cy="4813300"/>
          </a:xfrm>
        </p:grpSpPr>
        <p:pic>
          <p:nvPicPr>
            <p:cNvPr id="17" name="object 17"/>
            <p:cNvPicPr/>
            <p:nvPr/>
          </p:nvPicPr>
          <p:blipFill>
            <a:blip r:embed="rId12" cstate="print"/>
            <a:stretch>
              <a:fillRect/>
            </a:stretch>
          </p:blipFill>
          <p:spPr>
            <a:xfrm>
              <a:off x="96252" y="78958"/>
              <a:ext cx="417094" cy="540848"/>
            </a:xfrm>
            <a:prstGeom prst="rect">
              <a:avLst/>
            </a:prstGeom>
          </p:spPr>
        </p:pic>
        <p:pic>
          <p:nvPicPr>
            <p:cNvPr id="18" name="object 18"/>
            <p:cNvPicPr/>
            <p:nvPr/>
          </p:nvPicPr>
          <p:blipFill>
            <a:blip r:embed="rId13" cstate="print"/>
            <a:stretch>
              <a:fillRect/>
            </a:stretch>
          </p:blipFill>
          <p:spPr>
            <a:xfrm>
              <a:off x="106281" y="651890"/>
              <a:ext cx="11744960" cy="4239767"/>
            </a:xfrm>
            <a:prstGeom prst="rect">
              <a:avLst/>
            </a:prstGeom>
          </p:spPr>
        </p:pic>
        <p:sp>
          <p:nvSpPr>
            <p:cNvPr id="19" name="object 19"/>
            <p:cNvSpPr/>
            <p:nvPr/>
          </p:nvSpPr>
          <p:spPr>
            <a:xfrm>
              <a:off x="10476230" y="3888993"/>
              <a:ext cx="461645" cy="259715"/>
            </a:xfrm>
            <a:custGeom>
              <a:avLst/>
              <a:gdLst/>
              <a:ahLst/>
              <a:cxnLst/>
              <a:rect l="l" t="t" r="r" b="b"/>
              <a:pathLst>
                <a:path w="461645" h="259714">
                  <a:moveTo>
                    <a:pt x="230886" y="0"/>
                  </a:moveTo>
                  <a:lnTo>
                    <a:pt x="169509" y="4631"/>
                  </a:lnTo>
                  <a:lnTo>
                    <a:pt x="114356" y="17704"/>
                  </a:lnTo>
                  <a:lnTo>
                    <a:pt x="67627" y="37988"/>
                  </a:lnTo>
                  <a:lnTo>
                    <a:pt x="31524" y="64252"/>
                  </a:lnTo>
                  <a:lnTo>
                    <a:pt x="8247" y="95264"/>
                  </a:lnTo>
                  <a:lnTo>
                    <a:pt x="0" y="129793"/>
                  </a:lnTo>
                  <a:lnTo>
                    <a:pt x="8247" y="164323"/>
                  </a:lnTo>
                  <a:lnTo>
                    <a:pt x="31524" y="195335"/>
                  </a:lnTo>
                  <a:lnTo>
                    <a:pt x="67627" y="221599"/>
                  </a:lnTo>
                  <a:lnTo>
                    <a:pt x="114356" y="241883"/>
                  </a:lnTo>
                  <a:lnTo>
                    <a:pt x="169509" y="254956"/>
                  </a:lnTo>
                  <a:lnTo>
                    <a:pt x="230886" y="259587"/>
                  </a:lnTo>
                  <a:lnTo>
                    <a:pt x="292208" y="254956"/>
                  </a:lnTo>
                  <a:lnTo>
                    <a:pt x="347326" y="241883"/>
                  </a:lnTo>
                  <a:lnTo>
                    <a:pt x="394033" y="221599"/>
                  </a:lnTo>
                  <a:lnTo>
                    <a:pt x="430125" y="195335"/>
                  </a:lnTo>
                  <a:lnTo>
                    <a:pt x="453397" y="164323"/>
                  </a:lnTo>
                  <a:lnTo>
                    <a:pt x="461645" y="129793"/>
                  </a:lnTo>
                  <a:lnTo>
                    <a:pt x="453397" y="95264"/>
                  </a:lnTo>
                  <a:lnTo>
                    <a:pt x="430125" y="64252"/>
                  </a:lnTo>
                  <a:lnTo>
                    <a:pt x="394033" y="37988"/>
                  </a:lnTo>
                  <a:lnTo>
                    <a:pt x="347326" y="17704"/>
                  </a:lnTo>
                  <a:lnTo>
                    <a:pt x="292208" y="4631"/>
                  </a:lnTo>
                  <a:lnTo>
                    <a:pt x="230886"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0" name="object 20"/>
          <p:cNvSpPr txBox="1"/>
          <p:nvPr/>
        </p:nvSpPr>
        <p:spPr>
          <a:xfrm>
            <a:off x="10657713" y="3956050"/>
            <a:ext cx="10160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1" i="0" u="none" strike="noStrike" kern="0" cap="none" spc="-25" normalizeH="0" baseline="0" noProof="0" dirty="0">
                <a:ln>
                  <a:noFill/>
                </a:ln>
                <a:solidFill>
                  <a:srgbClr val="FF0000"/>
                </a:solidFill>
                <a:effectLst/>
                <a:uLnTx/>
                <a:uFillTx/>
                <a:latin typeface="Calibri"/>
                <a:ea typeface="+mn-ea"/>
                <a:cs typeface="Calibri"/>
              </a:rPr>
              <a:t>11</a:t>
            </a:r>
            <a:endParaRPr kumimoji="0" sz="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1" name="object 21"/>
          <p:cNvSpPr txBox="1"/>
          <p:nvPr/>
        </p:nvSpPr>
        <p:spPr>
          <a:xfrm>
            <a:off x="185115" y="4621148"/>
            <a:ext cx="7239634" cy="100076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11.</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Prioritas</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jika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menjadikan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terpilih</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menjadi</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prioritas.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konfirmasi</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saat</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prioritas.</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Jika</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diklik</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Prioritas</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pada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tersebut,</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maka</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menu</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Laporan</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setiap</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tahapan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29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dapat dicetak.</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2" name="object 22"/>
          <p:cNvGrpSpPr/>
          <p:nvPr/>
        </p:nvGrpSpPr>
        <p:grpSpPr>
          <a:xfrm>
            <a:off x="7296911" y="4096639"/>
            <a:ext cx="3260090" cy="1765300"/>
            <a:chOff x="7296911" y="4096639"/>
            <a:chExt cx="3260090" cy="1765300"/>
          </a:xfrm>
        </p:grpSpPr>
        <p:pic>
          <p:nvPicPr>
            <p:cNvPr id="23" name="object 23"/>
            <p:cNvPicPr/>
            <p:nvPr/>
          </p:nvPicPr>
          <p:blipFill>
            <a:blip r:embed="rId14" cstate="print"/>
            <a:stretch>
              <a:fillRect/>
            </a:stretch>
          </p:blipFill>
          <p:spPr>
            <a:xfrm>
              <a:off x="7296911" y="4538510"/>
              <a:ext cx="2538983" cy="1322959"/>
            </a:xfrm>
            <a:prstGeom prst="rect">
              <a:avLst/>
            </a:prstGeom>
          </p:spPr>
        </p:pic>
        <p:pic>
          <p:nvPicPr>
            <p:cNvPr id="24" name="object 24"/>
            <p:cNvPicPr/>
            <p:nvPr/>
          </p:nvPicPr>
          <p:blipFill>
            <a:blip r:embed="rId15" cstate="print"/>
            <a:stretch>
              <a:fillRect/>
            </a:stretch>
          </p:blipFill>
          <p:spPr>
            <a:xfrm>
              <a:off x="7492999" y="4733798"/>
              <a:ext cx="1968246" cy="753490"/>
            </a:xfrm>
            <a:prstGeom prst="rect">
              <a:avLst/>
            </a:prstGeom>
          </p:spPr>
        </p:pic>
        <p:sp>
          <p:nvSpPr>
            <p:cNvPr id="25" name="object 25"/>
            <p:cNvSpPr/>
            <p:nvPr/>
          </p:nvSpPr>
          <p:spPr>
            <a:xfrm>
              <a:off x="9461245" y="4096639"/>
              <a:ext cx="1096010" cy="1014094"/>
            </a:xfrm>
            <a:custGeom>
              <a:avLst/>
              <a:gdLst/>
              <a:ahLst/>
              <a:cxnLst/>
              <a:rect l="l" t="t" r="r" b="b"/>
              <a:pathLst>
                <a:path w="1096009" h="1014095">
                  <a:moveTo>
                    <a:pt x="45211" y="894461"/>
                  </a:moveTo>
                  <a:lnTo>
                    <a:pt x="0" y="1013968"/>
                  </a:lnTo>
                  <a:lnTo>
                    <a:pt x="122808" y="978408"/>
                  </a:lnTo>
                  <a:lnTo>
                    <a:pt x="108839" y="963294"/>
                  </a:lnTo>
                  <a:lnTo>
                    <a:pt x="82930" y="963294"/>
                  </a:lnTo>
                  <a:lnTo>
                    <a:pt x="57150" y="935355"/>
                  </a:lnTo>
                  <a:lnTo>
                    <a:pt x="71100" y="922468"/>
                  </a:lnTo>
                  <a:lnTo>
                    <a:pt x="45211" y="894461"/>
                  </a:lnTo>
                  <a:close/>
                </a:path>
                <a:path w="1096009" h="1014095">
                  <a:moveTo>
                    <a:pt x="71100" y="922468"/>
                  </a:moveTo>
                  <a:lnTo>
                    <a:pt x="57150" y="935355"/>
                  </a:lnTo>
                  <a:lnTo>
                    <a:pt x="82930" y="963294"/>
                  </a:lnTo>
                  <a:lnTo>
                    <a:pt x="96906" y="950385"/>
                  </a:lnTo>
                  <a:lnTo>
                    <a:pt x="71100" y="922468"/>
                  </a:lnTo>
                  <a:close/>
                </a:path>
                <a:path w="1096009" h="1014095">
                  <a:moveTo>
                    <a:pt x="96906" y="950385"/>
                  </a:moveTo>
                  <a:lnTo>
                    <a:pt x="82930" y="963294"/>
                  </a:lnTo>
                  <a:lnTo>
                    <a:pt x="108839" y="963294"/>
                  </a:lnTo>
                  <a:lnTo>
                    <a:pt x="96906" y="950385"/>
                  </a:lnTo>
                  <a:close/>
                </a:path>
                <a:path w="1096009" h="1014095">
                  <a:moveTo>
                    <a:pt x="1069721" y="0"/>
                  </a:moveTo>
                  <a:lnTo>
                    <a:pt x="71100" y="922468"/>
                  </a:lnTo>
                  <a:lnTo>
                    <a:pt x="96906" y="950385"/>
                  </a:lnTo>
                  <a:lnTo>
                    <a:pt x="1095502" y="27940"/>
                  </a:lnTo>
                  <a:lnTo>
                    <a:pt x="1069721"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0067" y="651763"/>
            <a:ext cx="9338691" cy="4228338"/>
          </a:xfrm>
          <a:prstGeom prst="rect">
            <a:avLst/>
          </a:prstGeom>
        </p:spPr>
      </p:pic>
      <p:grpSp>
        <p:nvGrpSpPr>
          <p:cNvPr id="3" name="object 3"/>
          <p:cNvGrpSpPr/>
          <p:nvPr/>
        </p:nvGrpSpPr>
        <p:grpSpPr>
          <a:xfrm>
            <a:off x="688848" y="62484"/>
            <a:ext cx="11503660" cy="677545"/>
            <a:chOff x="688848" y="62484"/>
            <a:chExt cx="11503660" cy="677545"/>
          </a:xfrm>
        </p:grpSpPr>
        <p:sp>
          <p:nvSpPr>
            <p:cNvPr id="4" name="object 4"/>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688848" y="62484"/>
              <a:ext cx="1364741" cy="677418"/>
            </a:xfrm>
            <a:prstGeom prst="rect">
              <a:avLst/>
            </a:prstGeom>
          </p:spPr>
        </p:pic>
        <p:pic>
          <p:nvPicPr>
            <p:cNvPr id="6" name="object 6"/>
            <p:cNvPicPr/>
            <p:nvPr/>
          </p:nvPicPr>
          <p:blipFill>
            <a:blip r:embed="rId4" cstate="print"/>
            <a:stretch>
              <a:fillRect/>
            </a:stretch>
          </p:blipFill>
          <p:spPr>
            <a:xfrm>
              <a:off x="1719072" y="62484"/>
              <a:ext cx="825246" cy="677418"/>
            </a:xfrm>
            <a:prstGeom prst="rect">
              <a:avLst/>
            </a:prstGeom>
          </p:spPr>
        </p:pic>
        <p:pic>
          <p:nvPicPr>
            <p:cNvPr id="7" name="object 7"/>
            <p:cNvPicPr/>
            <p:nvPr/>
          </p:nvPicPr>
          <p:blipFill>
            <a:blip r:embed="rId5" cstate="print"/>
            <a:stretch>
              <a:fillRect/>
            </a:stretch>
          </p:blipFill>
          <p:spPr>
            <a:xfrm>
              <a:off x="2141220" y="62484"/>
              <a:ext cx="555498" cy="677418"/>
            </a:xfrm>
            <a:prstGeom prst="rect">
              <a:avLst/>
            </a:prstGeom>
          </p:spPr>
        </p:pic>
        <p:pic>
          <p:nvPicPr>
            <p:cNvPr id="8" name="object 8"/>
            <p:cNvPicPr/>
            <p:nvPr/>
          </p:nvPicPr>
          <p:blipFill>
            <a:blip r:embed="rId6" cstate="print"/>
            <a:stretch>
              <a:fillRect/>
            </a:stretch>
          </p:blipFill>
          <p:spPr>
            <a:xfrm>
              <a:off x="2362199" y="62484"/>
              <a:ext cx="1783842" cy="677418"/>
            </a:xfrm>
            <a:prstGeom prst="rect">
              <a:avLst/>
            </a:prstGeom>
          </p:spPr>
        </p:pic>
        <p:pic>
          <p:nvPicPr>
            <p:cNvPr id="9" name="object 9"/>
            <p:cNvPicPr/>
            <p:nvPr/>
          </p:nvPicPr>
          <p:blipFill>
            <a:blip r:embed="rId7" cstate="print"/>
            <a:stretch>
              <a:fillRect/>
            </a:stretch>
          </p:blipFill>
          <p:spPr>
            <a:xfrm>
              <a:off x="3808476" y="62484"/>
              <a:ext cx="1105662" cy="677418"/>
            </a:xfrm>
            <a:prstGeom prst="rect">
              <a:avLst/>
            </a:prstGeom>
          </p:spPr>
        </p:pic>
        <p:pic>
          <p:nvPicPr>
            <p:cNvPr id="10" name="object 10"/>
            <p:cNvPicPr/>
            <p:nvPr/>
          </p:nvPicPr>
          <p:blipFill>
            <a:blip r:embed="rId5" cstate="print"/>
            <a:stretch>
              <a:fillRect/>
            </a:stretch>
          </p:blipFill>
          <p:spPr>
            <a:xfrm>
              <a:off x="4511039" y="62484"/>
              <a:ext cx="555498" cy="677418"/>
            </a:xfrm>
            <a:prstGeom prst="rect">
              <a:avLst/>
            </a:prstGeom>
          </p:spPr>
        </p:pic>
        <p:pic>
          <p:nvPicPr>
            <p:cNvPr id="11" name="object 11"/>
            <p:cNvPicPr/>
            <p:nvPr/>
          </p:nvPicPr>
          <p:blipFill>
            <a:blip r:embed="rId8" cstate="print"/>
            <a:stretch>
              <a:fillRect/>
            </a:stretch>
          </p:blipFill>
          <p:spPr>
            <a:xfrm>
              <a:off x="4730495" y="62484"/>
              <a:ext cx="1611629" cy="677418"/>
            </a:xfrm>
            <a:prstGeom prst="rect">
              <a:avLst/>
            </a:prstGeom>
          </p:spPr>
        </p:pic>
        <p:pic>
          <p:nvPicPr>
            <p:cNvPr id="12" name="object 12"/>
            <p:cNvPicPr/>
            <p:nvPr/>
          </p:nvPicPr>
          <p:blipFill>
            <a:blip r:embed="rId9" cstate="print"/>
            <a:stretch>
              <a:fillRect/>
            </a:stretch>
          </p:blipFill>
          <p:spPr>
            <a:xfrm>
              <a:off x="5939027" y="62484"/>
              <a:ext cx="1500377" cy="677418"/>
            </a:xfrm>
            <a:prstGeom prst="rect">
              <a:avLst/>
            </a:prstGeom>
          </p:spPr>
        </p:pic>
        <p:pic>
          <p:nvPicPr>
            <p:cNvPr id="13" name="object 13"/>
            <p:cNvPicPr/>
            <p:nvPr/>
          </p:nvPicPr>
          <p:blipFill>
            <a:blip r:embed="rId10" cstate="print"/>
            <a:stretch>
              <a:fillRect/>
            </a:stretch>
          </p:blipFill>
          <p:spPr>
            <a:xfrm>
              <a:off x="7036307" y="62484"/>
              <a:ext cx="2175509" cy="677418"/>
            </a:xfrm>
            <a:prstGeom prst="rect">
              <a:avLst/>
            </a:prstGeom>
          </p:spPr>
        </p:pic>
        <p:pic>
          <p:nvPicPr>
            <p:cNvPr id="14" name="object 14"/>
            <p:cNvPicPr/>
            <p:nvPr/>
          </p:nvPicPr>
          <p:blipFill>
            <a:blip r:embed="rId11" cstate="print"/>
            <a:stretch>
              <a:fillRect/>
            </a:stretch>
          </p:blipFill>
          <p:spPr>
            <a:xfrm>
              <a:off x="8808719" y="62484"/>
              <a:ext cx="496062" cy="677418"/>
            </a:xfrm>
            <a:prstGeom prst="rect">
              <a:avLst/>
            </a:prstGeom>
          </p:spPr>
        </p:pic>
        <p:pic>
          <p:nvPicPr>
            <p:cNvPr id="15" name="object 15"/>
            <p:cNvPicPr/>
            <p:nvPr/>
          </p:nvPicPr>
          <p:blipFill>
            <a:blip r:embed="rId12" cstate="print"/>
            <a:stretch>
              <a:fillRect/>
            </a:stretch>
          </p:blipFill>
          <p:spPr>
            <a:xfrm>
              <a:off x="8970264" y="62484"/>
              <a:ext cx="2385822" cy="677418"/>
            </a:xfrm>
            <a:prstGeom prst="rect">
              <a:avLst/>
            </a:prstGeom>
          </p:spPr>
        </p:pic>
      </p:grpSp>
      <p:sp>
        <p:nvSpPr>
          <p:cNvPr id="16" name="object 16"/>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50" dirty="0"/>
              <a:t> </a:t>
            </a:r>
            <a:r>
              <a:rPr dirty="0"/>
              <a:t>PD</a:t>
            </a:r>
            <a:r>
              <a:rPr spc="-55" dirty="0"/>
              <a:t> </a:t>
            </a:r>
            <a:r>
              <a:rPr dirty="0"/>
              <a:t>–</a:t>
            </a:r>
            <a:r>
              <a:rPr spc="-50" dirty="0"/>
              <a:t> </a:t>
            </a:r>
            <a:r>
              <a:rPr dirty="0"/>
              <a:t>Rancangan</a:t>
            </a:r>
            <a:r>
              <a:rPr spc="-75" dirty="0"/>
              <a:t> </a:t>
            </a:r>
            <a:r>
              <a:rPr dirty="0"/>
              <a:t>Awal</a:t>
            </a:r>
            <a:r>
              <a:rPr spc="-50" dirty="0"/>
              <a:t> </a:t>
            </a:r>
            <a:r>
              <a:rPr dirty="0"/>
              <a:t>–</a:t>
            </a:r>
            <a:r>
              <a:rPr spc="-55" dirty="0"/>
              <a:t> </a:t>
            </a:r>
            <a:r>
              <a:rPr spc="-20" dirty="0"/>
              <a:t>Program/Kegiatan/SubKegiatan</a:t>
            </a:r>
            <a:r>
              <a:rPr spc="-15" dirty="0"/>
              <a:t> </a:t>
            </a:r>
            <a:r>
              <a:rPr dirty="0"/>
              <a:t>-</a:t>
            </a:r>
            <a:r>
              <a:rPr spc="-50" dirty="0"/>
              <a:t> </a:t>
            </a:r>
            <a:r>
              <a:rPr spc="-10" dirty="0"/>
              <a:t>SubKegiatan</a:t>
            </a:r>
            <a:r>
              <a:rPr spc="-35" dirty="0"/>
              <a:t> </a:t>
            </a:r>
            <a:r>
              <a:rPr spc="-25" dirty="0"/>
              <a:t>(5)</a:t>
            </a:r>
          </a:p>
        </p:txBody>
      </p:sp>
      <p:pic>
        <p:nvPicPr>
          <p:cNvPr id="17" name="object 17"/>
          <p:cNvPicPr/>
          <p:nvPr/>
        </p:nvPicPr>
        <p:blipFill>
          <a:blip r:embed="rId13" cstate="print"/>
          <a:stretch>
            <a:fillRect/>
          </a:stretch>
        </p:blipFill>
        <p:spPr>
          <a:xfrm>
            <a:off x="96252" y="78958"/>
            <a:ext cx="417094" cy="540848"/>
          </a:xfrm>
          <a:prstGeom prst="rect">
            <a:avLst/>
          </a:prstGeom>
        </p:spPr>
      </p:pic>
      <p:sp>
        <p:nvSpPr>
          <p:cNvPr id="18" name="object 18"/>
          <p:cNvSpPr/>
          <p:nvPr/>
        </p:nvSpPr>
        <p:spPr>
          <a:xfrm>
            <a:off x="8515350" y="1913889"/>
            <a:ext cx="461645" cy="259715"/>
          </a:xfrm>
          <a:custGeom>
            <a:avLst/>
            <a:gdLst/>
            <a:ahLst/>
            <a:cxnLst/>
            <a:rect l="l" t="t" r="r" b="b"/>
            <a:pathLst>
              <a:path w="461645" h="259714">
                <a:moveTo>
                  <a:pt x="230885" y="0"/>
                </a:moveTo>
                <a:lnTo>
                  <a:pt x="169509" y="4640"/>
                </a:lnTo>
                <a:lnTo>
                  <a:pt x="114356" y="17737"/>
                </a:lnTo>
                <a:lnTo>
                  <a:pt x="67627" y="38052"/>
                </a:lnTo>
                <a:lnTo>
                  <a:pt x="31524" y="64346"/>
                </a:lnTo>
                <a:lnTo>
                  <a:pt x="8247" y="95382"/>
                </a:lnTo>
                <a:lnTo>
                  <a:pt x="0" y="129921"/>
                </a:lnTo>
                <a:lnTo>
                  <a:pt x="8247" y="164406"/>
                </a:lnTo>
                <a:lnTo>
                  <a:pt x="31524" y="195405"/>
                </a:lnTo>
                <a:lnTo>
                  <a:pt x="67627" y="221678"/>
                </a:lnTo>
                <a:lnTo>
                  <a:pt x="114356" y="241982"/>
                </a:lnTo>
                <a:lnTo>
                  <a:pt x="169509" y="255074"/>
                </a:lnTo>
                <a:lnTo>
                  <a:pt x="230885" y="259714"/>
                </a:lnTo>
                <a:lnTo>
                  <a:pt x="292208" y="255074"/>
                </a:lnTo>
                <a:lnTo>
                  <a:pt x="347326" y="241982"/>
                </a:lnTo>
                <a:lnTo>
                  <a:pt x="394033" y="221678"/>
                </a:lnTo>
                <a:lnTo>
                  <a:pt x="430125" y="195405"/>
                </a:lnTo>
                <a:lnTo>
                  <a:pt x="453397" y="164406"/>
                </a:lnTo>
                <a:lnTo>
                  <a:pt x="461645" y="129921"/>
                </a:lnTo>
                <a:lnTo>
                  <a:pt x="453397" y="95382"/>
                </a:lnTo>
                <a:lnTo>
                  <a:pt x="430125" y="64346"/>
                </a:lnTo>
                <a:lnTo>
                  <a:pt x="394033" y="38052"/>
                </a:lnTo>
                <a:lnTo>
                  <a:pt x="347326" y="17737"/>
                </a:lnTo>
                <a:lnTo>
                  <a:pt x="292208" y="4640"/>
                </a:lnTo>
                <a:lnTo>
                  <a:pt x="23088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txBox="1"/>
          <p:nvPr/>
        </p:nvSpPr>
        <p:spPr>
          <a:xfrm>
            <a:off x="8647289" y="1980691"/>
            <a:ext cx="151017"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25" normalizeH="0" baseline="0" noProof="0" dirty="0">
                <a:ln>
                  <a:noFill/>
                </a:ln>
                <a:solidFill>
                  <a:srgbClr val="FF0000"/>
                </a:solidFill>
                <a:effectLst/>
                <a:uLnTx/>
                <a:uFillTx/>
                <a:latin typeface="Calibri"/>
                <a:ea typeface="+mn-ea"/>
                <a:cs typeface="Calibri"/>
              </a:rPr>
              <a:t>12</a:t>
            </a:r>
            <a:endParaRPr kumimoji="0" sz="9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20" name="object 20"/>
          <p:cNvSpPr txBox="1"/>
          <p:nvPr/>
        </p:nvSpPr>
        <p:spPr>
          <a:xfrm>
            <a:off x="188772" y="5089905"/>
            <a:ext cx="6127750" cy="1488440"/>
          </a:xfrm>
          <a:prstGeom prst="rect">
            <a:avLst/>
          </a:prstGeom>
        </p:spPr>
        <p:txBody>
          <a:bodyPr vert="horz" wrap="square" lIns="0" tIns="12065" rIns="0" bIns="0" rtlCol="0">
            <a:spAutoFit/>
          </a:bodyPr>
          <a:lstStyle/>
          <a:p>
            <a:pPr marL="12700" marR="5080" lvl="0" indent="302260" algn="l" defTabSz="914400" rtl="0" eaLnBrk="1" fontAlgn="auto" latinLnBrk="0" hangingPunct="1">
              <a:lnSpc>
                <a:spcPct val="100000"/>
              </a:lnSpc>
              <a:spcBef>
                <a:spcPts val="95"/>
              </a:spcBef>
              <a:spcAft>
                <a:spcPts val="0"/>
              </a:spcAft>
              <a:buClrTx/>
              <a:buSzTx/>
              <a:buFontTx/>
              <a:buAutoNum type="arabicPeriod" startAt="12"/>
              <a:tabLst>
                <a:tab pos="31496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Berikut</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keterkaitan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antara</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tagging</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Prioritas</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dengan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Laporan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setiap</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tahapan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(contoh</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600" b="0" i="0" u="none" strike="noStrike" kern="0" cap="none" spc="3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tahap</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Rancangan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Awal),</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pada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Laporan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Daftar</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r>
              <a:rPr kumimoji="0" sz="1600" b="0" i="0" u="none" strike="noStrike" kern="0" cap="none" spc="-7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Prioritas</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dalam</a:t>
            </a:r>
            <a:r>
              <a:rPr kumimoji="0" sz="1600"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Mendukung</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Program</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Prioritas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Pembangunan</a:t>
            </a:r>
            <a:r>
              <a:rPr kumimoji="0" sz="1600" b="0" i="0" u="none" strike="noStrike" kern="0" cap="none" spc="-8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(4.4)</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12700" marR="219075" lvl="0" indent="302260" algn="l" defTabSz="914400" rtl="0" eaLnBrk="1" fontAlgn="auto" latinLnBrk="0" hangingPunct="1">
              <a:lnSpc>
                <a:spcPct val="100000"/>
              </a:lnSpc>
              <a:spcBef>
                <a:spcPts val="0"/>
              </a:spcBef>
              <a:spcAft>
                <a:spcPts val="0"/>
              </a:spcAft>
              <a:buClrTx/>
              <a:buSzTx/>
              <a:buFontTx/>
              <a:buAutoNum type="arabicPeriod" startAt="12"/>
              <a:tabLst>
                <a:tab pos="31496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Berikut</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hasil</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download</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Tabel</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4.4</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Daftar</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Prioritas</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dalam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Mendukung</a:t>
            </a:r>
            <a:r>
              <a:rPr kumimoji="0" sz="1600" b="0" i="0" u="none" strike="noStrike" kern="0" cap="none" spc="-7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Program</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Prioritas</a:t>
            </a:r>
            <a:r>
              <a:rPr kumimoji="0" sz="1600" b="0" i="0" u="none" strike="noStrike" kern="0" cap="none" spc="-7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Pembangunan</a:t>
            </a:r>
            <a:r>
              <a:rPr kumimoji="0" sz="1600"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Daerah</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26" name="Picture 25">
            <a:extLst>
              <a:ext uri="{FF2B5EF4-FFF2-40B4-BE49-F238E27FC236}">
                <a16:creationId xmlns:a16="http://schemas.microsoft.com/office/drawing/2014/main" id="{60B4C599-CD85-46B4-A137-64286B2AF1D9}"/>
              </a:ext>
            </a:extLst>
          </p:cNvPr>
          <p:cNvPicPr>
            <a:picLocks noChangeAspect="1"/>
          </p:cNvPicPr>
          <p:nvPr/>
        </p:nvPicPr>
        <p:blipFill>
          <a:blip r:embed="rId14"/>
          <a:stretch>
            <a:fillRect/>
          </a:stretch>
        </p:blipFill>
        <p:spPr>
          <a:xfrm>
            <a:off x="6342125" y="2906797"/>
            <a:ext cx="5661104" cy="3299440"/>
          </a:xfrm>
          <a:prstGeom prst="rect">
            <a:avLst/>
          </a:prstGeom>
        </p:spPr>
      </p:pic>
      <p:sp>
        <p:nvSpPr>
          <p:cNvPr id="27" name="object 18">
            <a:extLst>
              <a:ext uri="{FF2B5EF4-FFF2-40B4-BE49-F238E27FC236}">
                <a16:creationId xmlns:a16="http://schemas.microsoft.com/office/drawing/2014/main" id="{23C6BAF3-F6C9-4C63-A5FC-4DC4DC5E8A3F}"/>
              </a:ext>
            </a:extLst>
          </p:cNvPr>
          <p:cNvSpPr/>
          <p:nvPr/>
        </p:nvSpPr>
        <p:spPr>
          <a:xfrm>
            <a:off x="6805484" y="3039781"/>
            <a:ext cx="461645" cy="259715"/>
          </a:xfrm>
          <a:custGeom>
            <a:avLst/>
            <a:gdLst/>
            <a:ahLst/>
            <a:cxnLst/>
            <a:rect l="l" t="t" r="r" b="b"/>
            <a:pathLst>
              <a:path w="461645" h="259714">
                <a:moveTo>
                  <a:pt x="230885" y="0"/>
                </a:moveTo>
                <a:lnTo>
                  <a:pt x="169509" y="4640"/>
                </a:lnTo>
                <a:lnTo>
                  <a:pt x="114356" y="17737"/>
                </a:lnTo>
                <a:lnTo>
                  <a:pt x="67627" y="38052"/>
                </a:lnTo>
                <a:lnTo>
                  <a:pt x="31524" y="64346"/>
                </a:lnTo>
                <a:lnTo>
                  <a:pt x="8247" y="95382"/>
                </a:lnTo>
                <a:lnTo>
                  <a:pt x="0" y="129921"/>
                </a:lnTo>
                <a:lnTo>
                  <a:pt x="8247" y="164406"/>
                </a:lnTo>
                <a:lnTo>
                  <a:pt x="31524" y="195405"/>
                </a:lnTo>
                <a:lnTo>
                  <a:pt x="67627" y="221678"/>
                </a:lnTo>
                <a:lnTo>
                  <a:pt x="114356" y="241982"/>
                </a:lnTo>
                <a:lnTo>
                  <a:pt x="169509" y="255074"/>
                </a:lnTo>
                <a:lnTo>
                  <a:pt x="230885" y="259714"/>
                </a:lnTo>
                <a:lnTo>
                  <a:pt x="292208" y="255074"/>
                </a:lnTo>
                <a:lnTo>
                  <a:pt x="347326" y="241982"/>
                </a:lnTo>
                <a:lnTo>
                  <a:pt x="394033" y="221678"/>
                </a:lnTo>
                <a:lnTo>
                  <a:pt x="430125" y="195405"/>
                </a:lnTo>
                <a:lnTo>
                  <a:pt x="453397" y="164406"/>
                </a:lnTo>
                <a:lnTo>
                  <a:pt x="461645" y="129921"/>
                </a:lnTo>
                <a:lnTo>
                  <a:pt x="453397" y="95382"/>
                </a:lnTo>
                <a:lnTo>
                  <a:pt x="430125" y="64346"/>
                </a:lnTo>
                <a:lnTo>
                  <a:pt x="394033" y="38052"/>
                </a:lnTo>
                <a:lnTo>
                  <a:pt x="347326" y="17737"/>
                </a:lnTo>
                <a:lnTo>
                  <a:pt x="292208" y="4640"/>
                </a:lnTo>
                <a:lnTo>
                  <a:pt x="23088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object 19">
            <a:extLst>
              <a:ext uri="{FF2B5EF4-FFF2-40B4-BE49-F238E27FC236}">
                <a16:creationId xmlns:a16="http://schemas.microsoft.com/office/drawing/2014/main" id="{EA269FB6-17A0-4362-AE27-4E54E1FBF4EF}"/>
              </a:ext>
            </a:extLst>
          </p:cNvPr>
          <p:cNvSpPr txBox="1"/>
          <p:nvPr/>
        </p:nvSpPr>
        <p:spPr>
          <a:xfrm>
            <a:off x="6986839" y="3106584"/>
            <a:ext cx="126341" cy="1513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900" b="1" i="0" u="none" strike="noStrike" kern="0" cap="none" spc="-25" normalizeH="0" baseline="0" noProof="0" dirty="0">
                <a:ln>
                  <a:noFill/>
                </a:ln>
                <a:solidFill>
                  <a:srgbClr val="FF0000"/>
                </a:solidFill>
                <a:effectLst/>
                <a:uLnTx/>
                <a:uFillTx/>
                <a:latin typeface="Calibri"/>
                <a:ea typeface="+mn-ea"/>
                <a:cs typeface="Calibri"/>
              </a:rPr>
              <a:t>13</a:t>
            </a:r>
            <a:endParaRPr kumimoji="0" sz="900" b="0" i="0" u="none" strike="noStrike" kern="0" cap="none" spc="0" normalizeH="0" baseline="0" noProof="0" dirty="0">
              <a:ln>
                <a:noFill/>
              </a:ln>
              <a:solidFill>
                <a:sysClr val="windowText" lastClr="000000"/>
              </a:solidFill>
              <a:effectLst/>
              <a:uLnTx/>
              <a:uFillTx/>
              <a:latin typeface="Calibri"/>
              <a:ea typeface="+mn-ea"/>
              <a:cs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2484"/>
            <a:ext cx="12192635" cy="3979545"/>
            <a:chOff x="0" y="62484"/>
            <a:chExt cx="12192635" cy="3979545"/>
          </a:xfrm>
        </p:grpSpPr>
        <p:pic>
          <p:nvPicPr>
            <p:cNvPr id="3" name="object 3"/>
            <p:cNvPicPr/>
            <p:nvPr/>
          </p:nvPicPr>
          <p:blipFill>
            <a:blip r:embed="rId2" cstate="print"/>
            <a:stretch>
              <a:fillRect/>
            </a:stretch>
          </p:blipFill>
          <p:spPr>
            <a:xfrm>
              <a:off x="0" y="536385"/>
              <a:ext cx="10085996" cy="3505324"/>
            </a:xfrm>
            <a:prstGeom prst="rect">
              <a:avLst/>
            </a:prstGeom>
          </p:spPr>
        </p:pic>
        <p:pic>
          <p:nvPicPr>
            <p:cNvPr id="4" name="object 4"/>
            <p:cNvPicPr/>
            <p:nvPr/>
          </p:nvPicPr>
          <p:blipFill>
            <a:blip r:embed="rId3" cstate="print"/>
            <a:stretch>
              <a:fillRect/>
            </a:stretch>
          </p:blipFill>
          <p:spPr>
            <a:xfrm>
              <a:off x="136550" y="695706"/>
              <a:ext cx="9611601" cy="3007741"/>
            </a:xfrm>
            <a:prstGeom prst="rect">
              <a:avLst/>
            </a:prstGeom>
          </p:spPr>
        </p:pic>
        <p:sp>
          <p:nvSpPr>
            <p:cNvPr id="5" name="object 5"/>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 name="object 6"/>
            <p:cNvPicPr/>
            <p:nvPr/>
          </p:nvPicPr>
          <p:blipFill>
            <a:blip r:embed="rId4" cstate="print"/>
            <a:stretch>
              <a:fillRect/>
            </a:stretch>
          </p:blipFill>
          <p:spPr>
            <a:xfrm>
              <a:off x="688848" y="62484"/>
              <a:ext cx="1364741" cy="677418"/>
            </a:xfrm>
            <a:prstGeom prst="rect">
              <a:avLst/>
            </a:prstGeom>
          </p:spPr>
        </p:pic>
        <p:pic>
          <p:nvPicPr>
            <p:cNvPr id="7" name="object 7"/>
            <p:cNvPicPr/>
            <p:nvPr/>
          </p:nvPicPr>
          <p:blipFill>
            <a:blip r:embed="rId5" cstate="print"/>
            <a:stretch>
              <a:fillRect/>
            </a:stretch>
          </p:blipFill>
          <p:spPr>
            <a:xfrm>
              <a:off x="1719072" y="62484"/>
              <a:ext cx="825246" cy="677418"/>
            </a:xfrm>
            <a:prstGeom prst="rect">
              <a:avLst/>
            </a:prstGeom>
          </p:spPr>
        </p:pic>
        <p:pic>
          <p:nvPicPr>
            <p:cNvPr id="8" name="object 8"/>
            <p:cNvPicPr/>
            <p:nvPr/>
          </p:nvPicPr>
          <p:blipFill>
            <a:blip r:embed="rId6" cstate="print"/>
            <a:stretch>
              <a:fillRect/>
            </a:stretch>
          </p:blipFill>
          <p:spPr>
            <a:xfrm>
              <a:off x="2141220" y="62484"/>
              <a:ext cx="555498" cy="677418"/>
            </a:xfrm>
            <a:prstGeom prst="rect">
              <a:avLst/>
            </a:prstGeom>
          </p:spPr>
        </p:pic>
        <p:pic>
          <p:nvPicPr>
            <p:cNvPr id="9" name="object 9"/>
            <p:cNvPicPr/>
            <p:nvPr/>
          </p:nvPicPr>
          <p:blipFill>
            <a:blip r:embed="rId7" cstate="print"/>
            <a:stretch>
              <a:fillRect/>
            </a:stretch>
          </p:blipFill>
          <p:spPr>
            <a:xfrm>
              <a:off x="2362199" y="62484"/>
              <a:ext cx="1783842" cy="677418"/>
            </a:xfrm>
            <a:prstGeom prst="rect">
              <a:avLst/>
            </a:prstGeom>
          </p:spPr>
        </p:pic>
        <p:pic>
          <p:nvPicPr>
            <p:cNvPr id="10" name="object 10"/>
            <p:cNvPicPr/>
            <p:nvPr/>
          </p:nvPicPr>
          <p:blipFill>
            <a:blip r:embed="rId8" cstate="print"/>
            <a:stretch>
              <a:fillRect/>
            </a:stretch>
          </p:blipFill>
          <p:spPr>
            <a:xfrm>
              <a:off x="3808476" y="62484"/>
              <a:ext cx="1105662" cy="677418"/>
            </a:xfrm>
            <a:prstGeom prst="rect">
              <a:avLst/>
            </a:prstGeom>
          </p:spPr>
        </p:pic>
        <p:pic>
          <p:nvPicPr>
            <p:cNvPr id="11" name="object 11"/>
            <p:cNvPicPr/>
            <p:nvPr/>
          </p:nvPicPr>
          <p:blipFill>
            <a:blip r:embed="rId6" cstate="print"/>
            <a:stretch>
              <a:fillRect/>
            </a:stretch>
          </p:blipFill>
          <p:spPr>
            <a:xfrm>
              <a:off x="4511040" y="62484"/>
              <a:ext cx="555498" cy="677418"/>
            </a:xfrm>
            <a:prstGeom prst="rect">
              <a:avLst/>
            </a:prstGeom>
          </p:spPr>
        </p:pic>
        <p:pic>
          <p:nvPicPr>
            <p:cNvPr id="12" name="object 12"/>
            <p:cNvPicPr/>
            <p:nvPr/>
          </p:nvPicPr>
          <p:blipFill>
            <a:blip r:embed="rId9" cstate="print"/>
            <a:stretch>
              <a:fillRect/>
            </a:stretch>
          </p:blipFill>
          <p:spPr>
            <a:xfrm>
              <a:off x="4730496" y="62484"/>
              <a:ext cx="1611629" cy="677418"/>
            </a:xfrm>
            <a:prstGeom prst="rect">
              <a:avLst/>
            </a:prstGeom>
          </p:spPr>
        </p:pic>
        <p:pic>
          <p:nvPicPr>
            <p:cNvPr id="13" name="object 13"/>
            <p:cNvPicPr/>
            <p:nvPr/>
          </p:nvPicPr>
          <p:blipFill>
            <a:blip r:embed="rId10" cstate="print"/>
            <a:stretch>
              <a:fillRect/>
            </a:stretch>
          </p:blipFill>
          <p:spPr>
            <a:xfrm>
              <a:off x="5939028" y="62484"/>
              <a:ext cx="1500377" cy="677418"/>
            </a:xfrm>
            <a:prstGeom prst="rect">
              <a:avLst/>
            </a:prstGeom>
          </p:spPr>
        </p:pic>
        <p:pic>
          <p:nvPicPr>
            <p:cNvPr id="14" name="object 14"/>
            <p:cNvPicPr/>
            <p:nvPr/>
          </p:nvPicPr>
          <p:blipFill>
            <a:blip r:embed="rId11" cstate="print"/>
            <a:stretch>
              <a:fillRect/>
            </a:stretch>
          </p:blipFill>
          <p:spPr>
            <a:xfrm>
              <a:off x="7036307" y="62484"/>
              <a:ext cx="2175509" cy="677418"/>
            </a:xfrm>
            <a:prstGeom prst="rect">
              <a:avLst/>
            </a:prstGeom>
          </p:spPr>
        </p:pic>
        <p:pic>
          <p:nvPicPr>
            <p:cNvPr id="15" name="object 15"/>
            <p:cNvPicPr/>
            <p:nvPr/>
          </p:nvPicPr>
          <p:blipFill>
            <a:blip r:embed="rId12" cstate="print"/>
            <a:stretch>
              <a:fillRect/>
            </a:stretch>
          </p:blipFill>
          <p:spPr>
            <a:xfrm>
              <a:off x="8808719" y="62484"/>
              <a:ext cx="496062" cy="677418"/>
            </a:xfrm>
            <a:prstGeom prst="rect">
              <a:avLst/>
            </a:prstGeom>
          </p:spPr>
        </p:pic>
        <p:pic>
          <p:nvPicPr>
            <p:cNvPr id="16" name="object 16"/>
            <p:cNvPicPr/>
            <p:nvPr/>
          </p:nvPicPr>
          <p:blipFill>
            <a:blip r:embed="rId13" cstate="print"/>
            <a:stretch>
              <a:fillRect/>
            </a:stretch>
          </p:blipFill>
          <p:spPr>
            <a:xfrm>
              <a:off x="8970264" y="62484"/>
              <a:ext cx="2385822" cy="677418"/>
            </a:xfrm>
            <a:prstGeom prst="rect">
              <a:avLst/>
            </a:prstGeom>
          </p:spPr>
        </p:pic>
      </p:grpSp>
      <p:sp>
        <p:nvSpPr>
          <p:cNvPr id="17" name="object 17"/>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50" dirty="0"/>
              <a:t> </a:t>
            </a:r>
            <a:r>
              <a:rPr dirty="0"/>
              <a:t>PD</a:t>
            </a:r>
            <a:r>
              <a:rPr spc="-55" dirty="0"/>
              <a:t> </a:t>
            </a:r>
            <a:r>
              <a:rPr dirty="0"/>
              <a:t>–</a:t>
            </a:r>
            <a:r>
              <a:rPr spc="-50" dirty="0"/>
              <a:t> </a:t>
            </a:r>
            <a:r>
              <a:rPr dirty="0"/>
              <a:t>Rancangan</a:t>
            </a:r>
            <a:r>
              <a:rPr spc="-75" dirty="0"/>
              <a:t> </a:t>
            </a:r>
            <a:r>
              <a:rPr dirty="0"/>
              <a:t>Awal</a:t>
            </a:r>
            <a:r>
              <a:rPr spc="-50" dirty="0"/>
              <a:t> </a:t>
            </a:r>
            <a:r>
              <a:rPr dirty="0"/>
              <a:t>–</a:t>
            </a:r>
            <a:r>
              <a:rPr spc="-55" dirty="0"/>
              <a:t> </a:t>
            </a:r>
            <a:r>
              <a:rPr spc="-20" dirty="0"/>
              <a:t>Program/Kegiatan/SubKegiatan</a:t>
            </a:r>
            <a:r>
              <a:rPr spc="-15" dirty="0"/>
              <a:t> </a:t>
            </a:r>
            <a:r>
              <a:rPr dirty="0"/>
              <a:t>-</a:t>
            </a:r>
            <a:r>
              <a:rPr spc="-50" dirty="0"/>
              <a:t> </a:t>
            </a:r>
            <a:r>
              <a:rPr spc="-10" dirty="0"/>
              <a:t>SubKegiatan</a:t>
            </a:r>
            <a:r>
              <a:rPr spc="-35" dirty="0"/>
              <a:t> </a:t>
            </a:r>
            <a:r>
              <a:rPr spc="-25" dirty="0"/>
              <a:t>(6)</a:t>
            </a:r>
          </a:p>
        </p:txBody>
      </p:sp>
      <p:grpSp>
        <p:nvGrpSpPr>
          <p:cNvPr id="18" name="object 18"/>
          <p:cNvGrpSpPr/>
          <p:nvPr/>
        </p:nvGrpSpPr>
        <p:grpSpPr>
          <a:xfrm>
            <a:off x="0" y="42290"/>
            <a:ext cx="9598660" cy="3844290"/>
            <a:chOff x="0" y="42290"/>
            <a:chExt cx="9598660" cy="3844290"/>
          </a:xfrm>
        </p:grpSpPr>
        <p:pic>
          <p:nvPicPr>
            <p:cNvPr id="19" name="object 19"/>
            <p:cNvPicPr/>
            <p:nvPr/>
          </p:nvPicPr>
          <p:blipFill>
            <a:blip r:embed="rId14" cstate="print"/>
            <a:stretch>
              <a:fillRect/>
            </a:stretch>
          </p:blipFill>
          <p:spPr>
            <a:xfrm>
              <a:off x="0" y="42290"/>
              <a:ext cx="609599" cy="609600"/>
            </a:xfrm>
            <a:prstGeom prst="rect">
              <a:avLst/>
            </a:prstGeom>
          </p:spPr>
        </p:pic>
        <p:sp>
          <p:nvSpPr>
            <p:cNvPr id="20" name="object 20"/>
            <p:cNvSpPr/>
            <p:nvPr/>
          </p:nvSpPr>
          <p:spPr>
            <a:xfrm>
              <a:off x="9389744" y="3246501"/>
              <a:ext cx="208915" cy="640080"/>
            </a:xfrm>
            <a:custGeom>
              <a:avLst/>
              <a:gdLst/>
              <a:ahLst/>
              <a:cxnLst/>
              <a:rect l="l" t="t" r="r" b="b"/>
              <a:pathLst>
                <a:path w="208915" h="640079">
                  <a:moveTo>
                    <a:pt x="134838" y="533906"/>
                  </a:moveTo>
                  <a:lnTo>
                    <a:pt x="97916" y="543432"/>
                  </a:lnTo>
                  <a:lnTo>
                    <a:pt x="181736" y="639826"/>
                  </a:lnTo>
                  <a:lnTo>
                    <a:pt x="200589" y="552323"/>
                  </a:lnTo>
                  <a:lnTo>
                    <a:pt x="139573" y="552323"/>
                  </a:lnTo>
                  <a:lnTo>
                    <a:pt x="134838" y="533906"/>
                  </a:lnTo>
                  <a:close/>
                </a:path>
                <a:path w="208915" h="640079">
                  <a:moveTo>
                    <a:pt x="171787" y="524372"/>
                  </a:moveTo>
                  <a:lnTo>
                    <a:pt x="134838" y="533906"/>
                  </a:lnTo>
                  <a:lnTo>
                    <a:pt x="139573" y="552323"/>
                  </a:lnTo>
                  <a:lnTo>
                    <a:pt x="176529" y="542798"/>
                  </a:lnTo>
                  <a:lnTo>
                    <a:pt x="171787" y="524372"/>
                  </a:lnTo>
                  <a:close/>
                </a:path>
                <a:path w="208915" h="640079">
                  <a:moveTo>
                    <a:pt x="208660" y="514857"/>
                  </a:moveTo>
                  <a:lnTo>
                    <a:pt x="171787" y="524372"/>
                  </a:lnTo>
                  <a:lnTo>
                    <a:pt x="176529" y="542798"/>
                  </a:lnTo>
                  <a:lnTo>
                    <a:pt x="139573" y="552323"/>
                  </a:lnTo>
                  <a:lnTo>
                    <a:pt x="200589" y="552323"/>
                  </a:lnTo>
                  <a:lnTo>
                    <a:pt x="208660" y="514857"/>
                  </a:lnTo>
                  <a:close/>
                </a:path>
                <a:path w="208915" h="640079">
                  <a:moveTo>
                    <a:pt x="36829" y="0"/>
                  </a:moveTo>
                  <a:lnTo>
                    <a:pt x="0" y="9398"/>
                  </a:lnTo>
                  <a:lnTo>
                    <a:pt x="134838" y="533906"/>
                  </a:lnTo>
                  <a:lnTo>
                    <a:pt x="171787" y="524372"/>
                  </a:lnTo>
                  <a:lnTo>
                    <a:pt x="36829"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1271143" y="2302255"/>
              <a:ext cx="461645" cy="259715"/>
            </a:xfrm>
            <a:custGeom>
              <a:avLst/>
              <a:gdLst/>
              <a:ahLst/>
              <a:cxnLst/>
              <a:rect l="l" t="t" r="r" b="b"/>
              <a:pathLst>
                <a:path w="461644" h="259714">
                  <a:moveTo>
                    <a:pt x="230885" y="0"/>
                  </a:moveTo>
                  <a:lnTo>
                    <a:pt x="169509" y="4640"/>
                  </a:lnTo>
                  <a:lnTo>
                    <a:pt x="114356" y="17737"/>
                  </a:lnTo>
                  <a:lnTo>
                    <a:pt x="67627" y="38052"/>
                  </a:lnTo>
                  <a:lnTo>
                    <a:pt x="31524" y="64346"/>
                  </a:lnTo>
                  <a:lnTo>
                    <a:pt x="8247" y="95382"/>
                  </a:lnTo>
                  <a:lnTo>
                    <a:pt x="0" y="129921"/>
                  </a:lnTo>
                  <a:lnTo>
                    <a:pt x="8247" y="164406"/>
                  </a:lnTo>
                  <a:lnTo>
                    <a:pt x="31524" y="195405"/>
                  </a:lnTo>
                  <a:lnTo>
                    <a:pt x="67627" y="221678"/>
                  </a:lnTo>
                  <a:lnTo>
                    <a:pt x="114356" y="241982"/>
                  </a:lnTo>
                  <a:lnTo>
                    <a:pt x="169509" y="255074"/>
                  </a:lnTo>
                  <a:lnTo>
                    <a:pt x="230885" y="259715"/>
                  </a:lnTo>
                  <a:lnTo>
                    <a:pt x="292208" y="255074"/>
                  </a:lnTo>
                  <a:lnTo>
                    <a:pt x="347326" y="241982"/>
                  </a:lnTo>
                  <a:lnTo>
                    <a:pt x="394033" y="221678"/>
                  </a:lnTo>
                  <a:lnTo>
                    <a:pt x="430125" y="195405"/>
                  </a:lnTo>
                  <a:lnTo>
                    <a:pt x="453397" y="164406"/>
                  </a:lnTo>
                  <a:lnTo>
                    <a:pt x="461644" y="129921"/>
                  </a:lnTo>
                  <a:lnTo>
                    <a:pt x="453397" y="95382"/>
                  </a:lnTo>
                  <a:lnTo>
                    <a:pt x="430125" y="64346"/>
                  </a:lnTo>
                  <a:lnTo>
                    <a:pt x="394033" y="38052"/>
                  </a:lnTo>
                  <a:lnTo>
                    <a:pt x="347326" y="17737"/>
                  </a:lnTo>
                  <a:lnTo>
                    <a:pt x="292208" y="4640"/>
                  </a:lnTo>
                  <a:lnTo>
                    <a:pt x="23088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2" name="object 22"/>
          <p:cNvSpPr txBox="1"/>
          <p:nvPr/>
        </p:nvSpPr>
        <p:spPr>
          <a:xfrm>
            <a:off x="190296" y="3954907"/>
            <a:ext cx="6369685" cy="75692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14.</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logo</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chat</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disamping</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Tambah</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melihat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memberikan</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terhadap</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Outcome.</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Jika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ingin</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memberikan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langsung</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isikan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kolom</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Kirim.</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3" name="object 23"/>
          <p:cNvSpPr txBox="1"/>
          <p:nvPr/>
        </p:nvSpPr>
        <p:spPr>
          <a:xfrm>
            <a:off x="1451610" y="2369311"/>
            <a:ext cx="10160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1" i="0" u="none" strike="noStrike" kern="0" cap="none" spc="-25" normalizeH="0" baseline="0" noProof="0" dirty="0">
                <a:ln>
                  <a:noFill/>
                </a:ln>
                <a:solidFill>
                  <a:srgbClr val="FF0000"/>
                </a:solidFill>
                <a:effectLst/>
                <a:uLnTx/>
                <a:uFillTx/>
                <a:latin typeface="Calibri"/>
                <a:ea typeface="+mn-ea"/>
                <a:cs typeface="Calibri"/>
              </a:rPr>
              <a:t>14</a:t>
            </a:r>
            <a:endParaRPr kumimoji="0" sz="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4" name="object 24"/>
          <p:cNvGrpSpPr/>
          <p:nvPr/>
        </p:nvGrpSpPr>
        <p:grpSpPr>
          <a:xfrm>
            <a:off x="7057643" y="3857244"/>
            <a:ext cx="5076825" cy="2592705"/>
            <a:chOff x="7057643" y="3857244"/>
            <a:chExt cx="5076825" cy="2592705"/>
          </a:xfrm>
        </p:grpSpPr>
        <p:pic>
          <p:nvPicPr>
            <p:cNvPr id="25" name="object 25"/>
            <p:cNvPicPr/>
            <p:nvPr/>
          </p:nvPicPr>
          <p:blipFill>
            <a:blip r:embed="rId15" cstate="print"/>
            <a:stretch>
              <a:fillRect/>
            </a:stretch>
          </p:blipFill>
          <p:spPr>
            <a:xfrm>
              <a:off x="7057643" y="3857244"/>
              <a:ext cx="5076444" cy="2592324"/>
            </a:xfrm>
            <a:prstGeom prst="rect">
              <a:avLst/>
            </a:prstGeom>
          </p:spPr>
        </p:pic>
        <p:pic>
          <p:nvPicPr>
            <p:cNvPr id="26" name="object 26"/>
            <p:cNvPicPr/>
            <p:nvPr/>
          </p:nvPicPr>
          <p:blipFill>
            <a:blip r:embed="rId16" cstate="print"/>
            <a:stretch>
              <a:fillRect/>
            </a:stretch>
          </p:blipFill>
          <p:spPr>
            <a:xfrm>
              <a:off x="7087488" y="3886327"/>
              <a:ext cx="4967985" cy="2483993"/>
            </a:xfrm>
            <a:prstGeom prst="rect">
              <a:avLst/>
            </a:prstGeom>
          </p:spPr>
        </p:pic>
        <p:sp>
          <p:nvSpPr>
            <p:cNvPr id="27" name="object 27"/>
            <p:cNvSpPr/>
            <p:nvPr/>
          </p:nvSpPr>
          <p:spPr>
            <a:xfrm>
              <a:off x="7085964" y="3884739"/>
              <a:ext cx="4971415" cy="2487295"/>
            </a:xfrm>
            <a:custGeom>
              <a:avLst/>
              <a:gdLst/>
              <a:ahLst/>
              <a:cxnLst/>
              <a:rect l="l" t="t" r="r" b="b"/>
              <a:pathLst>
                <a:path w="4971415" h="2487295">
                  <a:moveTo>
                    <a:pt x="0" y="2487168"/>
                  </a:moveTo>
                  <a:lnTo>
                    <a:pt x="4971161" y="2487168"/>
                  </a:lnTo>
                  <a:lnTo>
                    <a:pt x="4971161" y="0"/>
                  </a:lnTo>
                  <a:lnTo>
                    <a:pt x="0" y="0"/>
                  </a:lnTo>
                  <a:lnTo>
                    <a:pt x="0" y="2487168"/>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6281" y="651891"/>
            <a:ext cx="11744960" cy="4125863"/>
          </a:xfrm>
          <a:prstGeom prst="rect">
            <a:avLst/>
          </a:prstGeom>
        </p:spPr>
      </p:pic>
      <p:grpSp>
        <p:nvGrpSpPr>
          <p:cNvPr id="3" name="object 3"/>
          <p:cNvGrpSpPr/>
          <p:nvPr/>
        </p:nvGrpSpPr>
        <p:grpSpPr>
          <a:xfrm>
            <a:off x="688848" y="62484"/>
            <a:ext cx="11503660" cy="677545"/>
            <a:chOff x="688848" y="62484"/>
            <a:chExt cx="11503660" cy="677545"/>
          </a:xfrm>
        </p:grpSpPr>
        <p:sp>
          <p:nvSpPr>
            <p:cNvPr id="4" name="object 4"/>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688848" y="62484"/>
              <a:ext cx="1364741" cy="677418"/>
            </a:xfrm>
            <a:prstGeom prst="rect">
              <a:avLst/>
            </a:prstGeom>
          </p:spPr>
        </p:pic>
        <p:pic>
          <p:nvPicPr>
            <p:cNvPr id="6" name="object 6"/>
            <p:cNvPicPr/>
            <p:nvPr/>
          </p:nvPicPr>
          <p:blipFill>
            <a:blip r:embed="rId4" cstate="print"/>
            <a:stretch>
              <a:fillRect/>
            </a:stretch>
          </p:blipFill>
          <p:spPr>
            <a:xfrm>
              <a:off x="1719072" y="62484"/>
              <a:ext cx="825246" cy="677418"/>
            </a:xfrm>
            <a:prstGeom prst="rect">
              <a:avLst/>
            </a:prstGeom>
          </p:spPr>
        </p:pic>
        <p:pic>
          <p:nvPicPr>
            <p:cNvPr id="7" name="object 7"/>
            <p:cNvPicPr/>
            <p:nvPr/>
          </p:nvPicPr>
          <p:blipFill>
            <a:blip r:embed="rId5" cstate="print"/>
            <a:stretch>
              <a:fillRect/>
            </a:stretch>
          </p:blipFill>
          <p:spPr>
            <a:xfrm>
              <a:off x="2141220" y="62484"/>
              <a:ext cx="555498" cy="677418"/>
            </a:xfrm>
            <a:prstGeom prst="rect">
              <a:avLst/>
            </a:prstGeom>
          </p:spPr>
        </p:pic>
        <p:pic>
          <p:nvPicPr>
            <p:cNvPr id="8" name="object 8"/>
            <p:cNvPicPr/>
            <p:nvPr/>
          </p:nvPicPr>
          <p:blipFill>
            <a:blip r:embed="rId6" cstate="print"/>
            <a:stretch>
              <a:fillRect/>
            </a:stretch>
          </p:blipFill>
          <p:spPr>
            <a:xfrm>
              <a:off x="2362199" y="62484"/>
              <a:ext cx="1783842" cy="677418"/>
            </a:xfrm>
            <a:prstGeom prst="rect">
              <a:avLst/>
            </a:prstGeom>
          </p:spPr>
        </p:pic>
        <p:pic>
          <p:nvPicPr>
            <p:cNvPr id="9" name="object 9"/>
            <p:cNvPicPr/>
            <p:nvPr/>
          </p:nvPicPr>
          <p:blipFill>
            <a:blip r:embed="rId7" cstate="print"/>
            <a:stretch>
              <a:fillRect/>
            </a:stretch>
          </p:blipFill>
          <p:spPr>
            <a:xfrm>
              <a:off x="3808476" y="62484"/>
              <a:ext cx="1105662" cy="677418"/>
            </a:xfrm>
            <a:prstGeom prst="rect">
              <a:avLst/>
            </a:prstGeom>
          </p:spPr>
        </p:pic>
        <p:pic>
          <p:nvPicPr>
            <p:cNvPr id="10" name="object 10"/>
            <p:cNvPicPr/>
            <p:nvPr/>
          </p:nvPicPr>
          <p:blipFill>
            <a:blip r:embed="rId5" cstate="print"/>
            <a:stretch>
              <a:fillRect/>
            </a:stretch>
          </p:blipFill>
          <p:spPr>
            <a:xfrm>
              <a:off x="4511039" y="62484"/>
              <a:ext cx="555498" cy="677418"/>
            </a:xfrm>
            <a:prstGeom prst="rect">
              <a:avLst/>
            </a:prstGeom>
          </p:spPr>
        </p:pic>
        <p:pic>
          <p:nvPicPr>
            <p:cNvPr id="11" name="object 11"/>
            <p:cNvPicPr/>
            <p:nvPr/>
          </p:nvPicPr>
          <p:blipFill>
            <a:blip r:embed="rId8" cstate="print"/>
            <a:stretch>
              <a:fillRect/>
            </a:stretch>
          </p:blipFill>
          <p:spPr>
            <a:xfrm>
              <a:off x="4730495" y="62484"/>
              <a:ext cx="1611629" cy="677418"/>
            </a:xfrm>
            <a:prstGeom prst="rect">
              <a:avLst/>
            </a:prstGeom>
          </p:spPr>
        </p:pic>
        <p:pic>
          <p:nvPicPr>
            <p:cNvPr id="12" name="object 12"/>
            <p:cNvPicPr/>
            <p:nvPr/>
          </p:nvPicPr>
          <p:blipFill>
            <a:blip r:embed="rId9" cstate="print"/>
            <a:stretch>
              <a:fillRect/>
            </a:stretch>
          </p:blipFill>
          <p:spPr>
            <a:xfrm>
              <a:off x="5939027" y="62484"/>
              <a:ext cx="1500377" cy="677418"/>
            </a:xfrm>
            <a:prstGeom prst="rect">
              <a:avLst/>
            </a:prstGeom>
          </p:spPr>
        </p:pic>
        <p:pic>
          <p:nvPicPr>
            <p:cNvPr id="13" name="object 13"/>
            <p:cNvPicPr/>
            <p:nvPr/>
          </p:nvPicPr>
          <p:blipFill>
            <a:blip r:embed="rId10" cstate="print"/>
            <a:stretch>
              <a:fillRect/>
            </a:stretch>
          </p:blipFill>
          <p:spPr>
            <a:xfrm>
              <a:off x="7036307" y="62484"/>
              <a:ext cx="2175509" cy="677418"/>
            </a:xfrm>
            <a:prstGeom prst="rect">
              <a:avLst/>
            </a:prstGeom>
          </p:spPr>
        </p:pic>
        <p:pic>
          <p:nvPicPr>
            <p:cNvPr id="14" name="object 14"/>
            <p:cNvPicPr/>
            <p:nvPr/>
          </p:nvPicPr>
          <p:blipFill>
            <a:blip r:embed="rId11" cstate="print"/>
            <a:stretch>
              <a:fillRect/>
            </a:stretch>
          </p:blipFill>
          <p:spPr>
            <a:xfrm>
              <a:off x="8808719" y="62484"/>
              <a:ext cx="496062" cy="677418"/>
            </a:xfrm>
            <a:prstGeom prst="rect">
              <a:avLst/>
            </a:prstGeom>
          </p:spPr>
        </p:pic>
        <p:pic>
          <p:nvPicPr>
            <p:cNvPr id="15" name="object 15"/>
            <p:cNvPicPr/>
            <p:nvPr/>
          </p:nvPicPr>
          <p:blipFill>
            <a:blip r:embed="rId12" cstate="print"/>
            <a:stretch>
              <a:fillRect/>
            </a:stretch>
          </p:blipFill>
          <p:spPr>
            <a:xfrm>
              <a:off x="8970264" y="62484"/>
              <a:ext cx="2385822" cy="677418"/>
            </a:xfrm>
            <a:prstGeom prst="rect">
              <a:avLst/>
            </a:prstGeom>
          </p:spPr>
        </p:pic>
      </p:grpSp>
      <p:sp>
        <p:nvSpPr>
          <p:cNvPr id="16" name="object 16"/>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50" dirty="0"/>
              <a:t> </a:t>
            </a:r>
            <a:r>
              <a:rPr dirty="0"/>
              <a:t>PD</a:t>
            </a:r>
            <a:r>
              <a:rPr spc="-55" dirty="0"/>
              <a:t> </a:t>
            </a:r>
            <a:r>
              <a:rPr dirty="0"/>
              <a:t>–</a:t>
            </a:r>
            <a:r>
              <a:rPr spc="-50" dirty="0"/>
              <a:t> </a:t>
            </a:r>
            <a:r>
              <a:rPr dirty="0"/>
              <a:t>Rancangan</a:t>
            </a:r>
            <a:r>
              <a:rPr spc="-75" dirty="0"/>
              <a:t> </a:t>
            </a:r>
            <a:r>
              <a:rPr dirty="0"/>
              <a:t>Awal</a:t>
            </a:r>
            <a:r>
              <a:rPr spc="-50" dirty="0"/>
              <a:t> </a:t>
            </a:r>
            <a:r>
              <a:rPr dirty="0"/>
              <a:t>–</a:t>
            </a:r>
            <a:r>
              <a:rPr spc="-55" dirty="0"/>
              <a:t> </a:t>
            </a:r>
            <a:r>
              <a:rPr spc="-20" dirty="0"/>
              <a:t>Program/Kegiatan/SubKegiatan</a:t>
            </a:r>
            <a:r>
              <a:rPr spc="-15" dirty="0"/>
              <a:t> </a:t>
            </a:r>
            <a:r>
              <a:rPr dirty="0"/>
              <a:t>-</a:t>
            </a:r>
            <a:r>
              <a:rPr spc="-50" dirty="0"/>
              <a:t> </a:t>
            </a:r>
            <a:r>
              <a:rPr spc="-10" dirty="0"/>
              <a:t>SubKegiatan</a:t>
            </a:r>
            <a:r>
              <a:rPr spc="-35" dirty="0"/>
              <a:t> </a:t>
            </a:r>
            <a:r>
              <a:rPr spc="-25" dirty="0"/>
              <a:t>(7)</a:t>
            </a:r>
          </a:p>
        </p:txBody>
      </p:sp>
      <p:pic>
        <p:nvPicPr>
          <p:cNvPr id="17" name="object 17"/>
          <p:cNvPicPr/>
          <p:nvPr/>
        </p:nvPicPr>
        <p:blipFill>
          <a:blip r:embed="rId13" cstate="print"/>
          <a:stretch>
            <a:fillRect/>
          </a:stretch>
        </p:blipFill>
        <p:spPr>
          <a:xfrm>
            <a:off x="96252" y="78958"/>
            <a:ext cx="417094" cy="540848"/>
          </a:xfrm>
          <a:prstGeom prst="rect">
            <a:avLst/>
          </a:prstGeom>
        </p:spPr>
      </p:pic>
      <p:sp>
        <p:nvSpPr>
          <p:cNvPr id="18" name="object 18"/>
          <p:cNvSpPr txBox="1"/>
          <p:nvPr/>
        </p:nvSpPr>
        <p:spPr>
          <a:xfrm>
            <a:off x="10229850" y="4967681"/>
            <a:ext cx="1653539" cy="1489075"/>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15.</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tombol Tagging</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DSSD</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untuk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menampilkan</a:t>
            </a:r>
            <a:r>
              <a:rPr kumimoji="0" sz="1600" b="0" i="0" u="none" strike="noStrike" kern="0" cap="none" spc="-8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DSSD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terkait</a:t>
            </a:r>
            <a:r>
              <a:rPr kumimoji="0" sz="1600"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dengan SubKegiatan dimaksud</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9" name="object 19"/>
          <p:cNvSpPr/>
          <p:nvPr/>
        </p:nvSpPr>
        <p:spPr>
          <a:xfrm>
            <a:off x="10441813" y="4027296"/>
            <a:ext cx="461645" cy="259715"/>
          </a:xfrm>
          <a:custGeom>
            <a:avLst/>
            <a:gdLst/>
            <a:ahLst/>
            <a:cxnLst/>
            <a:rect l="l" t="t" r="r" b="b"/>
            <a:pathLst>
              <a:path w="461645" h="259714">
                <a:moveTo>
                  <a:pt x="230885" y="0"/>
                </a:moveTo>
                <a:lnTo>
                  <a:pt x="169509" y="4631"/>
                </a:lnTo>
                <a:lnTo>
                  <a:pt x="114356" y="17704"/>
                </a:lnTo>
                <a:lnTo>
                  <a:pt x="67627" y="37988"/>
                </a:lnTo>
                <a:lnTo>
                  <a:pt x="31524" y="64252"/>
                </a:lnTo>
                <a:lnTo>
                  <a:pt x="8247" y="95264"/>
                </a:lnTo>
                <a:lnTo>
                  <a:pt x="0" y="129793"/>
                </a:lnTo>
                <a:lnTo>
                  <a:pt x="8247" y="164323"/>
                </a:lnTo>
                <a:lnTo>
                  <a:pt x="31524" y="195335"/>
                </a:lnTo>
                <a:lnTo>
                  <a:pt x="67627" y="221599"/>
                </a:lnTo>
                <a:lnTo>
                  <a:pt x="114356" y="241883"/>
                </a:lnTo>
                <a:lnTo>
                  <a:pt x="169509" y="254956"/>
                </a:lnTo>
                <a:lnTo>
                  <a:pt x="230885" y="259587"/>
                </a:lnTo>
                <a:lnTo>
                  <a:pt x="292252" y="254956"/>
                </a:lnTo>
                <a:lnTo>
                  <a:pt x="347382" y="241883"/>
                </a:lnTo>
                <a:lnTo>
                  <a:pt x="394080" y="221599"/>
                </a:lnTo>
                <a:lnTo>
                  <a:pt x="430153" y="195335"/>
                </a:lnTo>
                <a:lnTo>
                  <a:pt x="453406" y="164323"/>
                </a:lnTo>
                <a:lnTo>
                  <a:pt x="461644" y="129793"/>
                </a:lnTo>
                <a:lnTo>
                  <a:pt x="453406" y="95264"/>
                </a:lnTo>
                <a:lnTo>
                  <a:pt x="430153" y="64252"/>
                </a:lnTo>
                <a:lnTo>
                  <a:pt x="394080" y="37988"/>
                </a:lnTo>
                <a:lnTo>
                  <a:pt x="347382" y="17704"/>
                </a:lnTo>
                <a:lnTo>
                  <a:pt x="292252" y="4631"/>
                </a:lnTo>
                <a:lnTo>
                  <a:pt x="23088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object 20"/>
          <p:cNvSpPr txBox="1"/>
          <p:nvPr/>
        </p:nvSpPr>
        <p:spPr>
          <a:xfrm>
            <a:off x="10623295" y="4094479"/>
            <a:ext cx="10160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1" i="0" u="none" strike="noStrike" kern="0" cap="none" spc="-25" normalizeH="0" baseline="0" noProof="0" dirty="0">
                <a:ln>
                  <a:noFill/>
                </a:ln>
                <a:solidFill>
                  <a:srgbClr val="FF0000"/>
                </a:solidFill>
                <a:effectLst/>
                <a:uLnTx/>
                <a:uFillTx/>
                <a:latin typeface="Calibri"/>
                <a:ea typeface="+mn-ea"/>
                <a:cs typeface="Calibri"/>
              </a:rPr>
              <a:t>15</a:t>
            </a:r>
            <a:endParaRPr kumimoji="0" sz="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1" name="object 21"/>
          <p:cNvGrpSpPr/>
          <p:nvPr/>
        </p:nvGrpSpPr>
        <p:grpSpPr>
          <a:xfrm>
            <a:off x="0" y="2987713"/>
            <a:ext cx="10684510" cy="3870325"/>
            <a:chOff x="0" y="2987713"/>
            <a:chExt cx="10684510" cy="3870325"/>
          </a:xfrm>
        </p:grpSpPr>
        <p:pic>
          <p:nvPicPr>
            <p:cNvPr id="22" name="object 22"/>
            <p:cNvPicPr/>
            <p:nvPr/>
          </p:nvPicPr>
          <p:blipFill>
            <a:blip r:embed="rId14" cstate="print"/>
            <a:stretch>
              <a:fillRect/>
            </a:stretch>
          </p:blipFill>
          <p:spPr>
            <a:xfrm>
              <a:off x="6761098" y="3006725"/>
              <a:ext cx="3220720" cy="3734835"/>
            </a:xfrm>
            <a:prstGeom prst="rect">
              <a:avLst/>
            </a:prstGeom>
          </p:spPr>
        </p:pic>
        <p:sp>
          <p:nvSpPr>
            <p:cNvPr id="23" name="object 23"/>
            <p:cNvSpPr/>
            <p:nvPr/>
          </p:nvSpPr>
          <p:spPr>
            <a:xfrm>
              <a:off x="6761098" y="3006763"/>
              <a:ext cx="3220720" cy="3599815"/>
            </a:xfrm>
            <a:custGeom>
              <a:avLst/>
              <a:gdLst/>
              <a:ahLst/>
              <a:cxnLst/>
              <a:rect l="l" t="t" r="r" b="b"/>
              <a:pathLst>
                <a:path w="3220720" h="3599815">
                  <a:moveTo>
                    <a:pt x="0" y="3599307"/>
                  </a:moveTo>
                  <a:lnTo>
                    <a:pt x="3220720" y="3599307"/>
                  </a:lnTo>
                  <a:lnTo>
                    <a:pt x="3220720" y="0"/>
                  </a:lnTo>
                  <a:lnTo>
                    <a:pt x="0" y="0"/>
                  </a:lnTo>
                  <a:lnTo>
                    <a:pt x="0" y="3599307"/>
                  </a:lnTo>
                  <a:close/>
                </a:path>
              </a:pathLst>
            </a:custGeom>
            <a:ln w="38100">
              <a:solidFill>
                <a:srgbClr val="172C5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p:nvPr/>
          </p:nvSpPr>
          <p:spPr>
            <a:xfrm>
              <a:off x="9981818" y="4271772"/>
              <a:ext cx="702310" cy="534670"/>
            </a:xfrm>
            <a:custGeom>
              <a:avLst/>
              <a:gdLst/>
              <a:ahLst/>
              <a:cxnLst/>
              <a:rect l="l" t="t" r="r" b="b"/>
              <a:pathLst>
                <a:path w="702309" h="534670">
                  <a:moveTo>
                    <a:pt x="57023" y="420242"/>
                  </a:moveTo>
                  <a:lnTo>
                    <a:pt x="0" y="534669"/>
                  </a:lnTo>
                  <a:lnTo>
                    <a:pt x="125729" y="511682"/>
                  </a:lnTo>
                  <a:lnTo>
                    <a:pt x="111416" y="492632"/>
                  </a:lnTo>
                  <a:lnTo>
                    <a:pt x="87502" y="492632"/>
                  </a:lnTo>
                  <a:lnTo>
                    <a:pt x="64642" y="462152"/>
                  </a:lnTo>
                  <a:lnTo>
                    <a:pt x="79897" y="450686"/>
                  </a:lnTo>
                  <a:lnTo>
                    <a:pt x="57023" y="420242"/>
                  </a:lnTo>
                  <a:close/>
                </a:path>
                <a:path w="702309" h="534670">
                  <a:moveTo>
                    <a:pt x="79897" y="450686"/>
                  </a:moveTo>
                  <a:lnTo>
                    <a:pt x="64642" y="462152"/>
                  </a:lnTo>
                  <a:lnTo>
                    <a:pt x="87502" y="492632"/>
                  </a:lnTo>
                  <a:lnTo>
                    <a:pt x="102783" y="481143"/>
                  </a:lnTo>
                  <a:lnTo>
                    <a:pt x="79897" y="450686"/>
                  </a:lnTo>
                  <a:close/>
                </a:path>
                <a:path w="702309" h="534670">
                  <a:moveTo>
                    <a:pt x="102783" y="481143"/>
                  </a:moveTo>
                  <a:lnTo>
                    <a:pt x="87502" y="492632"/>
                  </a:lnTo>
                  <a:lnTo>
                    <a:pt x="111416" y="492632"/>
                  </a:lnTo>
                  <a:lnTo>
                    <a:pt x="102783" y="481143"/>
                  </a:lnTo>
                  <a:close/>
                </a:path>
                <a:path w="702309" h="534670">
                  <a:moveTo>
                    <a:pt x="679450" y="0"/>
                  </a:moveTo>
                  <a:lnTo>
                    <a:pt x="79897" y="450686"/>
                  </a:lnTo>
                  <a:lnTo>
                    <a:pt x="102783" y="481143"/>
                  </a:lnTo>
                  <a:lnTo>
                    <a:pt x="702309" y="30352"/>
                  </a:lnTo>
                  <a:lnTo>
                    <a:pt x="679450"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5" name="object 25"/>
            <p:cNvPicPr/>
            <p:nvPr/>
          </p:nvPicPr>
          <p:blipFill>
            <a:blip r:embed="rId15" cstate="print"/>
            <a:stretch>
              <a:fillRect/>
            </a:stretch>
          </p:blipFill>
          <p:spPr>
            <a:xfrm>
              <a:off x="0" y="3601224"/>
              <a:ext cx="3573907" cy="3256772"/>
            </a:xfrm>
            <a:prstGeom prst="rect">
              <a:avLst/>
            </a:prstGeom>
          </p:spPr>
        </p:pic>
        <p:pic>
          <p:nvPicPr>
            <p:cNvPr id="26" name="object 26"/>
            <p:cNvPicPr/>
            <p:nvPr/>
          </p:nvPicPr>
          <p:blipFill>
            <a:blip r:embed="rId16" cstate="print"/>
            <a:stretch>
              <a:fillRect/>
            </a:stretch>
          </p:blipFill>
          <p:spPr>
            <a:xfrm>
              <a:off x="106278" y="3796296"/>
              <a:ext cx="3092450" cy="2920492"/>
            </a:xfrm>
            <a:prstGeom prst="rect">
              <a:avLst/>
            </a:prstGeom>
          </p:spPr>
        </p:pic>
        <p:sp>
          <p:nvSpPr>
            <p:cNvPr id="27" name="object 27"/>
            <p:cNvSpPr/>
            <p:nvPr/>
          </p:nvSpPr>
          <p:spPr>
            <a:xfrm>
              <a:off x="7038213" y="4996942"/>
              <a:ext cx="461645" cy="259715"/>
            </a:xfrm>
            <a:custGeom>
              <a:avLst/>
              <a:gdLst/>
              <a:ahLst/>
              <a:cxnLst/>
              <a:rect l="l" t="t" r="r" b="b"/>
              <a:pathLst>
                <a:path w="461645" h="259714">
                  <a:moveTo>
                    <a:pt x="230885" y="0"/>
                  </a:moveTo>
                  <a:lnTo>
                    <a:pt x="169509" y="4631"/>
                  </a:lnTo>
                  <a:lnTo>
                    <a:pt x="114356" y="17704"/>
                  </a:lnTo>
                  <a:lnTo>
                    <a:pt x="67627" y="37988"/>
                  </a:lnTo>
                  <a:lnTo>
                    <a:pt x="31524" y="64252"/>
                  </a:lnTo>
                  <a:lnTo>
                    <a:pt x="8247" y="95264"/>
                  </a:lnTo>
                  <a:lnTo>
                    <a:pt x="0" y="129793"/>
                  </a:lnTo>
                  <a:lnTo>
                    <a:pt x="8247" y="164323"/>
                  </a:lnTo>
                  <a:lnTo>
                    <a:pt x="31524" y="195335"/>
                  </a:lnTo>
                  <a:lnTo>
                    <a:pt x="67627" y="221599"/>
                  </a:lnTo>
                  <a:lnTo>
                    <a:pt x="114356" y="241883"/>
                  </a:lnTo>
                  <a:lnTo>
                    <a:pt x="169509" y="254956"/>
                  </a:lnTo>
                  <a:lnTo>
                    <a:pt x="230885" y="259587"/>
                  </a:lnTo>
                  <a:lnTo>
                    <a:pt x="292252" y="254956"/>
                  </a:lnTo>
                  <a:lnTo>
                    <a:pt x="347382" y="241883"/>
                  </a:lnTo>
                  <a:lnTo>
                    <a:pt x="394080" y="221599"/>
                  </a:lnTo>
                  <a:lnTo>
                    <a:pt x="430153" y="195335"/>
                  </a:lnTo>
                  <a:lnTo>
                    <a:pt x="453406" y="164323"/>
                  </a:lnTo>
                  <a:lnTo>
                    <a:pt x="461644" y="129793"/>
                  </a:lnTo>
                  <a:lnTo>
                    <a:pt x="453406" y="95264"/>
                  </a:lnTo>
                  <a:lnTo>
                    <a:pt x="430153" y="64252"/>
                  </a:lnTo>
                  <a:lnTo>
                    <a:pt x="394080" y="37988"/>
                  </a:lnTo>
                  <a:lnTo>
                    <a:pt x="347382" y="17704"/>
                  </a:lnTo>
                  <a:lnTo>
                    <a:pt x="292252" y="4631"/>
                  </a:lnTo>
                  <a:lnTo>
                    <a:pt x="23088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8" name="object 28"/>
          <p:cNvSpPr txBox="1"/>
          <p:nvPr/>
        </p:nvSpPr>
        <p:spPr>
          <a:xfrm>
            <a:off x="7219315" y="5064379"/>
            <a:ext cx="101600" cy="11683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600" b="1" i="0" u="none" strike="noStrike" kern="0" cap="none" spc="-25" normalizeH="0" baseline="0" noProof="0" dirty="0">
                <a:ln>
                  <a:noFill/>
                </a:ln>
                <a:solidFill>
                  <a:srgbClr val="FF0000"/>
                </a:solidFill>
                <a:effectLst/>
                <a:uLnTx/>
                <a:uFillTx/>
                <a:latin typeface="Calibri"/>
                <a:ea typeface="+mn-ea"/>
                <a:cs typeface="Calibri"/>
              </a:rPr>
              <a:t>16</a:t>
            </a:r>
            <a:endParaRPr kumimoji="0" sz="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9" name="object 29"/>
          <p:cNvSpPr/>
          <p:nvPr/>
        </p:nvSpPr>
        <p:spPr>
          <a:xfrm>
            <a:off x="3198748" y="4166489"/>
            <a:ext cx="3562350" cy="114300"/>
          </a:xfrm>
          <a:custGeom>
            <a:avLst/>
            <a:gdLst/>
            <a:ahLst/>
            <a:cxnLst/>
            <a:rect l="l" t="t" r="r" b="b"/>
            <a:pathLst>
              <a:path w="3562350" h="114300">
                <a:moveTo>
                  <a:pt x="114300" y="0"/>
                </a:moveTo>
                <a:lnTo>
                  <a:pt x="0" y="57150"/>
                </a:lnTo>
                <a:lnTo>
                  <a:pt x="114300" y="114300"/>
                </a:lnTo>
                <a:lnTo>
                  <a:pt x="114300" y="76200"/>
                </a:lnTo>
                <a:lnTo>
                  <a:pt x="95250" y="76200"/>
                </a:lnTo>
                <a:lnTo>
                  <a:pt x="95250" y="38100"/>
                </a:lnTo>
                <a:lnTo>
                  <a:pt x="114300" y="38100"/>
                </a:lnTo>
                <a:lnTo>
                  <a:pt x="114300" y="0"/>
                </a:lnTo>
                <a:close/>
              </a:path>
              <a:path w="3562350" h="114300">
                <a:moveTo>
                  <a:pt x="114300" y="38100"/>
                </a:moveTo>
                <a:lnTo>
                  <a:pt x="95250" y="38100"/>
                </a:lnTo>
                <a:lnTo>
                  <a:pt x="95250" y="76200"/>
                </a:lnTo>
                <a:lnTo>
                  <a:pt x="114300" y="76200"/>
                </a:lnTo>
                <a:lnTo>
                  <a:pt x="114300" y="38100"/>
                </a:lnTo>
                <a:close/>
              </a:path>
              <a:path w="3562350" h="114300">
                <a:moveTo>
                  <a:pt x="3562350" y="38100"/>
                </a:moveTo>
                <a:lnTo>
                  <a:pt x="114300" y="38100"/>
                </a:lnTo>
                <a:lnTo>
                  <a:pt x="114300" y="76200"/>
                </a:lnTo>
                <a:lnTo>
                  <a:pt x="3562350" y="76200"/>
                </a:lnTo>
                <a:lnTo>
                  <a:pt x="3562350" y="3810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0" name="object 30"/>
          <p:cNvSpPr txBox="1"/>
          <p:nvPr/>
        </p:nvSpPr>
        <p:spPr>
          <a:xfrm>
            <a:off x="3277870" y="4402582"/>
            <a:ext cx="3427095" cy="51308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16.</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Edit</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menambahkan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tagging</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DSSD</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terhadap</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SubKegiatan.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31" name="object 31"/>
          <p:cNvGrpSpPr/>
          <p:nvPr/>
        </p:nvGrpSpPr>
        <p:grpSpPr>
          <a:xfrm>
            <a:off x="106277" y="4863113"/>
            <a:ext cx="6704965" cy="1995170"/>
            <a:chOff x="106277" y="4863113"/>
            <a:chExt cx="6704965" cy="1995170"/>
          </a:xfrm>
        </p:grpSpPr>
        <p:pic>
          <p:nvPicPr>
            <p:cNvPr id="32" name="object 32"/>
            <p:cNvPicPr/>
            <p:nvPr/>
          </p:nvPicPr>
          <p:blipFill>
            <a:blip r:embed="rId17" cstate="print"/>
            <a:stretch>
              <a:fillRect/>
            </a:stretch>
          </p:blipFill>
          <p:spPr>
            <a:xfrm>
              <a:off x="106277" y="5181320"/>
              <a:ext cx="3092450" cy="553821"/>
            </a:xfrm>
            <a:prstGeom prst="rect">
              <a:avLst/>
            </a:prstGeom>
          </p:spPr>
        </p:pic>
        <p:pic>
          <p:nvPicPr>
            <p:cNvPr id="33" name="object 33"/>
            <p:cNvPicPr/>
            <p:nvPr/>
          </p:nvPicPr>
          <p:blipFill>
            <a:blip r:embed="rId18" cstate="print"/>
            <a:stretch>
              <a:fillRect/>
            </a:stretch>
          </p:blipFill>
          <p:spPr>
            <a:xfrm>
              <a:off x="3512819" y="4863113"/>
              <a:ext cx="2957956" cy="1994883"/>
            </a:xfrm>
            <a:prstGeom prst="rect">
              <a:avLst/>
            </a:prstGeom>
          </p:spPr>
        </p:pic>
        <p:pic>
          <p:nvPicPr>
            <p:cNvPr id="34" name="object 34"/>
            <p:cNvPicPr/>
            <p:nvPr/>
          </p:nvPicPr>
          <p:blipFill>
            <a:blip r:embed="rId19" cstate="print"/>
            <a:stretch>
              <a:fillRect/>
            </a:stretch>
          </p:blipFill>
          <p:spPr>
            <a:xfrm>
              <a:off x="3708145" y="5058346"/>
              <a:ext cx="2387854" cy="1434846"/>
            </a:xfrm>
            <a:prstGeom prst="rect">
              <a:avLst/>
            </a:prstGeom>
          </p:spPr>
        </p:pic>
        <p:sp>
          <p:nvSpPr>
            <p:cNvPr id="35" name="object 35"/>
            <p:cNvSpPr/>
            <p:nvPr/>
          </p:nvSpPr>
          <p:spPr>
            <a:xfrm>
              <a:off x="5993130" y="5723165"/>
              <a:ext cx="817880" cy="114300"/>
            </a:xfrm>
            <a:custGeom>
              <a:avLst/>
              <a:gdLst/>
              <a:ahLst/>
              <a:cxnLst/>
              <a:rect l="l" t="t" r="r" b="b"/>
              <a:pathLst>
                <a:path w="817879" h="114300">
                  <a:moveTo>
                    <a:pt x="114046" y="0"/>
                  </a:moveTo>
                  <a:lnTo>
                    <a:pt x="0" y="57835"/>
                  </a:lnTo>
                  <a:lnTo>
                    <a:pt x="114681" y="114299"/>
                  </a:lnTo>
                  <a:lnTo>
                    <a:pt x="114469" y="76314"/>
                  </a:lnTo>
                  <a:lnTo>
                    <a:pt x="95377" y="76314"/>
                  </a:lnTo>
                  <a:lnTo>
                    <a:pt x="95123" y="38214"/>
                  </a:lnTo>
                  <a:lnTo>
                    <a:pt x="114257" y="38099"/>
                  </a:lnTo>
                  <a:lnTo>
                    <a:pt x="114046" y="0"/>
                  </a:lnTo>
                  <a:close/>
                </a:path>
                <a:path w="817879" h="114300">
                  <a:moveTo>
                    <a:pt x="114257" y="38099"/>
                  </a:moveTo>
                  <a:lnTo>
                    <a:pt x="95123" y="38214"/>
                  </a:lnTo>
                  <a:lnTo>
                    <a:pt x="95377" y="76314"/>
                  </a:lnTo>
                  <a:lnTo>
                    <a:pt x="114469" y="76200"/>
                  </a:lnTo>
                  <a:lnTo>
                    <a:pt x="114257" y="38099"/>
                  </a:lnTo>
                  <a:close/>
                </a:path>
                <a:path w="817879" h="114300">
                  <a:moveTo>
                    <a:pt x="114469" y="76200"/>
                  </a:moveTo>
                  <a:lnTo>
                    <a:pt x="95377" y="76314"/>
                  </a:lnTo>
                  <a:lnTo>
                    <a:pt x="114469" y="76314"/>
                  </a:lnTo>
                  <a:close/>
                </a:path>
                <a:path w="817879" h="114300">
                  <a:moveTo>
                    <a:pt x="817372" y="33896"/>
                  </a:moveTo>
                  <a:lnTo>
                    <a:pt x="114257" y="38099"/>
                  </a:lnTo>
                  <a:lnTo>
                    <a:pt x="114469" y="76200"/>
                  </a:lnTo>
                  <a:lnTo>
                    <a:pt x="817626" y="71996"/>
                  </a:lnTo>
                  <a:lnTo>
                    <a:pt x="817372" y="33896"/>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6" name="object 36"/>
          <p:cNvSpPr txBox="1"/>
          <p:nvPr/>
        </p:nvSpPr>
        <p:spPr>
          <a:xfrm>
            <a:off x="3277870" y="6626453"/>
            <a:ext cx="4030979" cy="1936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0" i="0" u="none" strike="noStrike" kern="0" cap="none" spc="0" normalizeH="0" baseline="0" noProof="0" dirty="0">
                <a:ln>
                  <a:noFill/>
                </a:ln>
                <a:solidFill>
                  <a:srgbClr val="FF0000"/>
                </a:solidFill>
                <a:effectLst/>
                <a:uLnTx/>
                <a:uFillTx/>
                <a:latin typeface="Calibri"/>
                <a:ea typeface="+mn-ea"/>
                <a:cs typeface="Calibri"/>
              </a:rPr>
              <a:t>Semula</a:t>
            </a:r>
            <a:r>
              <a:rPr kumimoji="0" sz="1100" b="0" i="0" u="none" strike="noStrike" kern="0" cap="none" spc="-35" normalizeH="0" baseline="0" noProof="0" dirty="0">
                <a:ln>
                  <a:noFill/>
                </a:ln>
                <a:solidFill>
                  <a:srgbClr val="FF0000"/>
                </a:solidFill>
                <a:effectLst/>
                <a:uLnTx/>
                <a:uFillTx/>
                <a:latin typeface="Calibri"/>
                <a:ea typeface="+mn-ea"/>
                <a:cs typeface="Calibri"/>
              </a:rPr>
              <a:t> </a:t>
            </a:r>
            <a:r>
              <a:rPr kumimoji="0" sz="1100" b="0" i="0" u="none" strike="noStrike" kern="0" cap="none" spc="0" normalizeH="0" baseline="0" noProof="0" dirty="0">
                <a:ln>
                  <a:noFill/>
                </a:ln>
                <a:solidFill>
                  <a:srgbClr val="FF0000"/>
                </a:solidFill>
                <a:effectLst/>
                <a:uLnTx/>
                <a:uFillTx/>
                <a:latin typeface="Calibri"/>
                <a:ea typeface="+mn-ea"/>
                <a:cs typeface="Calibri"/>
              </a:rPr>
              <a:t>2</a:t>
            </a:r>
            <a:r>
              <a:rPr kumimoji="0" sz="1100" b="0" i="0" u="none" strike="noStrike" kern="0" cap="none" spc="-20" normalizeH="0" baseline="0" noProof="0" dirty="0">
                <a:ln>
                  <a:noFill/>
                </a:ln>
                <a:solidFill>
                  <a:srgbClr val="FF0000"/>
                </a:solidFill>
                <a:effectLst/>
                <a:uLnTx/>
                <a:uFillTx/>
                <a:latin typeface="Calibri"/>
                <a:ea typeface="+mn-ea"/>
                <a:cs typeface="Calibri"/>
              </a:rPr>
              <a:t> </a:t>
            </a:r>
            <a:r>
              <a:rPr kumimoji="0" sz="1100" b="0" i="0" u="none" strike="noStrike" kern="0" cap="none" spc="0" normalizeH="0" baseline="0" noProof="0" dirty="0">
                <a:ln>
                  <a:noFill/>
                </a:ln>
                <a:solidFill>
                  <a:srgbClr val="FF0000"/>
                </a:solidFill>
                <a:effectLst/>
                <a:uLnTx/>
                <a:uFillTx/>
                <a:latin typeface="Calibri"/>
                <a:ea typeface="+mn-ea"/>
                <a:cs typeface="Calibri"/>
              </a:rPr>
              <a:t>DSSD</a:t>
            </a:r>
            <a:r>
              <a:rPr kumimoji="0" sz="1100" b="0" i="0" u="none" strike="noStrike" kern="0" cap="none" spc="-30" normalizeH="0" baseline="0" noProof="0" dirty="0">
                <a:ln>
                  <a:noFill/>
                </a:ln>
                <a:solidFill>
                  <a:srgbClr val="FF0000"/>
                </a:solidFill>
                <a:effectLst/>
                <a:uLnTx/>
                <a:uFillTx/>
                <a:latin typeface="Calibri"/>
                <a:ea typeface="+mn-ea"/>
                <a:cs typeface="Calibri"/>
              </a:rPr>
              <a:t> </a:t>
            </a:r>
            <a:r>
              <a:rPr kumimoji="0" sz="1100" b="0" i="0" u="none" strike="noStrike" kern="0" cap="none" spc="0" normalizeH="0" baseline="0" noProof="0" dirty="0">
                <a:ln>
                  <a:noFill/>
                </a:ln>
                <a:solidFill>
                  <a:srgbClr val="FF0000"/>
                </a:solidFill>
                <a:effectLst/>
                <a:uLnTx/>
                <a:uFillTx/>
                <a:latin typeface="Calibri"/>
                <a:ea typeface="+mn-ea"/>
                <a:cs typeface="Calibri"/>
              </a:rPr>
              <a:t>menjadi</a:t>
            </a:r>
            <a:r>
              <a:rPr kumimoji="0" sz="1100" b="0" i="0" u="none" strike="noStrike" kern="0" cap="none" spc="-30" normalizeH="0" baseline="0" noProof="0" dirty="0">
                <a:ln>
                  <a:noFill/>
                </a:ln>
                <a:solidFill>
                  <a:srgbClr val="FF0000"/>
                </a:solidFill>
                <a:effectLst/>
                <a:uLnTx/>
                <a:uFillTx/>
                <a:latin typeface="Calibri"/>
                <a:ea typeface="+mn-ea"/>
                <a:cs typeface="Calibri"/>
              </a:rPr>
              <a:t> </a:t>
            </a:r>
            <a:r>
              <a:rPr kumimoji="0" sz="1100" b="0" i="0" u="none" strike="noStrike" kern="0" cap="none" spc="0" normalizeH="0" baseline="0" noProof="0" dirty="0">
                <a:ln>
                  <a:noFill/>
                </a:ln>
                <a:solidFill>
                  <a:srgbClr val="FF0000"/>
                </a:solidFill>
                <a:effectLst/>
                <a:uLnTx/>
                <a:uFillTx/>
                <a:latin typeface="Calibri"/>
                <a:ea typeface="+mn-ea"/>
                <a:cs typeface="Calibri"/>
              </a:rPr>
              <a:t>3</a:t>
            </a:r>
            <a:r>
              <a:rPr kumimoji="0" sz="1100" b="0" i="0" u="none" strike="noStrike" kern="0" cap="none" spc="-10" normalizeH="0" baseline="0" noProof="0" dirty="0">
                <a:ln>
                  <a:noFill/>
                </a:ln>
                <a:solidFill>
                  <a:srgbClr val="FF0000"/>
                </a:solidFill>
                <a:effectLst/>
                <a:uLnTx/>
                <a:uFillTx/>
                <a:latin typeface="Calibri"/>
                <a:ea typeface="+mn-ea"/>
                <a:cs typeface="Calibri"/>
              </a:rPr>
              <a:t> </a:t>
            </a:r>
            <a:r>
              <a:rPr kumimoji="0" sz="1100" b="0" i="0" u="none" strike="noStrike" kern="0" cap="none" spc="0" normalizeH="0" baseline="0" noProof="0" dirty="0">
                <a:ln>
                  <a:noFill/>
                </a:ln>
                <a:solidFill>
                  <a:srgbClr val="FF0000"/>
                </a:solidFill>
                <a:effectLst/>
                <a:uLnTx/>
                <a:uFillTx/>
                <a:latin typeface="Calibri"/>
                <a:ea typeface="+mn-ea"/>
                <a:cs typeface="Calibri"/>
              </a:rPr>
              <a:t>DSSD</a:t>
            </a:r>
            <a:r>
              <a:rPr kumimoji="0" sz="1100" b="0" i="0" u="none" strike="noStrike" kern="0" cap="none" spc="-40" normalizeH="0" baseline="0" noProof="0" dirty="0">
                <a:ln>
                  <a:noFill/>
                </a:ln>
                <a:solidFill>
                  <a:srgbClr val="FF0000"/>
                </a:solidFill>
                <a:effectLst/>
                <a:uLnTx/>
                <a:uFillTx/>
                <a:latin typeface="Calibri"/>
                <a:ea typeface="+mn-ea"/>
                <a:cs typeface="Calibri"/>
              </a:rPr>
              <a:t> </a:t>
            </a:r>
            <a:r>
              <a:rPr kumimoji="0" sz="1100" b="0" i="0" u="none" strike="noStrike" kern="0" cap="none" spc="0" normalizeH="0" baseline="0" noProof="0" dirty="0">
                <a:ln>
                  <a:noFill/>
                </a:ln>
                <a:solidFill>
                  <a:srgbClr val="FF0000"/>
                </a:solidFill>
                <a:effectLst/>
                <a:uLnTx/>
                <a:uFillTx/>
                <a:latin typeface="Calibri"/>
                <a:ea typeface="+mn-ea"/>
                <a:cs typeface="Calibri"/>
              </a:rPr>
              <a:t>yang</a:t>
            </a:r>
            <a:r>
              <a:rPr kumimoji="0" sz="1100" b="0" i="0" u="none" strike="noStrike" kern="0" cap="none" spc="-20" normalizeH="0" baseline="0" noProof="0" dirty="0">
                <a:ln>
                  <a:noFill/>
                </a:ln>
                <a:solidFill>
                  <a:srgbClr val="FF0000"/>
                </a:solidFill>
                <a:effectLst/>
                <a:uLnTx/>
                <a:uFillTx/>
                <a:latin typeface="Calibri"/>
                <a:ea typeface="+mn-ea"/>
                <a:cs typeface="Calibri"/>
              </a:rPr>
              <a:t> </a:t>
            </a:r>
            <a:r>
              <a:rPr kumimoji="0" sz="1100" b="0" i="0" u="none" strike="noStrike" kern="0" cap="none" spc="0" normalizeH="0" baseline="0" noProof="0" dirty="0">
                <a:ln>
                  <a:noFill/>
                </a:ln>
                <a:solidFill>
                  <a:srgbClr val="FF0000"/>
                </a:solidFill>
                <a:effectLst/>
                <a:uLnTx/>
                <a:uFillTx/>
                <a:latin typeface="Calibri"/>
                <a:ea typeface="+mn-ea"/>
                <a:cs typeface="Calibri"/>
              </a:rPr>
              <a:t>tertagging</a:t>
            </a:r>
            <a:r>
              <a:rPr kumimoji="0" sz="1100" b="0" i="0" u="none" strike="noStrike" kern="0" cap="none" spc="-40" normalizeH="0" baseline="0" noProof="0" dirty="0">
                <a:ln>
                  <a:noFill/>
                </a:ln>
                <a:solidFill>
                  <a:srgbClr val="FF0000"/>
                </a:solidFill>
                <a:effectLst/>
                <a:uLnTx/>
                <a:uFillTx/>
                <a:latin typeface="Calibri"/>
                <a:ea typeface="+mn-ea"/>
                <a:cs typeface="Calibri"/>
              </a:rPr>
              <a:t> </a:t>
            </a:r>
            <a:r>
              <a:rPr kumimoji="0" sz="1100" b="0" i="0" u="none" strike="noStrike" kern="0" cap="none" spc="0" normalizeH="0" baseline="0" noProof="0" dirty="0">
                <a:ln>
                  <a:noFill/>
                </a:ln>
                <a:solidFill>
                  <a:srgbClr val="FF0000"/>
                </a:solidFill>
                <a:effectLst/>
                <a:uLnTx/>
                <a:uFillTx/>
                <a:latin typeface="Calibri"/>
                <a:ea typeface="+mn-ea"/>
                <a:cs typeface="Calibri"/>
              </a:rPr>
              <a:t>terhadap</a:t>
            </a:r>
            <a:r>
              <a:rPr kumimoji="0" sz="1100" b="0" i="0" u="none" strike="noStrike" kern="0" cap="none" spc="-30" normalizeH="0" baseline="0" noProof="0" dirty="0">
                <a:ln>
                  <a:noFill/>
                </a:ln>
                <a:solidFill>
                  <a:srgbClr val="FF0000"/>
                </a:solidFill>
                <a:effectLst/>
                <a:uLnTx/>
                <a:uFillTx/>
                <a:latin typeface="Calibri"/>
                <a:ea typeface="+mn-ea"/>
                <a:cs typeface="Calibri"/>
              </a:rPr>
              <a:t> </a:t>
            </a:r>
            <a:r>
              <a:rPr kumimoji="0" sz="1100" b="0" i="0" u="none" strike="noStrike" kern="0" cap="none" spc="-10" normalizeH="0" baseline="0" noProof="0" dirty="0">
                <a:ln>
                  <a:noFill/>
                </a:ln>
                <a:solidFill>
                  <a:srgbClr val="FF0000"/>
                </a:solidFill>
                <a:effectLst/>
                <a:uLnTx/>
                <a:uFillTx/>
                <a:latin typeface="Calibri"/>
                <a:ea typeface="+mn-ea"/>
                <a:cs typeface="Calibri"/>
              </a:rPr>
              <a:t>SubKegiatan.</a:t>
            </a:r>
            <a:endParaRPr kumimoji="0" sz="1100"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88848" y="62484"/>
            <a:ext cx="11503545" cy="5126736"/>
            <a:chOff x="688848" y="62484"/>
            <a:chExt cx="11503545" cy="5126736"/>
          </a:xfrm>
        </p:grpSpPr>
        <p:pic>
          <p:nvPicPr>
            <p:cNvPr id="4" name="object 4"/>
            <p:cNvPicPr/>
            <p:nvPr/>
          </p:nvPicPr>
          <p:blipFill>
            <a:blip r:embed="rId2" cstate="print"/>
            <a:stretch>
              <a:fillRect/>
            </a:stretch>
          </p:blipFill>
          <p:spPr>
            <a:xfrm>
              <a:off x="5181600" y="2127504"/>
              <a:ext cx="3020568" cy="2359152"/>
            </a:xfrm>
            <a:prstGeom prst="rect">
              <a:avLst/>
            </a:prstGeom>
          </p:spPr>
        </p:pic>
        <p:sp>
          <p:nvSpPr>
            <p:cNvPr id="6" name="object 6"/>
            <p:cNvSpPr/>
            <p:nvPr/>
          </p:nvSpPr>
          <p:spPr>
            <a:xfrm>
              <a:off x="5209920" y="2156079"/>
              <a:ext cx="2915285" cy="2252980"/>
            </a:xfrm>
            <a:custGeom>
              <a:avLst/>
              <a:gdLst/>
              <a:ahLst/>
              <a:cxnLst/>
              <a:rect l="l" t="t" r="r" b="b"/>
              <a:pathLst>
                <a:path w="2915284" h="2252979">
                  <a:moveTo>
                    <a:pt x="0" y="2252980"/>
                  </a:moveTo>
                  <a:lnTo>
                    <a:pt x="2914904" y="2252980"/>
                  </a:lnTo>
                  <a:lnTo>
                    <a:pt x="2914904" y="0"/>
                  </a:lnTo>
                  <a:lnTo>
                    <a:pt x="0" y="0"/>
                  </a:lnTo>
                  <a:lnTo>
                    <a:pt x="0" y="2252980"/>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object 7"/>
            <p:cNvPicPr/>
            <p:nvPr/>
          </p:nvPicPr>
          <p:blipFill>
            <a:blip r:embed="rId3" cstate="print"/>
            <a:stretch>
              <a:fillRect/>
            </a:stretch>
          </p:blipFill>
          <p:spPr>
            <a:xfrm>
              <a:off x="8334755" y="2156460"/>
              <a:ext cx="3842004" cy="3032760"/>
            </a:xfrm>
            <a:prstGeom prst="rect">
              <a:avLst/>
            </a:prstGeom>
          </p:spPr>
        </p:pic>
        <p:pic>
          <p:nvPicPr>
            <p:cNvPr id="8" name="object 8"/>
            <p:cNvPicPr/>
            <p:nvPr/>
          </p:nvPicPr>
          <p:blipFill>
            <a:blip r:embed="rId4" cstate="print"/>
            <a:stretch>
              <a:fillRect/>
            </a:stretch>
          </p:blipFill>
          <p:spPr>
            <a:xfrm>
              <a:off x="8363712" y="2185923"/>
              <a:ext cx="3734054" cy="2924683"/>
            </a:xfrm>
            <a:prstGeom prst="rect">
              <a:avLst/>
            </a:prstGeom>
          </p:spPr>
        </p:pic>
        <p:sp>
          <p:nvSpPr>
            <p:cNvPr id="9" name="object 9"/>
            <p:cNvSpPr/>
            <p:nvPr/>
          </p:nvSpPr>
          <p:spPr>
            <a:xfrm>
              <a:off x="8362061" y="2184400"/>
              <a:ext cx="3737610" cy="2927985"/>
            </a:xfrm>
            <a:custGeom>
              <a:avLst/>
              <a:gdLst/>
              <a:ahLst/>
              <a:cxnLst/>
              <a:rect l="l" t="t" r="r" b="b"/>
              <a:pathLst>
                <a:path w="3737609" h="2927985">
                  <a:moveTo>
                    <a:pt x="0" y="2927858"/>
                  </a:moveTo>
                  <a:lnTo>
                    <a:pt x="3737229" y="2927858"/>
                  </a:lnTo>
                  <a:lnTo>
                    <a:pt x="3737229" y="0"/>
                  </a:lnTo>
                  <a:lnTo>
                    <a:pt x="0" y="0"/>
                  </a:lnTo>
                  <a:lnTo>
                    <a:pt x="0" y="2927858"/>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object 10"/>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1" name="object 11"/>
            <p:cNvPicPr/>
            <p:nvPr/>
          </p:nvPicPr>
          <p:blipFill>
            <a:blip r:embed="rId5" cstate="print"/>
            <a:stretch>
              <a:fillRect/>
            </a:stretch>
          </p:blipFill>
          <p:spPr>
            <a:xfrm>
              <a:off x="688848" y="62484"/>
              <a:ext cx="1364741" cy="677418"/>
            </a:xfrm>
            <a:prstGeom prst="rect">
              <a:avLst/>
            </a:prstGeom>
          </p:spPr>
        </p:pic>
        <p:pic>
          <p:nvPicPr>
            <p:cNvPr id="12" name="object 12"/>
            <p:cNvPicPr/>
            <p:nvPr/>
          </p:nvPicPr>
          <p:blipFill>
            <a:blip r:embed="rId6" cstate="print"/>
            <a:stretch>
              <a:fillRect/>
            </a:stretch>
          </p:blipFill>
          <p:spPr>
            <a:xfrm>
              <a:off x="1719072" y="62484"/>
              <a:ext cx="825246" cy="677418"/>
            </a:xfrm>
            <a:prstGeom prst="rect">
              <a:avLst/>
            </a:prstGeom>
          </p:spPr>
        </p:pic>
        <p:pic>
          <p:nvPicPr>
            <p:cNvPr id="13" name="object 13"/>
            <p:cNvPicPr/>
            <p:nvPr/>
          </p:nvPicPr>
          <p:blipFill>
            <a:blip r:embed="rId7" cstate="print"/>
            <a:stretch>
              <a:fillRect/>
            </a:stretch>
          </p:blipFill>
          <p:spPr>
            <a:xfrm>
              <a:off x="2141220" y="62484"/>
              <a:ext cx="555498" cy="677418"/>
            </a:xfrm>
            <a:prstGeom prst="rect">
              <a:avLst/>
            </a:prstGeom>
          </p:spPr>
        </p:pic>
        <p:pic>
          <p:nvPicPr>
            <p:cNvPr id="14" name="object 14"/>
            <p:cNvPicPr/>
            <p:nvPr/>
          </p:nvPicPr>
          <p:blipFill>
            <a:blip r:embed="rId8" cstate="print"/>
            <a:stretch>
              <a:fillRect/>
            </a:stretch>
          </p:blipFill>
          <p:spPr>
            <a:xfrm>
              <a:off x="2362199" y="62484"/>
              <a:ext cx="1783842" cy="677418"/>
            </a:xfrm>
            <a:prstGeom prst="rect">
              <a:avLst/>
            </a:prstGeom>
          </p:spPr>
        </p:pic>
        <p:pic>
          <p:nvPicPr>
            <p:cNvPr id="15" name="object 15"/>
            <p:cNvPicPr/>
            <p:nvPr/>
          </p:nvPicPr>
          <p:blipFill>
            <a:blip r:embed="rId9" cstate="print"/>
            <a:stretch>
              <a:fillRect/>
            </a:stretch>
          </p:blipFill>
          <p:spPr>
            <a:xfrm>
              <a:off x="3808476" y="62484"/>
              <a:ext cx="1105662" cy="677418"/>
            </a:xfrm>
            <a:prstGeom prst="rect">
              <a:avLst/>
            </a:prstGeom>
          </p:spPr>
        </p:pic>
        <p:pic>
          <p:nvPicPr>
            <p:cNvPr id="16" name="object 16"/>
            <p:cNvPicPr/>
            <p:nvPr/>
          </p:nvPicPr>
          <p:blipFill>
            <a:blip r:embed="rId7" cstate="print"/>
            <a:stretch>
              <a:fillRect/>
            </a:stretch>
          </p:blipFill>
          <p:spPr>
            <a:xfrm>
              <a:off x="4511039" y="62484"/>
              <a:ext cx="555498" cy="677418"/>
            </a:xfrm>
            <a:prstGeom prst="rect">
              <a:avLst/>
            </a:prstGeom>
          </p:spPr>
        </p:pic>
        <p:pic>
          <p:nvPicPr>
            <p:cNvPr id="17" name="object 17"/>
            <p:cNvPicPr/>
            <p:nvPr/>
          </p:nvPicPr>
          <p:blipFill>
            <a:blip r:embed="rId10" cstate="print"/>
            <a:stretch>
              <a:fillRect/>
            </a:stretch>
          </p:blipFill>
          <p:spPr>
            <a:xfrm>
              <a:off x="4730495" y="62484"/>
              <a:ext cx="1550670" cy="677418"/>
            </a:xfrm>
            <a:prstGeom prst="rect">
              <a:avLst/>
            </a:prstGeom>
          </p:spPr>
        </p:pic>
        <p:pic>
          <p:nvPicPr>
            <p:cNvPr id="18" name="object 18"/>
            <p:cNvPicPr/>
            <p:nvPr/>
          </p:nvPicPr>
          <p:blipFill>
            <a:blip r:embed="rId11" cstate="print"/>
            <a:stretch>
              <a:fillRect/>
            </a:stretch>
          </p:blipFill>
          <p:spPr>
            <a:xfrm>
              <a:off x="5946648" y="62484"/>
              <a:ext cx="2708909" cy="677418"/>
            </a:xfrm>
            <a:prstGeom prst="rect">
              <a:avLst/>
            </a:prstGeom>
          </p:spPr>
        </p:pic>
        <p:pic>
          <p:nvPicPr>
            <p:cNvPr id="5" name="object 5"/>
            <p:cNvPicPr/>
            <p:nvPr/>
          </p:nvPicPr>
          <p:blipFill>
            <a:blip r:embed="rId12" cstate="print"/>
            <a:stretch>
              <a:fillRect/>
            </a:stretch>
          </p:blipFill>
          <p:spPr>
            <a:xfrm>
              <a:off x="5211444" y="2157729"/>
              <a:ext cx="2911729" cy="2249805"/>
            </a:xfrm>
            <a:prstGeom prst="rect">
              <a:avLst/>
            </a:prstGeom>
          </p:spPr>
        </p:pic>
      </p:grpSp>
      <p:sp>
        <p:nvSpPr>
          <p:cNvPr id="19" name="object 19"/>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65" dirty="0"/>
              <a:t> </a:t>
            </a:r>
            <a:r>
              <a:rPr dirty="0"/>
              <a:t>PD</a:t>
            </a:r>
            <a:r>
              <a:rPr spc="-70" dirty="0"/>
              <a:t> </a:t>
            </a:r>
            <a:r>
              <a:rPr dirty="0"/>
              <a:t>–</a:t>
            </a:r>
            <a:r>
              <a:rPr spc="-60" dirty="0"/>
              <a:t> </a:t>
            </a:r>
            <a:r>
              <a:rPr dirty="0"/>
              <a:t>Rancangan</a:t>
            </a:r>
            <a:r>
              <a:rPr spc="-90" dirty="0"/>
              <a:t> </a:t>
            </a:r>
            <a:r>
              <a:rPr dirty="0"/>
              <a:t>Awal</a:t>
            </a:r>
            <a:r>
              <a:rPr spc="-60" dirty="0"/>
              <a:t> </a:t>
            </a:r>
            <a:r>
              <a:rPr dirty="0"/>
              <a:t>–</a:t>
            </a:r>
            <a:r>
              <a:rPr spc="-70" dirty="0"/>
              <a:t> </a:t>
            </a:r>
            <a:r>
              <a:rPr dirty="0"/>
              <a:t>Indikator</a:t>
            </a:r>
            <a:r>
              <a:rPr spc="-60" dirty="0"/>
              <a:t> </a:t>
            </a:r>
            <a:r>
              <a:rPr dirty="0"/>
              <a:t>Kinerja</a:t>
            </a:r>
            <a:r>
              <a:rPr spc="-55" dirty="0"/>
              <a:t> </a:t>
            </a:r>
            <a:r>
              <a:rPr dirty="0"/>
              <a:t>Utama</a:t>
            </a:r>
            <a:r>
              <a:rPr spc="-75" dirty="0"/>
              <a:t> </a:t>
            </a:r>
            <a:r>
              <a:rPr spc="-25" dirty="0"/>
              <a:t>PD</a:t>
            </a:r>
          </a:p>
        </p:txBody>
      </p:sp>
      <p:pic>
        <p:nvPicPr>
          <p:cNvPr id="20" name="object 20"/>
          <p:cNvPicPr/>
          <p:nvPr/>
        </p:nvPicPr>
        <p:blipFill>
          <a:blip r:embed="rId13" cstate="print"/>
          <a:stretch>
            <a:fillRect/>
          </a:stretch>
        </p:blipFill>
        <p:spPr>
          <a:xfrm>
            <a:off x="96252" y="78958"/>
            <a:ext cx="417094" cy="540848"/>
          </a:xfrm>
          <a:prstGeom prst="rect">
            <a:avLst/>
          </a:prstGeom>
        </p:spPr>
      </p:pic>
      <p:sp>
        <p:nvSpPr>
          <p:cNvPr id="21" name="object 21"/>
          <p:cNvSpPr txBox="1"/>
          <p:nvPr/>
        </p:nvSpPr>
        <p:spPr>
          <a:xfrm>
            <a:off x="78739" y="2572892"/>
            <a:ext cx="4974590" cy="1976120"/>
          </a:xfrm>
          <a:prstGeom prst="rect">
            <a:avLst/>
          </a:prstGeom>
        </p:spPr>
        <p:txBody>
          <a:bodyPr vert="horz" wrap="square" lIns="0" tIns="12065" rIns="0" bIns="0" rtlCol="0">
            <a:spAutoFit/>
          </a:bodyPr>
          <a:lstStyle/>
          <a:p>
            <a:pPr marL="355600" marR="5080" lvl="0" indent="-342900" algn="l" defTabSz="914400" rtl="0" eaLnBrk="1" fontAlgn="auto" latinLnBrk="0" hangingPunct="1">
              <a:lnSpc>
                <a:spcPct val="100000"/>
              </a:lnSpc>
              <a:spcBef>
                <a:spcPts val="95"/>
              </a:spcBef>
              <a:spcAft>
                <a:spcPts val="0"/>
              </a:spcAft>
              <a:buClrTx/>
              <a:buSzTx/>
              <a:buFontTx/>
              <a:buAutoNum type="arabicPeriod"/>
              <a:tabLst>
                <a:tab pos="35560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kolom</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memilih</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pilih</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Maka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data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Utama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dipilih.</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a:p>
            <a:pPr marL="355600" marR="337820" lvl="0" indent="-342900" algn="l" defTabSz="914400" rtl="0" eaLnBrk="1" fontAlgn="auto" latinLnBrk="0" hangingPunct="1">
              <a:lnSpc>
                <a:spcPct val="100000"/>
              </a:lnSpc>
              <a:spcBef>
                <a:spcPts val="0"/>
              </a:spcBef>
              <a:spcAft>
                <a:spcPts val="0"/>
              </a:spcAft>
              <a:buClrTx/>
              <a:buSzTx/>
              <a:buFontTx/>
              <a:buAutoNum type="arabicPeriod"/>
              <a:tabLst>
                <a:tab pos="35560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Jika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belum</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terdapat</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Utama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PD,</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klik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Tambah.</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Lalu</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form</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Tambah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Utama.</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a:p>
            <a:pPr marL="355600" marR="407670" lvl="0" indent="-342900" algn="l" defTabSz="914400" rtl="0" eaLnBrk="1" fontAlgn="auto" latinLnBrk="0" hangingPunct="1">
              <a:lnSpc>
                <a:spcPct val="100000"/>
              </a:lnSpc>
              <a:spcBef>
                <a:spcPts val="5"/>
              </a:spcBef>
              <a:spcAft>
                <a:spcPts val="0"/>
              </a:spcAft>
              <a:buClrTx/>
              <a:buSzTx/>
              <a:buFontTx/>
              <a:buAutoNum type="arabicPeriod"/>
              <a:tabLst>
                <a:tab pos="35560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tambah</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menambahkan indikator</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utama</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user</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diarahkan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ke</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22" name="object 22"/>
          <p:cNvSpPr txBox="1"/>
          <p:nvPr/>
        </p:nvSpPr>
        <p:spPr>
          <a:xfrm>
            <a:off x="78739" y="4523994"/>
            <a:ext cx="4740910" cy="1976120"/>
          </a:xfrm>
          <a:prstGeom prst="rect">
            <a:avLst/>
          </a:prstGeom>
        </p:spPr>
        <p:txBody>
          <a:bodyPr vert="horz" wrap="square" lIns="0" tIns="12065" rIns="0" bIns="0" rtlCol="0">
            <a:spAutoFit/>
          </a:bodyPr>
          <a:lstStyle/>
          <a:p>
            <a:pPr marL="3556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menu</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master.</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a:p>
            <a:pPr marL="355600" marR="5080" lvl="0" indent="-342900" algn="l" defTabSz="914400" rtl="0" eaLnBrk="1" fontAlgn="auto" latinLnBrk="0" hangingPunct="1">
              <a:lnSpc>
                <a:spcPct val="100000"/>
              </a:lnSpc>
              <a:spcBef>
                <a:spcPts val="0"/>
              </a:spcBef>
              <a:spcAft>
                <a:spcPts val="0"/>
              </a:spcAft>
              <a:buClrTx/>
              <a:buSzTx/>
              <a:buFontTx/>
              <a:buAutoNum type="arabicPeriod" startAt="4"/>
              <a:tabLst>
                <a:tab pos="35560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lingkaran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 utama</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akan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digunakan.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Lalu</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pilih.</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a:p>
            <a:pPr marL="354965" marR="0" lvl="0" indent="-342265" algn="l" defTabSz="914400" rtl="0" eaLnBrk="1" fontAlgn="auto" latinLnBrk="0" hangingPunct="1">
              <a:lnSpc>
                <a:spcPct val="100000"/>
              </a:lnSpc>
              <a:spcBef>
                <a:spcPts val="0"/>
              </a:spcBef>
              <a:spcAft>
                <a:spcPts val="0"/>
              </a:spcAft>
              <a:buClrTx/>
              <a:buSzTx/>
              <a:buFontTx/>
              <a:buAutoNum type="arabicPeriod" startAt="4"/>
              <a:tabLst>
                <a:tab pos="354965"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Isi</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Satuan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nilai</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target, lalu</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Simpan</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a:p>
            <a:pPr marL="355600" marR="60325" lvl="0" indent="-342900" algn="l" defTabSz="914400" rtl="0" eaLnBrk="1" fontAlgn="auto" latinLnBrk="0" hangingPunct="1">
              <a:lnSpc>
                <a:spcPct val="100000"/>
              </a:lnSpc>
              <a:spcBef>
                <a:spcPts val="0"/>
              </a:spcBef>
              <a:spcAft>
                <a:spcPts val="0"/>
              </a:spcAft>
              <a:buClrTx/>
              <a:buSzTx/>
              <a:buFontTx/>
              <a:buAutoNum type="arabicPeriod" startAt="4"/>
              <a:tabLst>
                <a:tab pos="35560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Rekap</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melihat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Hasil Konsultasi</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Rancangan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Awal</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PD,</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muncul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jumlah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setiap</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susbtansi</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PD.</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Klik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Substansi</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melihat</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detil</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endParaRPr kumimoji="0" sz="16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28" name="object 28"/>
          <p:cNvSpPr/>
          <p:nvPr/>
        </p:nvSpPr>
        <p:spPr>
          <a:xfrm>
            <a:off x="8188706" y="3996563"/>
            <a:ext cx="349885" cy="325120"/>
          </a:xfrm>
          <a:custGeom>
            <a:avLst/>
            <a:gdLst/>
            <a:ahLst/>
            <a:cxnLst/>
            <a:rect l="l" t="t" r="r" b="b"/>
            <a:pathLst>
              <a:path w="349884" h="325120">
                <a:moveTo>
                  <a:pt x="175005" y="0"/>
                </a:moveTo>
                <a:lnTo>
                  <a:pt x="128484" y="5804"/>
                </a:lnTo>
                <a:lnTo>
                  <a:pt x="86679" y="22182"/>
                </a:lnTo>
                <a:lnTo>
                  <a:pt x="51260" y="47577"/>
                </a:lnTo>
                <a:lnTo>
                  <a:pt x="23894" y="80433"/>
                </a:lnTo>
                <a:lnTo>
                  <a:pt x="6251" y="119194"/>
                </a:lnTo>
                <a:lnTo>
                  <a:pt x="0" y="162306"/>
                </a:lnTo>
                <a:lnTo>
                  <a:pt x="6251" y="205461"/>
                </a:lnTo>
                <a:lnTo>
                  <a:pt x="23894" y="244235"/>
                </a:lnTo>
                <a:lnTo>
                  <a:pt x="51260" y="277082"/>
                </a:lnTo>
                <a:lnTo>
                  <a:pt x="86679" y="302457"/>
                </a:lnTo>
                <a:lnTo>
                  <a:pt x="128484" y="318815"/>
                </a:lnTo>
                <a:lnTo>
                  <a:pt x="175005" y="324612"/>
                </a:lnTo>
                <a:lnTo>
                  <a:pt x="221473" y="318815"/>
                </a:lnTo>
                <a:lnTo>
                  <a:pt x="263242" y="302457"/>
                </a:lnTo>
                <a:lnTo>
                  <a:pt x="298640" y="277082"/>
                </a:lnTo>
                <a:lnTo>
                  <a:pt x="325994" y="244235"/>
                </a:lnTo>
                <a:lnTo>
                  <a:pt x="343633" y="205461"/>
                </a:lnTo>
                <a:lnTo>
                  <a:pt x="349885" y="162306"/>
                </a:lnTo>
                <a:lnTo>
                  <a:pt x="343633" y="119194"/>
                </a:lnTo>
                <a:lnTo>
                  <a:pt x="325994" y="80433"/>
                </a:lnTo>
                <a:lnTo>
                  <a:pt x="298640" y="47577"/>
                </a:lnTo>
                <a:lnTo>
                  <a:pt x="263242" y="22182"/>
                </a:lnTo>
                <a:lnTo>
                  <a:pt x="221473" y="5804"/>
                </a:lnTo>
                <a:lnTo>
                  <a:pt x="17500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txBox="1"/>
          <p:nvPr/>
        </p:nvSpPr>
        <p:spPr>
          <a:xfrm>
            <a:off x="8323326" y="4070350"/>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3</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30" name="object 30"/>
          <p:cNvGrpSpPr/>
          <p:nvPr/>
        </p:nvGrpSpPr>
        <p:grpSpPr>
          <a:xfrm>
            <a:off x="8217534" y="3983101"/>
            <a:ext cx="2928620" cy="2818130"/>
            <a:chOff x="8217534" y="3983101"/>
            <a:chExt cx="2928620" cy="2818130"/>
          </a:xfrm>
        </p:grpSpPr>
        <p:pic>
          <p:nvPicPr>
            <p:cNvPr id="31" name="object 31"/>
            <p:cNvPicPr/>
            <p:nvPr/>
          </p:nvPicPr>
          <p:blipFill>
            <a:blip r:embed="rId14" cstate="print"/>
            <a:stretch>
              <a:fillRect/>
            </a:stretch>
          </p:blipFill>
          <p:spPr>
            <a:xfrm>
              <a:off x="8521572" y="5272801"/>
              <a:ext cx="2624328" cy="1528062"/>
            </a:xfrm>
            <a:prstGeom prst="rect">
              <a:avLst/>
            </a:prstGeom>
          </p:spPr>
        </p:pic>
        <p:sp>
          <p:nvSpPr>
            <p:cNvPr id="32" name="object 32"/>
            <p:cNvSpPr/>
            <p:nvPr/>
          </p:nvSpPr>
          <p:spPr>
            <a:xfrm>
              <a:off x="8907017" y="3983101"/>
              <a:ext cx="1405890" cy="1400175"/>
            </a:xfrm>
            <a:custGeom>
              <a:avLst/>
              <a:gdLst/>
              <a:ahLst/>
              <a:cxnLst/>
              <a:rect l="l" t="t" r="r" b="b"/>
              <a:pathLst>
                <a:path w="1405890" h="1400175">
                  <a:moveTo>
                    <a:pt x="1310993" y="1332638"/>
                  </a:moveTo>
                  <a:lnTo>
                    <a:pt x="1284097" y="1359662"/>
                  </a:lnTo>
                  <a:lnTo>
                    <a:pt x="1405381" y="1399794"/>
                  </a:lnTo>
                  <a:lnTo>
                    <a:pt x="1387362" y="1346073"/>
                  </a:lnTo>
                  <a:lnTo>
                    <a:pt x="1324482" y="1346073"/>
                  </a:lnTo>
                  <a:lnTo>
                    <a:pt x="1310993" y="1332638"/>
                  </a:lnTo>
                  <a:close/>
                </a:path>
                <a:path w="1405890" h="1400175">
                  <a:moveTo>
                    <a:pt x="1337791" y="1305713"/>
                  </a:moveTo>
                  <a:lnTo>
                    <a:pt x="1310993" y="1332638"/>
                  </a:lnTo>
                  <a:lnTo>
                    <a:pt x="1324482" y="1346073"/>
                  </a:lnTo>
                  <a:lnTo>
                    <a:pt x="1351279" y="1319149"/>
                  </a:lnTo>
                  <a:lnTo>
                    <a:pt x="1337791" y="1305713"/>
                  </a:lnTo>
                  <a:close/>
                </a:path>
                <a:path w="1405890" h="1400175">
                  <a:moveTo>
                    <a:pt x="1364741" y="1278636"/>
                  </a:moveTo>
                  <a:lnTo>
                    <a:pt x="1337791" y="1305713"/>
                  </a:lnTo>
                  <a:lnTo>
                    <a:pt x="1351279" y="1319149"/>
                  </a:lnTo>
                  <a:lnTo>
                    <a:pt x="1324482" y="1346073"/>
                  </a:lnTo>
                  <a:lnTo>
                    <a:pt x="1387362" y="1346073"/>
                  </a:lnTo>
                  <a:lnTo>
                    <a:pt x="1364741" y="1278636"/>
                  </a:lnTo>
                  <a:close/>
                </a:path>
                <a:path w="1405890" h="1400175">
                  <a:moveTo>
                    <a:pt x="26924" y="0"/>
                  </a:moveTo>
                  <a:lnTo>
                    <a:pt x="0" y="27050"/>
                  </a:lnTo>
                  <a:lnTo>
                    <a:pt x="1310993" y="1332638"/>
                  </a:lnTo>
                  <a:lnTo>
                    <a:pt x="1337791" y="1305713"/>
                  </a:lnTo>
                  <a:lnTo>
                    <a:pt x="26924"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3" name="object 33"/>
            <p:cNvSpPr/>
            <p:nvPr/>
          </p:nvSpPr>
          <p:spPr>
            <a:xfrm>
              <a:off x="8217534" y="4626102"/>
              <a:ext cx="349885" cy="325120"/>
            </a:xfrm>
            <a:custGeom>
              <a:avLst/>
              <a:gdLst/>
              <a:ahLst/>
              <a:cxnLst/>
              <a:rect l="l" t="t" r="r" b="b"/>
              <a:pathLst>
                <a:path w="349884" h="325120">
                  <a:moveTo>
                    <a:pt x="174879" y="0"/>
                  </a:moveTo>
                  <a:lnTo>
                    <a:pt x="128411" y="5796"/>
                  </a:lnTo>
                  <a:lnTo>
                    <a:pt x="86642" y="22154"/>
                  </a:lnTo>
                  <a:lnTo>
                    <a:pt x="51244" y="47529"/>
                  </a:lnTo>
                  <a:lnTo>
                    <a:pt x="23890" y="80376"/>
                  </a:lnTo>
                  <a:lnTo>
                    <a:pt x="6251" y="119150"/>
                  </a:lnTo>
                  <a:lnTo>
                    <a:pt x="0" y="162306"/>
                  </a:lnTo>
                  <a:lnTo>
                    <a:pt x="6251" y="205461"/>
                  </a:lnTo>
                  <a:lnTo>
                    <a:pt x="23890" y="244235"/>
                  </a:lnTo>
                  <a:lnTo>
                    <a:pt x="51244" y="277082"/>
                  </a:lnTo>
                  <a:lnTo>
                    <a:pt x="86642" y="302457"/>
                  </a:lnTo>
                  <a:lnTo>
                    <a:pt x="128411" y="318815"/>
                  </a:lnTo>
                  <a:lnTo>
                    <a:pt x="174879" y="324612"/>
                  </a:lnTo>
                  <a:lnTo>
                    <a:pt x="221400" y="318815"/>
                  </a:lnTo>
                  <a:lnTo>
                    <a:pt x="263205" y="302457"/>
                  </a:lnTo>
                  <a:lnTo>
                    <a:pt x="298624" y="277082"/>
                  </a:lnTo>
                  <a:lnTo>
                    <a:pt x="325990" y="244235"/>
                  </a:lnTo>
                  <a:lnTo>
                    <a:pt x="343633" y="205461"/>
                  </a:lnTo>
                  <a:lnTo>
                    <a:pt x="349885" y="162306"/>
                  </a:lnTo>
                  <a:lnTo>
                    <a:pt x="343633" y="119150"/>
                  </a:lnTo>
                  <a:lnTo>
                    <a:pt x="325990" y="80376"/>
                  </a:lnTo>
                  <a:lnTo>
                    <a:pt x="298624" y="47529"/>
                  </a:lnTo>
                  <a:lnTo>
                    <a:pt x="263205" y="22154"/>
                  </a:lnTo>
                  <a:lnTo>
                    <a:pt x="221400" y="5796"/>
                  </a:lnTo>
                  <a:lnTo>
                    <a:pt x="174879"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4" name="object 34"/>
          <p:cNvSpPr txBox="1"/>
          <p:nvPr/>
        </p:nvSpPr>
        <p:spPr>
          <a:xfrm>
            <a:off x="8352281" y="4700142"/>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4</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35" name="object 35"/>
          <p:cNvGrpSpPr/>
          <p:nvPr/>
        </p:nvGrpSpPr>
        <p:grpSpPr>
          <a:xfrm>
            <a:off x="7751444" y="3809746"/>
            <a:ext cx="4090670" cy="867410"/>
            <a:chOff x="7751444" y="3809746"/>
            <a:chExt cx="4090670" cy="867410"/>
          </a:xfrm>
        </p:grpSpPr>
        <p:sp>
          <p:nvSpPr>
            <p:cNvPr id="36" name="object 36"/>
            <p:cNvSpPr/>
            <p:nvPr/>
          </p:nvSpPr>
          <p:spPr>
            <a:xfrm>
              <a:off x="8108187" y="3809746"/>
              <a:ext cx="3734435" cy="114300"/>
            </a:xfrm>
            <a:custGeom>
              <a:avLst/>
              <a:gdLst/>
              <a:ahLst/>
              <a:cxnLst/>
              <a:rect l="l" t="t" r="r" b="b"/>
              <a:pathLst>
                <a:path w="3734434" h="114300">
                  <a:moveTo>
                    <a:pt x="114300" y="0"/>
                  </a:moveTo>
                  <a:lnTo>
                    <a:pt x="0" y="57149"/>
                  </a:lnTo>
                  <a:lnTo>
                    <a:pt x="114172" y="114299"/>
                  </a:lnTo>
                  <a:lnTo>
                    <a:pt x="114215" y="76211"/>
                  </a:lnTo>
                  <a:lnTo>
                    <a:pt x="95122" y="76199"/>
                  </a:lnTo>
                  <a:lnTo>
                    <a:pt x="95250" y="38099"/>
                  </a:lnTo>
                  <a:lnTo>
                    <a:pt x="114257" y="38099"/>
                  </a:lnTo>
                  <a:lnTo>
                    <a:pt x="114300" y="0"/>
                  </a:lnTo>
                  <a:close/>
                </a:path>
                <a:path w="3734434" h="114300">
                  <a:moveTo>
                    <a:pt x="114257" y="38111"/>
                  </a:moveTo>
                  <a:lnTo>
                    <a:pt x="114215" y="76211"/>
                  </a:lnTo>
                  <a:lnTo>
                    <a:pt x="3733927" y="78358"/>
                  </a:lnTo>
                  <a:lnTo>
                    <a:pt x="3733927" y="40258"/>
                  </a:lnTo>
                  <a:lnTo>
                    <a:pt x="114257" y="38111"/>
                  </a:lnTo>
                  <a:close/>
                </a:path>
                <a:path w="3734434" h="114300">
                  <a:moveTo>
                    <a:pt x="95250" y="38099"/>
                  </a:moveTo>
                  <a:lnTo>
                    <a:pt x="95122" y="76199"/>
                  </a:lnTo>
                  <a:lnTo>
                    <a:pt x="114215" y="76211"/>
                  </a:lnTo>
                  <a:lnTo>
                    <a:pt x="114257" y="38111"/>
                  </a:lnTo>
                  <a:lnTo>
                    <a:pt x="95250" y="38099"/>
                  </a:lnTo>
                  <a:close/>
                </a:path>
                <a:path w="3734434" h="114300">
                  <a:moveTo>
                    <a:pt x="114257" y="38099"/>
                  </a:moveTo>
                  <a:lnTo>
                    <a:pt x="95250" y="38099"/>
                  </a:lnTo>
                  <a:lnTo>
                    <a:pt x="114257" y="38111"/>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object 37"/>
            <p:cNvSpPr/>
            <p:nvPr/>
          </p:nvSpPr>
          <p:spPr>
            <a:xfrm>
              <a:off x="7751444" y="4352163"/>
              <a:ext cx="349885" cy="325120"/>
            </a:xfrm>
            <a:custGeom>
              <a:avLst/>
              <a:gdLst/>
              <a:ahLst/>
              <a:cxnLst/>
              <a:rect l="l" t="t" r="r" b="b"/>
              <a:pathLst>
                <a:path w="349884" h="325120">
                  <a:moveTo>
                    <a:pt x="174878" y="0"/>
                  </a:moveTo>
                  <a:lnTo>
                    <a:pt x="128367" y="5796"/>
                  </a:lnTo>
                  <a:lnTo>
                    <a:pt x="86585" y="22154"/>
                  </a:lnTo>
                  <a:lnTo>
                    <a:pt x="51196" y="47529"/>
                  </a:lnTo>
                  <a:lnTo>
                    <a:pt x="23861" y="80376"/>
                  </a:lnTo>
                  <a:lnTo>
                    <a:pt x="6242" y="119150"/>
                  </a:lnTo>
                  <a:lnTo>
                    <a:pt x="0" y="162306"/>
                  </a:lnTo>
                  <a:lnTo>
                    <a:pt x="6242" y="205461"/>
                  </a:lnTo>
                  <a:lnTo>
                    <a:pt x="23861" y="244235"/>
                  </a:lnTo>
                  <a:lnTo>
                    <a:pt x="51196" y="277082"/>
                  </a:lnTo>
                  <a:lnTo>
                    <a:pt x="86585" y="302457"/>
                  </a:lnTo>
                  <a:lnTo>
                    <a:pt x="128367" y="318815"/>
                  </a:lnTo>
                  <a:lnTo>
                    <a:pt x="174878" y="324612"/>
                  </a:lnTo>
                  <a:lnTo>
                    <a:pt x="221400" y="318815"/>
                  </a:lnTo>
                  <a:lnTo>
                    <a:pt x="263205" y="302457"/>
                  </a:lnTo>
                  <a:lnTo>
                    <a:pt x="298624" y="277082"/>
                  </a:lnTo>
                  <a:lnTo>
                    <a:pt x="325990" y="244235"/>
                  </a:lnTo>
                  <a:lnTo>
                    <a:pt x="343633" y="205461"/>
                  </a:lnTo>
                  <a:lnTo>
                    <a:pt x="349884" y="162306"/>
                  </a:lnTo>
                  <a:lnTo>
                    <a:pt x="343633" y="119150"/>
                  </a:lnTo>
                  <a:lnTo>
                    <a:pt x="325990" y="80376"/>
                  </a:lnTo>
                  <a:lnTo>
                    <a:pt x="298624" y="47529"/>
                  </a:lnTo>
                  <a:lnTo>
                    <a:pt x="263205" y="22154"/>
                  </a:lnTo>
                  <a:lnTo>
                    <a:pt x="221400" y="5796"/>
                  </a:lnTo>
                  <a:lnTo>
                    <a:pt x="174878"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8" name="object 38"/>
          <p:cNvSpPr txBox="1"/>
          <p:nvPr/>
        </p:nvSpPr>
        <p:spPr>
          <a:xfrm>
            <a:off x="7885938" y="4426077"/>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5</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54" name="Group 53">
            <a:extLst>
              <a:ext uri="{FF2B5EF4-FFF2-40B4-BE49-F238E27FC236}">
                <a16:creationId xmlns:a16="http://schemas.microsoft.com/office/drawing/2014/main" id="{2401EEF6-1411-46F9-A455-5EFA53E92123}"/>
              </a:ext>
            </a:extLst>
          </p:cNvPr>
          <p:cNvGrpSpPr/>
          <p:nvPr/>
        </p:nvGrpSpPr>
        <p:grpSpPr>
          <a:xfrm>
            <a:off x="5644896" y="1893824"/>
            <a:ext cx="6079108" cy="4903208"/>
            <a:chOff x="5644896" y="1893824"/>
            <a:chExt cx="6079108" cy="4903208"/>
          </a:xfrm>
        </p:grpSpPr>
        <p:sp>
          <p:nvSpPr>
            <p:cNvPr id="40" name="object 40"/>
            <p:cNvSpPr/>
            <p:nvPr/>
          </p:nvSpPr>
          <p:spPr>
            <a:xfrm>
              <a:off x="11609704" y="1893824"/>
              <a:ext cx="114300" cy="527685"/>
            </a:xfrm>
            <a:custGeom>
              <a:avLst/>
              <a:gdLst/>
              <a:ahLst/>
              <a:cxnLst/>
              <a:rect l="l" t="t" r="r" b="b"/>
              <a:pathLst>
                <a:path w="114300" h="527685">
                  <a:moveTo>
                    <a:pt x="38097" y="413512"/>
                  </a:moveTo>
                  <a:lnTo>
                    <a:pt x="0" y="414527"/>
                  </a:lnTo>
                  <a:lnTo>
                    <a:pt x="60198" y="527303"/>
                  </a:lnTo>
                  <a:lnTo>
                    <a:pt x="104452" y="432562"/>
                  </a:lnTo>
                  <a:lnTo>
                    <a:pt x="38608" y="432562"/>
                  </a:lnTo>
                  <a:lnTo>
                    <a:pt x="38097" y="413512"/>
                  </a:lnTo>
                  <a:close/>
                </a:path>
                <a:path w="114300" h="527685">
                  <a:moveTo>
                    <a:pt x="76197" y="412496"/>
                  </a:moveTo>
                  <a:lnTo>
                    <a:pt x="38097" y="413512"/>
                  </a:lnTo>
                  <a:lnTo>
                    <a:pt x="38608" y="432562"/>
                  </a:lnTo>
                  <a:lnTo>
                    <a:pt x="76708" y="431546"/>
                  </a:lnTo>
                  <a:lnTo>
                    <a:pt x="76197" y="412496"/>
                  </a:lnTo>
                  <a:close/>
                </a:path>
                <a:path w="114300" h="527685">
                  <a:moveTo>
                    <a:pt x="114300" y="411479"/>
                  </a:moveTo>
                  <a:lnTo>
                    <a:pt x="76197" y="412496"/>
                  </a:lnTo>
                  <a:lnTo>
                    <a:pt x="76708" y="431546"/>
                  </a:lnTo>
                  <a:lnTo>
                    <a:pt x="38608" y="432562"/>
                  </a:lnTo>
                  <a:lnTo>
                    <a:pt x="104452" y="432562"/>
                  </a:lnTo>
                  <a:lnTo>
                    <a:pt x="114300" y="411479"/>
                  </a:lnTo>
                  <a:close/>
                </a:path>
                <a:path w="114300" h="527685">
                  <a:moveTo>
                    <a:pt x="65150" y="0"/>
                  </a:moveTo>
                  <a:lnTo>
                    <a:pt x="27050" y="1015"/>
                  </a:lnTo>
                  <a:lnTo>
                    <a:pt x="38097" y="413512"/>
                  </a:lnTo>
                  <a:lnTo>
                    <a:pt x="76197" y="412496"/>
                  </a:lnTo>
                  <a:lnTo>
                    <a:pt x="65150"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41" name="object 41"/>
            <p:cNvPicPr/>
            <p:nvPr/>
          </p:nvPicPr>
          <p:blipFill>
            <a:blip r:embed="rId15" cstate="print"/>
            <a:stretch>
              <a:fillRect/>
            </a:stretch>
          </p:blipFill>
          <p:spPr>
            <a:xfrm>
              <a:off x="5644896" y="4677148"/>
              <a:ext cx="2592324" cy="2119884"/>
            </a:xfrm>
            <a:prstGeom prst="rect">
              <a:avLst/>
            </a:prstGeom>
          </p:spPr>
        </p:pic>
        <p:pic>
          <p:nvPicPr>
            <p:cNvPr id="42" name="object 42"/>
            <p:cNvPicPr/>
            <p:nvPr/>
          </p:nvPicPr>
          <p:blipFill>
            <a:blip r:embed="rId16" cstate="print"/>
            <a:stretch>
              <a:fillRect/>
            </a:stretch>
          </p:blipFill>
          <p:spPr>
            <a:xfrm>
              <a:off x="5674741" y="4707420"/>
              <a:ext cx="2483739" cy="2010791"/>
            </a:xfrm>
            <a:prstGeom prst="rect">
              <a:avLst/>
            </a:prstGeom>
          </p:spPr>
        </p:pic>
        <p:sp>
          <p:nvSpPr>
            <p:cNvPr id="43" name="object 43"/>
            <p:cNvSpPr/>
            <p:nvPr/>
          </p:nvSpPr>
          <p:spPr>
            <a:xfrm>
              <a:off x="5673217" y="4705832"/>
              <a:ext cx="2487295" cy="2014220"/>
            </a:xfrm>
            <a:custGeom>
              <a:avLst/>
              <a:gdLst/>
              <a:ahLst/>
              <a:cxnLst/>
              <a:rect l="l" t="t" r="r" b="b"/>
              <a:pathLst>
                <a:path w="2487295" h="2014220">
                  <a:moveTo>
                    <a:pt x="0" y="2013965"/>
                  </a:moveTo>
                  <a:lnTo>
                    <a:pt x="2486914" y="2013965"/>
                  </a:lnTo>
                  <a:lnTo>
                    <a:pt x="2486914" y="0"/>
                  </a:lnTo>
                  <a:lnTo>
                    <a:pt x="0" y="0"/>
                  </a:lnTo>
                  <a:lnTo>
                    <a:pt x="0" y="2013965"/>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object 44"/>
            <p:cNvSpPr/>
            <p:nvPr/>
          </p:nvSpPr>
          <p:spPr>
            <a:xfrm>
              <a:off x="7914640" y="5382895"/>
              <a:ext cx="207645" cy="1366520"/>
            </a:xfrm>
            <a:custGeom>
              <a:avLst/>
              <a:gdLst/>
              <a:ahLst/>
              <a:cxnLst/>
              <a:rect l="l" t="t" r="r" b="b"/>
              <a:pathLst>
                <a:path w="207645" h="1366520">
                  <a:moveTo>
                    <a:pt x="0" y="34543"/>
                  </a:moveTo>
                  <a:lnTo>
                    <a:pt x="2718" y="21109"/>
                  </a:lnTo>
                  <a:lnTo>
                    <a:pt x="10128" y="10128"/>
                  </a:lnTo>
                  <a:lnTo>
                    <a:pt x="21109" y="2718"/>
                  </a:lnTo>
                  <a:lnTo>
                    <a:pt x="34543" y="0"/>
                  </a:lnTo>
                  <a:lnTo>
                    <a:pt x="172846" y="0"/>
                  </a:lnTo>
                  <a:lnTo>
                    <a:pt x="186281" y="2718"/>
                  </a:lnTo>
                  <a:lnTo>
                    <a:pt x="197262" y="10128"/>
                  </a:lnTo>
                  <a:lnTo>
                    <a:pt x="204672" y="21109"/>
                  </a:lnTo>
                  <a:lnTo>
                    <a:pt x="207390" y="34543"/>
                  </a:lnTo>
                  <a:lnTo>
                    <a:pt x="207390" y="1331417"/>
                  </a:lnTo>
                  <a:lnTo>
                    <a:pt x="204672" y="1344870"/>
                  </a:lnTo>
                  <a:lnTo>
                    <a:pt x="197262" y="1355857"/>
                  </a:lnTo>
                  <a:lnTo>
                    <a:pt x="186281" y="1363265"/>
                  </a:lnTo>
                  <a:lnTo>
                    <a:pt x="172846" y="1365981"/>
                  </a:lnTo>
                  <a:lnTo>
                    <a:pt x="34543" y="1365981"/>
                  </a:lnTo>
                  <a:lnTo>
                    <a:pt x="21109" y="1363265"/>
                  </a:lnTo>
                  <a:lnTo>
                    <a:pt x="10128" y="1355857"/>
                  </a:lnTo>
                  <a:lnTo>
                    <a:pt x="2718" y="1344870"/>
                  </a:lnTo>
                  <a:lnTo>
                    <a:pt x="0" y="1331417"/>
                  </a:lnTo>
                  <a:lnTo>
                    <a:pt x="0" y="34543"/>
                  </a:lnTo>
                  <a:close/>
                </a:path>
              </a:pathLst>
            </a:custGeom>
            <a:ln w="19050">
              <a:solidFill>
                <a:srgbClr val="FF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pic>
        <p:nvPicPr>
          <p:cNvPr id="52" name="Picture 51">
            <a:extLst>
              <a:ext uri="{FF2B5EF4-FFF2-40B4-BE49-F238E27FC236}">
                <a16:creationId xmlns:a16="http://schemas.microsoft.com/office/drawing/2014/main" id="{271E7101-9C98-44E3-BCA8-87AF3E36ABA0}"/>
              </a:ext>
            </a:extLst>
          </p:cNvPr>
          <p:cNvPicPr>
            <a:picLocks noChangeAspect="1"/>
          </p:cNvPicPr>
          <p:nvPr/>
        </p:nvPicPr>
        <p:blipFill>
          <a:blip r:embed="rId17"/>
          <a:stretch>
            <a:fillRect/>
          </a:stretch>
        </p:blipFill>
        <p:spPr>
          <a:xfrm>
            <a:off x="125124" y="683120"/>
            <a:ext cx="3892744" cy="1905266"/>
          </a:xfrm>
          <a:prstGeom prst="rect">
            <a:avLst/>
          </a:prstGeom>
        </p:spPr>
      </p:pic>
      <p:pic>
        <p:nvPicPr>
          <p:cNvPr id="53" name="Picture 52">
            <a:extLst>
              <a:ext uri="{FF2B5EF4-FFF2-40B4-BE49-F238E27FC236}">
                <a16:creationId xmlns:a16="http://schemas.microsoft.com/office/drawing/2014/main" id="{2E0A0AB1-24EC-4868-844C-9A9C738DE7F5}"/>
              </a:ext>
            </a:extLst>
          </p:cNvPr>
          <p:cNvPicPr>
            <a:picLocks noChangeAspect="1"/>
          </p:cNvPicPr>
          <p:nvPr/>
        </p:nvPicPr>
        <p:blipFill>
          <a:blip r:embed="rId18"/>
          <a:stretch>
            <a:fillRect/>
          </a:stretch>
        </p:blipFill>
        <p:spPr>
          <a:xfrm>
            <a:off x="4051906" y="697416"/>
            <a:ext cx="8033513" cy="1816422"/>
          </a:xfrm>
          <a:prstGeom prst="rect">
            <a:avLst/>
          </a:prstGeom>
        </p:spPr>
      </p:pic>
      <p:sp>
        <p:nvSpPr>
          <p:cNvPr id="56" name="Oval 55" descr="1">
            <a:extLst>
              <a:ext uri="{FF2B5EF4-FFF2-40B4-BE49-F238E27FC236}">
                <a16:creationId xmlns:a16="http://schemas.microsoft.com/office/drawing/2014/main" id="{DACEA96A-D6D5-4E32-B5F7-5260C6B2AF25}"/>
              </a:ext>
            </a:extLst>
          </p:cNvPr>
          <p:cNvSpPr/>
          <p:nvPr/>
        </p:nvSpPr>
        <p:spPr>
          <a:xfrm>
            <a:off x="6587000" y="876290"/>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1</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7" name="Oval 56" descr="1">
            <a:extLst>
              <a:ext uri="{FF2B5EF4-FFF2-40B4-BE49-F238E27FC236}">
                <a16:creationId xmlns:a16="http://schemas.microsoft.com/office/drawing/2014/main" id="{611E0FB3-4B54-477B-B1BC-1364B4EEB6E4}"/>
              </a:ext>
            </a:extLst>
          </p:cNvPr>
          <p:cNvSpPr/>
          <p:nvPr/>
        </p:nvSpPr>
        <p:spPr>
          <a:xfrm>
            <a:off x="3850967" y="1457169"/>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2</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58" name="Straight Arrow Connector 57">
            <a:extLst>
              <a:ext uri="{FF2B5EF4-FFF2-40B4-BE49-F238E27FC236}">
                <a16:creationId xmlns:a16="http://schemas.microsoft.com/office/drawing/2014/main" id="{7B564C57-D3F9-44C1-96EB-B51B44F0CD02}"/>
              </a:ext>
            </a:extLst>
          </p:cNvPr>
          <p:cNvCxnSpPr>
            <a:cxnSpLocks/>
          </p:cNvCxnSpPr>
          <p:nvPr/>
        </p:nvCxnSpPr>
        <p:spPr>
          <a:xfrm>
            <a:off x="4101433" y="1718946"/>
            <a:ext cx="4359432" cy="9565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71DFE2B-ADA9-4F07-83BF-2FA0F5BCD1CD}"/>
              </a:ext>
            </a:extLst>
          </p:cNvPr>
          <p:cNvCxnSpPr>
            <a:cxnSpLocks/>
          </p:cNvCxnSpPr>
          <p:nvPr/>
        </p:nvCxnSpPr>
        <p:spPr>
          <a:xfrm>
            <a:off x="4511039" y="1546184"/>
            <a:ext cx="1133857" cy="41872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Oval 62" descr="1">
            <a:extLst>
              <a:ext uri="{FF2B5EF4-FFF2-40B4-BE49-F238E27FC236}">
                <a16:creationId xmlns:a16="http://schemas.microsoft.com/office/drawing/2014/main" id="{4033A730-A8D4-4652-A001-884164DAA480}"/>
              </a:ext>
            </a:extLst>
          </p:cNvPr>
          <p:cNvSpPr/>
          <p:nvPr/>
        </p:nvSpPr>
        <p:spPr>
          <a:xfrm>
            <a:off x="4927396" y="1326675"/>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6</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64" name="Picture 63">
            <a:extLst>
              <a:ext uri="{FF2B5EF4-FFF2-40B4-BE49-F238E27FC236}">
                <a16:creationId xmlns:a16="http://schemas.microsoft.com/office/drawing/2014/main" id="{7839CF09-26FF-4FDA-8305-C55A2EC5B901}"/>
              </a:ext>
            </a:extLst>
          </p:cNvPr>
          <p:cNvPicPr>
            <a:picLocks noChangeAspect="1"/>
          </p:cNvPicPr>
          <p:nvPr/>
        </p:nvPicPr>
        <p:blipFill>
          <a:blip r:embed="rId19"/>
          <a:stretch>
            <a:fillRect/>
          </a:stretch>
        </p:blipFill>
        <p:spPr>
          <a:xfrm>
            <a:off x="4686016" y="5875654"/>
            <a:ext cx="3382646" cy="956564"/>
          </a:xfrm>
          <a:prstGeom prst="rect">
            <a:avLst/>
          </a:prstGeom>
        </p:spPr>
      </p:pic>
      <p:cxnSp>
        <p:nvCxnSpPr>
          <p:cNvPr id="65" name="Straight Arrow Connector 64">
            <a:extLst>
              <a:ext uri="{FF2B5EF4-FFF2-40B4-BE49-F238E27FC236}">
                <a16:creationId xmlns:a16="http://schemas.microsoft.com/office/drawing/2014/main" id="{5BC428EA-59E1-4704-AD91-F34D8147EEDC}"/>
              </a:ext>
            </a:extLst>
          </p:cNvPr>
          <p:cNvCxnSpPr>
            <a:cxnSpLocks/>
          </p:cNvCxnSpPr>
          <p:nvPr/>
        </p:nvCxnSpPr>
        <p:spPr>
          <a:xfrm>
            <a:off x="3104707" y="1998921"/>
            <a:ext cx="99672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39634605-A16A-4BF8-820D-E375363D4898}"/>
              </a:ext>
            </a:extLst>
          </p:cNvPr>
          <p:cNvPicPr>
            <a:picLocks noChangeAspect="1"/>
          </p:cNvPicPr>
          <p:nvPr/>
        </p:nvPicPr>
        <p:blipFill>
          <a:blip r:embed="rId2"/>
          <a:stretch>
            <a:fillRect/>
          </a:stretch>
        </p:blipFill>
        <p:spPr>
          <a:xfrm>
            <a:off x="4017909" y="593153"/>
            <a:ext cx="8054076" cy="1886214"/>
          </a:xfrm>
          <a:prstGeom prst="rect">
            <a:avLst/>
          </a:prstGeom>
        </p:spPr>
      </p:pic>
      <p:pic>
        <p:nvPicPr>
          <p:cNvPr id="57" name="Picture 56">
            <a:extLst>
              <a:ext uri="{FF2B5EF4-FFF2-40B4-BE49-F238E27FC236}">
                <a16:creationId xmlns:a16="http://schemas.microsoft.com/office/drawing/2014/main" id="{8FD38200-8515-4B76-8F0A-B20F7429F922}"/>
              </a:ext>
            </a:extLst>
          </p:cNvPr>
          <p:cNvPicPr>
            <a:picLocks noChangeAspect="1"/>
          </p:cNvPicPr>
          <p:nvPr/>
        </p:nvPicPr>
        <p:blipFill>
          <a:blip r:embed="rId3"/>
          <a:stretch>
            <a:fillRect/>
          </a:stretch>
        </p:blipFill>
        <p:spPr>
          <a:xfrm>
            <a:off x="68576" y="646682"/>
            <a:ext cx="3871345" cy="1886213"/>
          </a:xfrm>
          <a:prstGeom prst="rect">
            <a:avLst/>
          </a:prstGeom>
        </p:spPr>
      </p:pic>
      <p:grpSp>
        <p:nvGrpSpPr>
          <p:cNvPr id="2" name="object 2"/>
          <p:cNvGrpSpPr/>
          <p:nvPr/>
        </p:nvGrpSpPr>
        <p:grpSpPr>
          <a:xfrm>
            <a:off x="5108448" y="2249424"/>
            <a:ext cx="7042404" cy="2997708"/>
            <a:chOff x="5108448" y="2249424"/>
            <a:chExt cx="7042404" cy="2997708"/>
          </a:xfrm>
        </p:grpSpPr>
        <p:pic>
          <p:nvPicPr>
            <p:cNvPr id="4" name="object 4"/>
            <p:cNvPicPr/>
            <p:nvPr/>
          </p:nvPicPr>
          <p:blipFill>
            <a:blip r:embed="rId4" cstate="print"/>
            <a:stretch>
              <a:fillRect/>
            </a:stretch>
          </p:blipFill>
          <p:spPr>
            <a:xfrm>
              <a:off x="5108448" y="2382011"/>
              <a:ext cx="3057144" cy="2258568"/>
            </a:xfrm>
            <a:prstGeom prst="rect">
              <a:avLst/>
            </a:prstGeom>
          </p:spPr>
        </p:pic>
        <p:pic>
          <p:nvPicPr>
            <p:cNvPr id="5" name="object 5"/>
            <p:cNvPicPr/>
            <p:nvPr/>
          </p:nvPicPr>
          <p:blipFill>
            <a:blip r:embed="rId5" cstate="print"/>
            <a:stretch>
              <a:fillRect/>
            </a:stretch>
          </p:blipFill>
          <p:spPr>
            <a:xfrm>
              <a:off x="5138166" y="2411602"/>
              <a:ext cx="2948813" cy="2150618"/>
            </a:xfrm>
            <a:prstGeom prst="rect">
              <a:avLst/>
            </a:prstGeom>
          </p:spPr>
        </p:pic>
        <p:sp>
          <p:nvSpPr>
            <p:cNvPr id="6" name="object 6"/>
            <p:cNvSpPr/>
            <p:nvPr/>
          </p:nvSpPr>
          <p:spPr>
            <a:xfrm>
              <a:off x="5136515" y="2410079"/>
              <a:ext cx="2952115" cy="2153920"/>
            </a:xfrm>
            <a:custGeom>
              <a:avLst/>
              <a:gdLst/>
              <a:ahLst/>
              <a:cxnLst/>
              <a:rect l="l" t="t" r="r" b="b"/>
              <a:pathLst>
                <a:path w="2952115" h="2153920">
                  <a:moveTo>
                    <a:pt x="0" y="2153793"/>
                  </a:moveTo>
                  <a:lnTo>
                    <a:pt x="2951988" y="2153793"/>
                  </a:lnTo>
                  <a:lnTo>
                    <a:pt x="2951988" y="0"/>
                  </a:lnTo>
                  <a:lnTo>
                    <a:pt x="0" y="0"/>
                  </a:lnTo>
                  <a:lnTo>
                    <a:pt x="0" y="2153793"/>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object 7"/>
            <p:cNvPicPr/>
            <p:nvPr/>
          </p:nvPicPr>
          <p:blipFill>
            <a:blip r:embed="rId6" cstate="print"/>
            <a:stretch>
              <a:fillRect/>
            </a:stretch>
          </p:blipFill>
          <p:spPr>
            <a:xfrm>
              <a:off x="8260080" y="2249424"/>
              <a:ext cx="3890772" cy="2997708"/>
            </a:xfrm>
            <a:prstGeom prst="rect">
              <a:avLst/>
            </a:prstGeom>
          </p:spPr>
        </p:pic>
        <p:pic>
          <p:nvPicPr>
            <p:cNvPr id="8" name="object 8"/>
            <p:cNvPicPr/>
            <p:nvPr/>
          </p:nvPicPr>
          <p:blipFill>
            <a:blip r:embed="rId7" cstate="print"/>
            <a:stretch>
              <a:fillRect/>
            </a:stretch>
          </p:blipFill>
          <p:spPr>
            <a:xfrm>
              <a:off x="8288909" y="2279142"/>
              <a:ext cx="3783076" cy="2888487"/>
            </a:xfrm>
            <a:prstGeom prst="rect">
              <a:avLst/>
            </a:prstGeom>
          </p:spPr>
        </p:pic>
        <p:sp>
          <p:nvSpPr>
            <p:cNvPr id="9" name="object 9"/>
            <p:cNvSpPr/>
            <p:nvPr/>
          </p:nvSpPr>
          <p:spPr>
            <a:xfrm>
              <a:off x="8287385" y="2277617"/>
              <a:ext cx="3786504" cy="2891790"/>
            </a:xfrm>
            <a:custGeom>
              <a:avLst/>
              <a:gdLst/>
              <a:ahLst/>
              <a:cxnLst/>
              <a:rect l="l" t="t" r="r" b="b"/>
              <a:pathLst>
                <a:path w="3786504" h="2891790">
                  <a:moveTo>
                    <a:pt x="0" y="2891662"/>
                  </a:moveTo>
                  <a:lnTo>
                    <a:pt x="3786251" y="2891662"/>
                  </a:lnTo>
                  <a:lnTo>
                    <a:pt x="3786251" y="0"/>
                  </a:lnTo>
                  <a:lnTo>
                    <a:pt x="0" y="0"/>
                  </a:lnTo>
                  <a:lnTo>
                    <a:pt x="0" y="2891662"/>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1" name="object 11"/>
          <p:cNvGrpSpPr/>
          <p:nvPr/>
        </p:nvGrpSpPr>
        <p:grpSpPr>
          <a:xfrm>
            <a:off x="688848" y="62484"/>
            <a:ext cx="11503660" cy="677545"/>
            <a:chOff x="688848" y="62484"/>
            <a:chExt cx="11503660" cy="677545"/>
          </a:xfrm>
        </p:grpSpPr>
        <p:sp>
          <p:nvSpPr>
            <p:cNvPr id="12" name="object 12"/>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3" name="object 13"/>
            <p:cNvPicPr/>
            <p:nvPr/>
          </p:nvPicPr>
          <p:blipFill>
            <a:blip r:embed="rId8" cstate="print"/>
            <a:stretch>
              <a:fillRect/>
            </a:stretch>
          </p:blipFill>
          <p:spPr>
            <a:xfrm>
              <a:off x="688848" y="62484"/>
              <a:ext cx="1364741" cy="677418"/>
            </a:xfrm>
            <a:prstGeom prst="rect">
              <a:avLst/>
            </a:prstGeom>
          </p:spPr>
        </p:pic>
        <p:pic>
          <p:nvPicPr>
            <p:cNvPr id="14" name="object 14"/>
            <p:cNvPicPr/>
            <p:nvPr/>
          </p:nvPicPr>
          <p:blipFill>
            <a:blip r:embed="rId9" cstate="print"/>
            <a:stretch>
              <a:fillRect/>
            </a:stretch>
          </p:blipFill>
          <p:spPr>
            <a:xfrm>
              <a:off x="1719072" y="62484"/>
              <a:ext cx="825246" cy="677418"/>
            </a:xfrm>
            <a:prstGeom prst="rect">
              <a:avLst/>
            </a:prstGeom>
          </p:spPr>
        </p:pic>
        <p:pic>
          <p:nvPicPr>
            <p:cNvPr id="15" name="object 15"/>
            <p:cNvPicPr/>
            <p:nvPr/>
          </p:nvPicPr>
          <p:blipFill>
            <a:blip r:embed="rId10" cstate="print"/>
            <a:stretch>
              <a:fillRect/>
            </a:stretch>
          </p:blipFill>
          <p:spPr>
            <a:xfrm>
              <a:off x="2141220" y="62484"/>
              <a:ext cx="555498" cy="677418"/>
            </a:xfrm>
            <a:prstGeom prst="rect">
              <a:avLst/>
            </a:prstGeom>
          </p:spPr>
        </p:pic>
        <p:pic>
          <p:nvPicPr>
            <p:cNvPr id="16" name="object 16"/>
            <p:cNvPicPr/>
            <p:nvPr/>
          </p:nvPicPr>
          <p:blipFill>
            <a:blip r:embed="rId11" cstate="print"/>
            <a:stretch>
              <a:fillRect/>
            </a:stretch>
          </p:blipFill>
          <p:spPr>
            <a:xfrm>
              <a:off x="2362199" y="62484"/>
              <a:ext cx="1783842" cy="677418"/>
            </a:xfrm>
            <a:prstGeom prst="rect">
              <a:avLst/>
            </a:prstGeom>
          </p:spPr>
        </p:pic>
        <p:pic>
          <p:nvPicPr>
            <p:cNvPr id="17" name="object 17"/>
            <p:cNvPicPr/>
            <p:nvPr/>
          </p:nvPicPr>
          <p:blipFill>
            <a:blip r:embed="rId12" cstate="print"/>
            <a:stretch>
              <a:fillRect/>
            </a:stretch>
          </p:blipFill>
          <p:spPr>
            <a:xfrm>
              <a:off x="3808476" y="62484"/>
              <a:ext cx="1105662" cy="677418"/>
            </a:xfrm>
            <a:prstGeom prst="rect">
              <a:avLst/>
            </a:prstGeom>
          </p:spPr>
        </p:pic>
        <p:pic>
          <p:nvPicPr>
            <p:cNvPr id="18" name="object 18"/>
            <p:cNvPicPr/>
            <p:nvPr/>
          </p:nvPicPr>
          <p:blipFill>
            <a:blip r:embed="rId10" cstate="print"/>
            <a:stretch>
              <a:fillRect/>
            </a:stretch>
          </p:blipFill>
          <p:spPr>
            <a:xfrm>
              <a:off x="4511039" y="62484"/>
              <a:ext cx="555498" cy="677418"/>
            </a:xfrm>
            <a:prstGeom prst="rect">
              <a:avLst/>
            </a:prstGeom>
          </p:spPr>
        </p:pic>
        <p:pic>
          <p:nvPicPr>
            <p:cNvPr id="19" name="object 19"/>
            <p:cNvPicPr/>
            <p:nvPr/>
          </p:nvPicPr>
          <p:blipFill>
            <a:blip r:embed="rId13" cstate="print"/>
            <a:stretch>
              <a:fillRect/>
            </a:stretch>
          </p:blipFill>
          <p:spPr>
            <a:xfrm>
              <a:off x="4730495" y="62484"/>
              <a:ext cx="1550670" cy="677418"/>
            </a:xfrm>
            <a:prstGeom prst="rect">
              <a:avLst/>
            </a:prstGeom>
          </p:spPr>
        </p:pic>
        <p:pic>
          <p:nvPicPr>
            <p:cNvPr id="20" name="object 20"/>
            <p:cNvPicPr/>
            <p:nvPr/>
          </p:nvPicPr>
          <p:blipFill>
            <a:blip r:embed="rId14" cstate="print"/>
            <a:stretch>
              <a:fillRect/>
            </a:stretch>
          </p:blipFill>
          <p:spPr>
            <a:xfrm>
              <a:off x="5946648" y="62484"/>
              <a:ext cx="2701290" cy="677418"/>
            </a:xfrm>
            <a:prstGeom prst="rect">
              <a:avLst/>
            </a:prstGeom>
          </p:spPr>
        </p:pic>
      </p:grpSp>
      <p:sp>
        <p:nvSpPr>
          <p:cNvPr id="21" name="object 21"/>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60" dirty="0"/>
              <a:t> </a:t>
            </a:r>
            <a:r>
              <a:rPr dirty="0"/>
              <a:t>PD</a:t>
            </a:r>
            <a:r>
              <a:rPr spc="-65" dirty="0"/>
              <a:t> </a:t>
            </a:r>
            <a:r>
              <a:rPr dirty="0"/>
              <a:t>–</a:t>
            </a:r>
            <a:r>
              <a:rPr spc="-60" dirty="0"/>
              <a:t> </a:t>
            </a:r>
            <a:r>
              <a:rPr dirty="0"/>
              <a:t>Rancangan</a:t>
            </a:r>
            <a:r>
              <a:rPr spc="-85" dirty="0"/>
              <a:t> </a:t>
            </a:r>
            <a:r>
              <a:rPr dirty="0"/>
              <a:t>Awal</a:t>
            </a:r>
            <a:r>
              <a:rPr spc="-60" dirty="0"/>
              <a:t> </a:t>
            </a:r>
            <a:r>
              <a:rPr dirty="0"/>
              <a:t>–</a:t>
            </a:r>
            <a:r>
              <a:rPr spc="-65" dirty="0"/>
              <a:t> </a:t>
            </a:r>
            <a:r>
              <a:rPr dirty="0"/>
              <a:t>Indikator</a:t>
            </a:r>
            <a:r>
              <a:rPr spc="-55" dirty="0"/>
              <a:t> </a:t>
            </a:r>
            <a:r>
              <a:rPr dirty="0"/>
              <a:t>Kinerja</a:t>
            </a:r>
            <a:r>
              <a:rPr spc="-50" dirty="0"/>
              <a:t> </a:t>
            </a:r>
            <a:r>
              <a:rPr spc="-10" dirty="0"/>
              <a:t>Daerah</a:t>
            </a:r>
            <a:r>
              <a:rPr spc="-75" dirty="0"/>
              <a:t> </a:t>
            </a:r>
            <a:r>
              <a:rPr spc="-25" dirty="0"/>
              <a:t>PD</a:t>
            </a:r>
          </a:p>
        </p:txBody>
      </p:sp>
      <p:pic>
        <p:nvPicPr>
          <p:cNvPr id="22" name="object 22"/>
          <p:cNvPicPr/>
          <p:nvPr/>
        </p:nvPicPr>
        <p:blipFill>
          <a:blip r:embed="rId15" cstate="print"/>
          <a:stretch>
            <a:fillRect/>
          </a:stretch>
        </p:blipFill>
        <p:spPr>
          <a:xfrm>
            <a:off x="96252" y="78958"/>
            <a:ext cx="417094" cy="540848"/>
          </a:xfrm>
          <a:prstGeom prst="rect">
            <a:avLst/>
          </a:prstGeom>
        </p:spPr>
      </p:pic>
      <p:sp>
        <p:nvSpPr>
          <p:cNvPr id="23" name="object 23"/>
          <p:cNvSpPr txBox="1"/>
          <p:nvPr/>
        </p:nvSpPr>
        <p:spPr>
          <a:xfrm>
            <a:off x="78739" y="2572892"/>
            <a:ext cx="4974590" cy="1976120"/>
          </a:xfrm>
          <a:prstGeom prst="rect">
            <a:avLst/>
          </a:prstGeom>
        </p:spPr>
        <p:txBody>
          <a:bodyPr vert="horz" wrap="square" lIns="0" tIns="12065" rIns="0" bIns="0" rtlCol="0">
            <a:spAutoFit/>
          </a:bodyPr>
          <a:lstStyle/>
          <a:p>
            <a:pPr marL="355600" marR="5080" lvl="0" indent="-342900" algn="l" defTabSz="914400" rtl="0" eaLnBrk="1" fontAlgn="auto" latinLnBrk="0" hangingPunct="1">
              <a:lnSpc>
                <a:spcPct val="100000"/>
              </a:lnSpc>
              <a:spcBef>
                <a:spcPts val="95"/>
              </a:spcBef>
              <a:spcAft>
                <a:spcPts val="0"/>
              </a:spcAft>
              <a:buClrTx/>
              <a:buSzTx/>
              <a:buFontTx/>
              <a:buAutoNum type="arabicPeriod"/>
              <a:tabLst>
                <a:tab pos="35560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kolom</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memilih</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pilih</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Maka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data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dipilih.</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355600" marR="295275" lvl="0" indent="-342900" algn="l" defTabSz="914400" rtl="0" eaLnBrk="1" fontAlgn="auto" latinLnBrk="0" hangingPunct="1">
              <a:lnSpc>
                <a:spcPct val="100000"/>
              </a:lnSpc>
              <a:spcBef>
                <a:spcPts val="0"/>
              </a:spcBef>
              <a:spcAft>
                <a:spcPts val="0"/>
              </a:spcAft>
              <a:buClrTx/>
              <a:buSzTx/>
              <a:buFontTx/>
              <a:buAutoNum type="arabicPeriod"/>
              <a:tabLst>
                <a:tab pos="35560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Jika</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belum</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terdapat</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7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PD,</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klik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Tambah.</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Lalu</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form</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Tambah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Daerah.</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355600" marR="360680" lvl="0" indent="-342900" algn="l" defTabSz="914400" rtl="0" eaLnBrk="1" fontAlgn="auto" latinLnBrk="0" hangingPunct="1">
              <a:lnSpc>
                <a:spcPct val="100000"/>
              </a:lnSpc>
              <a:spcBef>
                <a:spcPts val="5"/>
              </a:spcBef>
              <a:spcAft>
                <a:spcPts val="0"/>
              </a:spcAft>
              <a:buClrTx/>
              <a:buSzTx/>
              <a:buFontTx/>
              <a:buAutoNum type="arabicPeriod"/>
              <a:tabLst>
                <a:tab pos="35560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tombol</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tambah</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menambahkan indikator</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user</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diarahkan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ke</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4" name="object 24"/>
          <p:cNvSpPr txBox="1"/>
          <p:nvPr/>
        </p:nvSpPr>
        <p:spPr>
          <a:xfrm>
            <a:off x="421640" y="4523994"/>
            <a:ext cx="115443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menu</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master.</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5" name="object 25"/>
          <p:cNvSpPr txBox="1"/>
          <p:nvPr/>
        </p:nvSpPr>
        <p:spPr>
          <a:xfrm>
            <a:off x="78739" y="4767834"/>
            <a:ext cx="4787900" cy="1244600"/>
          </a:xfrm>
          <a:prstGeom prst="rect">
            <a:avLst/>
          </a:prstGeom>
        </p:spPr>
        <p:txBody>
          <a:bodyPr vert="horz" wrap="square" lIns="0" tIns="12065" rIns="0" bIns="0" rtlCol="0">
            <a:spAutoFit/>
          </a:bodyPr>
          <a:lstStyle/>
          <a:p>
            <a:pPr marL="355600" marR="5080" lvl="0" indent="-342900" algn="l" defTabSz="914400" rtl="0" eaLnBrk="1" fontAlgn="auto" latinLnBrk="0" hangingPunct="1">
              <a:lnSpc>
                <a:spcPct val="100000"/>
              </a:lnSpc>
              <a:spcBef>
                <a:spcPts val="95"/>
              </a:spcBef>
              <a:spcAft>
                <a:spcPts val="0"/>
              </a:spcAft>
              <a:buClrTx/>
              <a:buSzTx/>
              <a:buFontTx/>
              <a:buAutoNum type="arabicPeriod" startAt="4"/>
              <a:tabLst>
                <a:tab pos="35560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lingkaran</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indikator</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kinerja</a:t>
            </a:r>
            <a:r>
              <a:rPr kumimoji="0" sz="1600" b="0" i="0" u="none" strike="noStrike" kern="0" cap="none" spc="-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1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akan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digunakan.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Lalu</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pilih.</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354965" marR="0" lvl="0" indent="-342265" algn="l" defTabSz="914400" rtl="0" eaLnBrk="1" fontAlgn="auto" latinLnBrk="0" hangingPunct="1">
              <a:lnSpc>
                <a:spcPct val="100000"/>
              </a:lnSpc>
              <a:spcBef>
                <a:spcPts val="0"/>
              </a:spcBef>
              <a:spcAft>
                <a:spcPts val="0"/>
              </a:spcAft>
              <a:buClrTx/>
              <a:buSzTx/>
              <a:buFontTx/>
              <a:buAutoNum type="arabicPeriod" startAt="4"/>
              <a:tabLst>
                <a:tab pos="354965"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Isi</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Satuan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nilai</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target, lalu</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Simpan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354965" marR="0" lvl="0" indent="-342265" algn="l" defTabSz="914400" rtl="0" eaLnBrk="1" fontAlgn="auto" latinLnBrk="0" hangingPunct="1">
              <a:lnSpc>
                <a:spcPct val="100000"/>
              </a:lnSpc>
              <a:spcBef>
                <a:spcPts val="0"/>
              </a:spcBef>
              <a:spcAft>
                <a:spcPts val="0"/>
              </a:spcAft>
              <a:buClrTx/>
              <a:buSzTx/>
              <a:buFontTx/>
              <a:buAutoNum type="arabicPeriod" startAt="4"/>
              <a:tabLst>
                <a:tab pos="354965"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Rekap</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melihat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Hasil</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Konsultasi</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Rancangan</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Awal</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PD,</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muncul</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7" name="object 27"/>
          <p:cNvSpPr txBox="1"/>
          <p:nvPr/>
        </p:nvSpPr>
        <p:spPr>
          <a:xfrm>
            <a:off x="421640" y="5987288"/>
            <a:ext cx="3794760" cy="51308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jumlah</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setiap</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susbtansi</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Renstra</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PD.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Substansi</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melihat</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detil</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catatan.</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8" name="object 28"/>
          <p:cNvSpPr/>
          <p:nvPr/>
        </p:nvSpPr>
        <p:spPr>
          <a:xfrm>
            <a:off x="3367785" y="1966722"/>
            <a:ext cx="865505" cy="114300"/>
          </a:xfrm>
          <a:custGeom>
            <a:avLst/>
            <a:gdLst/>
            <a:ahLst/>
            <a:cxnLst/>
            <a:rect l="l" t="t" r="r" b="b"/>
            <a:pathLst>
              <a:path w="865504" h="114300">
                <a:moveTo>
                  <a:pt x="751077" y="0"/>
                </a:moveTo>
                <a:lnTo>
                  <a:pt x="751077" y="114300"/>
                </a:lnTo>
                <a:lnTo>
                  <a:pt x="827277" y="76200"/>
                </a:lnTo>
                <a:lnTo>
                  <a:pt x="770127" y="76200"/>
                </a:lnTo>
                <a:lnTo>
                  <a:pt x="770127" y="38100"/>
                </a:lnTo>
                <a:lnTo>
                  <a:pt x="827277" y="38100"/>
                </a:lnTo>
                <a:lnTo>
                  <a:pt x="751077" y="0"/>
                </a:lnTo>
                <a:close/>
              </a:path>
              <a:path w="865504" h="114300">
                <a:moveTo>
                  <a:pt x="751077" y="38100"/>
                </a:moveTo>
                <a:lnTo>
                  <a:pt x="0" y="38100"/>
                </a:lnTo>
                <a:lnTo>
                  <a:pt x="0" y="76200"/>
                </a:lnTo>
                <a:lnTo>
                  <a:pt x="751077" y="76200"/>
                </a:lnTo>
                <a:lnTo>
                  <a:pt x="751077" y="38100"/>
                </a:lnTo>
                <a:close/>
              </a:path>
              <a:path w="865504" h="114300">
                <a:moveTo>
                  <a:pt x="827277" y="38100"/>
                </a:moveTo>
                <a:lnTo>
                  <a:pt x="770127" y="38100"/>
                </a:lnTo>
                <a:lnTo>
                  <a:pt x="770127" y="76200"/>
                </a:lnTo>
                <a:lnTo>
                  <a:pt x="827277" y="76200"/>
                </a:lnTo>
                <a:lnTo>
                  <a:pt x="865377" y="57150"/>
                </a:lnTo>
                <a:lnTo>
                  <a:pt x="827277" y="3810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3" name="object 33"/>
          <p:cNvSpPr/>
          <p:nvPr/>
        </p:nvSpPr>
        <p:spPr>
          <a:xfrm>
            <a:off x="8189594" y="4133469"/>
            <a:ext cx="349885" cy="325120"/>
          </a:xfrm>
          <a:custGeom>
            <a:avLst/>
            <a:gdLst/>
            <a:ahLst/>
            <a:cxnLst/>
            <a:rect l="l" t="t" r="r" b="b"/>
            <a:pathLst>
              <a:path w="349884" h="325120">
                <a:moveTo>
                  <a:pt x="175005" y="0"/>
                </a:moveTo>
                <a:lnTo>
                  <a:pt x="128484" y="5796"/>
                </a:lnTo>
                <a:lnTo>
                  <a:pt x="86679" y="22154"/>
                </a:lnTo>
                <a:lnTo>
                  <a:pt x="51260" y="47529"/>
                </a:lnTo>
                <a:lnTo>
                  <a:pt x="23894" y="80376"/>
                </a:lnTo>
                <a:lnTo>
                  <a:pt x="6251" y="119150"/>
                </a:lnTo>
                <a:lnTo>
                  <a:pt x="0" y="162305"/>
                </a:lnTo>
                <a:lnTo>
                  <a:pt x="6251" y="205461"/>
                </a:lnTo>
                <a:lnTo>
                  <a:pt x="23894" y="244235"/>
                </a:lnTo>
                <a:lnTo>
                  <a:pt x="51260" y="277082"/>
                </a:lnTo>
                <a:lnTo>
                  <a:pt x="86679" y="302457"/>
                </a:lnTo>
                <a:lnTo>
                  <a:pt x="128484" y="318815"/>
                </a:lnTo>
                <a:lnTo>
                  <a:pt x="175005" y="324611"/>
                </a:lnTo>
                <a:lnTo>
                  <a:pt x="221473" y="318815"/>
                </a:lnTo>
                <a:lnTo>
                  <a:pt x="263242" y="302457"/>
                </a:lnTo>
                <a:lnTo>
                  <a:pt x="298640" y="277082"/>
                </a:lnTo>
                <a:lnTo>
                  <a:pt x="325994" y="244235"/>
                </a:lnTo>
                <a:lnTo>
                  <a:pt x="343633" y="205461"/>
                </a:lnTo>
                <a:lnTo>
                  <a:pt x="349884" y="162305"/>
                </a:lnTo>
                <a:lnTo>
                  <a:pt x="343633" y="119150"/>
                </a:lnTo>
                <a:lnTo>
                  <a:pt x="325994" y="80376"/>
                </a:lnTo>
                <a:lnTo>
                  <a:pt x="298640" y="47529"/>
                </a:lnTo>
                <a:lnTo>
                  <a:pt x="263242" y="22154"/>
                </a:lnTo>
                <a:lnTo>
                  <a:pt x="221473" y="5796"/>
                </a:lnTo>
                <a:lnTo>
                  <a:pt x="175005"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4" name="object 34"/>
          <p:cNvSpPr txBox="1"/>
          <p:nvPr/>
        </p:nvSpPr>
        <p:spPr>
          <a:xfrm>
            <a:off x="8324215" y="4207255"/>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3</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35" name="object 35"/>
          <p:cNvGrpSpPr/>
          <p:nvPr/>
        </p:nvGrpSpPr>
        <p:grpSpPr>
          <a:xfrm>
            <a:off x="8217534" y="4081526"/>
            <a:ext cx="2928620" cy="2719705"/>
            <a:chOff x="8217534" y="4081526"/>
            <a:chExt cx="2928620" cy="2719705"/>
          </a:xfrm>
        </p:grpSpPr>
        <p:pic>
          <p:nvPicPr>
            <p:cNvPr id="36" name="object 36"/>
            <p:cNvPicPr/>
            <p:nvPr/>
          </p:nvPicPr>
          <p:blipFill>
            <a:blip r:embed="rId16" cstate="print"/>
            <a:stretch>
              <a:fillRect/>
            </a:stretch>
          </p:blipFill>
          <p:spPr>
            <a:xfrm>
              <a:off x="8521572" y="5272801"/>
              <a:ext cx="2624328" cy="1528062"/>
            </a:xfrm>
            <a:prstGeom prst="rect">
              <a:avLst/>
            </a:prstGeom>
          </p:spPr>
        </p:pic>
        <p:sp>
          <p:nvSpPr>
            <p:cNvPr id="37" name="object 37"/>
            <p:cNvSpPr/>
            <p:nvPr/>
          </p:nvSpPr>
          <p:spPr>
            <a:xfrm>
              <a:off x="8755887" y="4081526"/>
              <a:ext cx="1405890" cy="1400175"/>
            </a:xfrm>
            <a:custGeom>
              <a:avLst/>
              <a:gdLst/>
              <a:ahLst/>
              <a:cxnLst/>
              <a:rect l="l" t="t" r="r" b="b"/>
              <a:pathLst>
                <a:path w="1405890" h="1400175">
                  <a:moveTo>
                    <a:pt x="1310993" y="1332638"/>
                  </a:moveTo>
                  <a:lnTo>
                    <a:pt x="1284096" y="1359662"/>
                  </a:lnTo>
                  <a:lnTo>
                    <a:pt x="1405381" y="1399794"/>
                  </a:lnTo>
                  <a:lnTo>
                    <a:pt x="1387362" y="1346073"/>
                  </a:lnTo>
                  <a:lnTo>
                    <a:pt x="1324482" y="1346073"/>
                  </a:lnTo>
                  <a:lnTo>
                    <a:pt x="1310993" y="1332638"/>
                  </a:lnTo>
                  <a:close/>
                </a:path>
                <a:path w="1405890" h="1400175">
                  <a:moveTo>
                    <a:pt x="1337854" y="1305650"/>
                  </a:moveTo>
                  <a:lnTo>
                    <a:pt x="1310993" y="1332638"/>
                  </a:lnTo>
                  <a:lnTo>
                    <a:pt x="1324482" y="1346073"/>
                  </a:lnTo>
                  <a:lnTo>
                    <a:pt x="1351406" y="1319149"/>
                  </a:lnTo>
                  <a:lnTo>
                    <a:pt x="1337854" y="1305650"/>
                  </a:lnTo>
                  <a:close/>
                </a:path>
                <a:path w="1405890" h="1400175">
                  <a:moveTo>
                    <a:pt x="1364741" y="1278636"/>
                  </a:moveTo>
                  <a:lnTo>
                    <a:pt x="1337854" y="1305650"/>
                  </a:lnTo>
                  <a:lnTo>
                    <a:pt x="1351406" y="1319149"/>
                  </a:lnTo>
                  <a:lnTo>
                    <a:pt x="1324482" y="1346073"/>
                  </a:lnTo>
                  <a:lnTo>
                    <a:pt x="1387362" y="1346073"/>
                  </a:lnTo>
                  <a:lnTo>
                    <a:pt x="1364741" y="1278636"/>
                  </a:lnTo>
                  <a:close/>
                </a:path>
                <a:path w="1405890" h="1400175">
                  <a:moveTo>
                    <a:pt x="26923" y="0"/>
                  </a:moveTo>
                  <a:lnTo>
                    <a:pt x="0" y="27050"/>
                  </a:lnTo>
                  <a:lnTo>
                    <a:pt x="1310993" y="1332638"/>
                  </a:lnTo>
                  <a:lnTo>
                    <a:pt x="1337854" y="1305650"/>
                  </a:lnTo>
                  <a:lnTo>
                    <a:pt x="26923"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8" name="object 38"/>
            <p:cNvSpPr/>
            <p:nvPr/>
          </p:nvSpPr>
          <p:spPr>
            <a:xfrm>
              <a:off x="8217534" y="4626102"/>
              <a:ext cx="349885" cy="325120"/>
            </a:xfrm>
            <a:custGeom>
              <a:avLst/>
              <a:gdLst/>
              <a:ahLst/>
              <a:cxnLst/>
              <a:rect l="l" t="t" r="r" b="b"/>
              <a:pathLst>
                <a:path w="349884" h="325120">
                  <a:moveTo>
                    <a:pt x="174879" y="0"/>
                  </a:moveTo>
                  <a:lnTo>
                    <a:pt x="128411" y="5796"/>
                  </a:lnTo>
                  <a:lnTo>
                    <a:pt x="86642" y="22154"/>
                  </a:lnTo>
                  <a:lnTo>
                    <a:pt x="51244" y="47529"/>
                  </a:lnTo>
                  <a:lnTo>
                    <a:pt x="23890" y="80376"/>
                  </a:lnTo>
                  <a:lnTo>
                    <a:pt x="6251" y="119150"/>
                  </a:lnTo>
                  <a:lnTo>
                    <a:pt x="0" y="162306"/>
                  </a:lnTo>
                  <a:lnTo>
                    <a:pt x="6251" y="205461"/>
                  </a:lnTo>
                  <a:lnTo>
                    <a:pt x="23890" y="244235"/>
                  </a:lnTo>
                  <a:lnTo>
                    <a:pt x="51244" y="277082"/>
                  </a:lnTo>
                  <a:lnTo>
                    <a:pt x="86642" y="302457"/>
                  </a:lnTo>
                  <a:lnTo>
                    <a:pt x="128411" y="318815"/>
                  </a:lnTo>
                  <a:lnTo>
                    <a:pt x="174879" y="324612"/>
                  </a:lnTo>
                  <a:lnTo>
                    <a:pt x="221400" y="318815"/>
                  </a:lnTo>
                  <a:lnTo>
                    <a:pt x="263205" y="302457"/>
                  </a:lnTo>
                  <a:lnTo>
                    <a:pt x="298624" y="277082"/>
                  </a:lnTo>
                  <a:lnTo>
                    <a:pt x="325990" y="244235"/>
                  </a:lnTo>
                  <a:lnTo>
                    <a:pt x="343633" y="205461"/>
                  </a:lnTo>
                  <a:lnTo>
                    <a:pt x="349885" y="162306"/>
                  </a:lnTo>
                  <a:lnTo>
                    <a:pt x="343633" y="119150"/>
                  </a:lnTo>
                  <a:lnTo>
                    <a:pt x="325990" y="80376"/>
                  </a:lnTo>
                  <a:lnTo>
                    <a:pt x="298624" y="47529"/>
                  </a:lnTo>
                  <a:lnTo>
                    <a:pt x="263205" y="22154"/>
                  </a:lnTo>
                  <a:lnTo>
                    <a:pt x="221400" y="5796"/>
                  </a:lnTo>
                  <a:lnTo>
                    <a:pt x="174879"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9" name="object 39"/>
          <p:cNvSpPr txBox="1"/>
          <p:nvPr/>
        </p:nvSpPr>
        <p:spPr>
          <a:xfrm>
            <a:off x="8352281" y="4700142"/>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4</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40" name="object 40"/>
          <p:cNvGrpSpPr/>
          <p:nvPr/>
        </p:nvGrpSpPr>
        <p:grpSpPr>
          <a:xfrm>
            <a:off x="7710931" y="3939540"/>
            <a:ext cx="4041775" cy="451484"/>
            <a:chOff x="7710931" y="3939540"/>
            <a:chExt cx="4041775" cy="451484"/>
          </a:xfrm>
        </p:grpSpPr>
        <p:sp>
          <p:nvSpPr>
            <p:cNvPr id="41" name="object 41"/>
            <p:cNvSpPr/>
            <p:nvPr/>
          </p:nvSpPr>
          <p:spPr>
            <a:xfrm>
              <a:off x="8018398" y="3939540"/>
              <a:ext cx="3734435" cy="114300"/>
            </a:xfrm>
            <a:custGeom>
              <a:avLst/>
              <a:gdLst/>
              <a:ahLst/>
              <a:cxnLst/>
              <a:rect l="l" t="t" r="r" b="b"/>
              <a:pathLst>
                <a:path w="3734434" h="114300">
                  <a:moveTo>
                    <a:pt x="114300" y="0"/>
                  </a:moveTo>
                  <a:lnTo>
                    <a:pt x="0" y="57023"/>
                  </a:lnTo>
                  <a:lnTo>
                    <a:pt x="114173" y="114300"/>
                  </a:lnTo>
                  <a:lnTo>
                    <a:pt x="114215" y="76210"/>
                  </a:lnTo>
                  <a:lnTo>
                    <a:pt x="95123" y="76200"/>
                  </a:lnTo>
                  <a:lnTo>
                    <a:pt x="95250" y="38100"/>
                  </a:lnTo>
                  <a:lnTo>
                    <a:pt x="114257" y="38100"/>
                  </a:lnTo>
                  <a:lnTo>
                    <a:pt x="114300" y="0"/>
                  </a:lnTo>
                  <a:close/>
                </a:path>
                <a:path w="3734434" h="114300">
                  <a:moveTo>
                    <a:pt x="114257" y="38110"/>
                  </a:moveTo>
                  <a:lnTo>
                    <a:pt x="114215" y="76210"/>
                  </a:lnTo>
                  <a:lnTo>
                    <a:pt x="3733927" y="78232"/>
                  </a:lnTo>
                  <a:lnTo>
                    <a:pt x="3733927" y="40132"/>
                  </a:lnTo>
                  <a:lnTo>
                    <a:pt x="114257" y="38110"/>
                  </a:lnTo>
                  <a:close/>
                </a:path>
                <a:path w="3734434" h="114300">
                  <a:moveTo>
                    <a:pt x="95250" y="38100"/>
                  </a:moveTo>
                  <a:lnTo>
                    <a:pt x="95123" y="76200"/>
                  </a:lnTo>
                  <a:lnTo>
                    <a:pt x="114215" y="76210"/>
                  </a:lnTo>
                  <a:lnTo>
                    <a:pt x="114257" y="38110"/>
                  </a:lnTo>
                  <a:lnTo>
                    <a:pt x="95250" y="38100"/>
                  </a:lnTo>
                  <a:close/>
                </a:path>
                <a:path w="3734434" h="114300">
                  <a:moveTo>
                    <a:pt x="114257" y="38100"/>
                  </a:moveTo>
                  <a:lnTo>
                    <a:pt x="95250" y="38100"/>
                  </a:lnTo>
                  <a:lnTo>
                    <a:pt x="114257" y="3811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object 42"/>
            <p:cNvSpPr/>
            <p:nvPr/>
          </p:nvSpPr>
          <p:spPr>
            <a:xfrm>
              <a:off x="7710931" y="4066032"/>
              <a:ext cx="349885" cy="325120"/>
            </a:xfrm>
            <a:custGeom>
              <a:avLst/>
              <a:gdLst/>
              <a:ahLst/>
              <a:cxnLst/>
              <a:rect l="l" t="t" r="r" b="b"/>
              <a:pathLst>
                <a:path w="349884" h="325120">
                  <a:moveTo>
                    <a:pt x="175006" y="0"/>
                  </a:moveTo>
                  <a:lnTo>
                    <a:pt x="128484" y="5796"/>
                  </a:lnTo>
                  <a:lnTo>
                    <a:pt x="86679" y="22154"/>
                  </a:lnTo>
                  <a:lnTo>
                    <a:pt x="51260" y="47529"/>
                  </a:lnTo>
                  <a:lnTo>
                    <a:pt x="23894" y="80376"/>
                  </a:lnTo>
                  <a:lnTo>
                    <a:pt x="6251" y="119150"/>
                  </a:lnTo>
                  <a:lnTo>
                    <a:pt x="0" y="162306"/>
                  </a:lnTo>
                  <a:lnTo>
                    <a:pt x="6251" y="205461"/>
                  </a:lnTo>
                  <a:lnTo>
                    <a:pt x="23894" y="244235"/>
                  </a:lnTo>
                  <a:lnTo>
                    <a:pt x="51260" y="277082"/>
                  </a:lnTo>
                  <a:lnTo>
                    <a:pt x="86679" y="302457"/>
                  </a:lnTo>
                  <a:lnTo>
                    <a:pt x="128484" y="318815"/>
                  </a:lnTo>
                  <a:lnTo>
                    <a:pt x="175006" y="324612"/>
                  </a:lnTo>
                  <a:lnTo>
                    <a:pt x="221473" y="318815"/>
                  </a:lnTo>
                  <a:lnTo>
                    <a:pt x="263242" y="302457"/>
                  </a:lnTo>
                  <a:lnTo>
                    <a:pt x="298640" y="277082"/>
                  </a:lnTo>
                  <a:lnTo>
                    <a:pt x="325994" y="244235"/>
                  </a:lnTo>
                  <a:lnTo>
                    <a:pt x="343633" y="205461"/>
                  </a:lnTo>
                  <a:lnTo>
                    <a:pt x="349885" y="162306"/>
                  </a:lnTo>
                  <a:lnTo>
                    <a:pt x="343633" y="119150"/>
                  </a:lnTo>
                  <a:lnTo>
                    <a:pt x="325994" y="80376"/>
                  </a:lnTo>
                  <a:lnTo>
                    <a:pt x="298640" y="47529"/>
                  </a:lnTo>
                  <a:lnTo>
                    <a:pt x="263242" y="22154"/>
                  </a:lnTo>
                  <a:lnTo>
                    <a:pt x="221473" y="5796"/>
                  </a:lnTo>
                  <a:lnTo>
                    <a:pt x="175006" y="0"/>
                  </a:lnTo>
                  <a:close/>
                </a:path>
              </a:pathLst>
            </a:custGeom>
            <a:solidFill>
              <a:srgbClr val="9DC3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43" name="object 43"/>
          <p:cNvSpPr txBox="1"/>
          <p:nvPr/>
        </p:nvSpPr>
        <p:spPr>
          <a:xfrm>
            <a:off x="7845679" y="4139945"/>
            <a:ext cx="8382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1" i="0" u="none" strike="noStrike" kern="0" cap="none" spc="-50" normalizeH="0" baseline="0" noProof="0" dirty="0">
                <a:ln>
                  <a:noFill/>
                </a:ln>
                <a:solidFill>
                  <a:srgbClr val="FF0000"/>
                </a:solidFill>
                <a:effectLst/>
                <a:uLnTx/>
                <a:uFillTx/>
                <a:latin typeface="Calibri"/>
                <a:ea typeface="+mn-ea"/>
                <a:cs typeface="Calibri"/>
              </a:rPr>
              <a:t>5</a:t>
            </a:r>
            <a:endParaRPr kumimoji="0" sz="9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45" name="object 45"/>
          <p:cNvGrpSpPr/>
          <p:nvPr/>
        </p:nvGrpSpPr>
        <p:grpSpPr>
          <a:xfrm>
            <a:off x="4553710" y="1457168"/>
            <a:ext cx="3683510" cy="5339864"/>
            <a:chOff x="4553710" y="1457168"/>
            <a:chExt cx="3683510" cy="5339864"/>
          </a:xfrm>
        </p:grpSpPr>
        <p:pic>
          <p:nvPicPr>
            <p:cNvPr id="46" name="object 46"/>
            <p:cNvPicPr/>
            <p:nvPr/>
          </p:nvPicPr>
          <p:blipFill>
            <a:blip r:embed="rId17" cstate="print"/>
            <a:stretch>
              <a:fillRect/>
            </a:stretch>
          </p:blipFill>
          <p:spPr>
            <a:xfrm>
              <a:off x="5644896" y="4677148"/>
              <a:ext cx="2592324" cy="2119884"/>
            </a:xfrm>
            <a:prstGeom prst="rect">
              <a:avLst/>
            </a:prstGeom>
          </p:spPr>
        </p:pic>
        <p:pic>
          <p:nvPicPr>
            <p:cNvPr id="47" name="object 47"/>
            <p:cNvPicPr/>
            <p:nvPr/>
          </p:nvPicPr>
          <p:blipFill>
            <a:blip r:embed="rId18" cstate="print"/>
            <a:stretch>
              <a:fillRect/>
            </a:stretch>
          </p:blipFill>
          <p:spPr>
            <a:xfrm>
              <a:off x="5674741" y="4707419"/>
              <a:ext cx="2483739" cy="2010791"/>
            </a:xfrm>
            <a:prstGeom prst="rect">
              <a:avLst/>
            </a:prstGeom>
          </p:spPr>
        </p:pic>
        <p:sp>
          <p:nvSpPr>
            <p:cNvPr id="48" name="object 48"/>
            <p:cNvSpPr/>
            <p:nvPr/>
          </p:nvSpPr>
          <p:spPr>
            <a:xfrm>
              <a:off x="5673217" y="4705832"/>
              <a:ext cx="2487295" cy="2014220"/>
            </a:xfrm>
            <a:custGeom>
              <a:avLst/>
              <a:gdLst/>
              <a:ahLst/>
              <a:cxnLst/>
              <a:rect l="l" t="t" r="r" b="b"/>
              <a:pathLst>
                <a:path w="2487295" h="2014220">
                  <a:moveTo>
                    <a:pt x="0" y="2013965"/>
                  </a:moveTo>
                  <a:lnTo>
                    <a:pt x="2486914" y="2013965"/>
                  </a:lnTo>
                  <a:lnTo>
                    <a:pt x="2486914" y="0"/>
                  </a:lnTo>
                  <a:lnTo>
                    <a:pt x="0" y="0"/>
                  </a:lnTo>
                  <a:lnTo>
                    <a:pt x="0" y="2013965"/>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9" name="object 49"/>
            <p:cNvSpPr/>
            <p:nvPr/>
          </p:nvSpPr>
          <p:spPr>
            <a:xfrm>
              <a:off x="7914640" y="5382894"/>
              <a:ext cx="207645" cy="1366520"/>
            </a:xfrm>
            <a:custGeom>
              <a:avLst/>
              <a:gdLst/>
              <a:ahLst/>
              <a:cxnLst/>
              <a:rect l="l" t="t" r="r" b="b"/>
              <a:pathLst>
                <a:path w="207645" h="1366520">
                  <a:moveTo>
                    <a:pt x="0" y="34543"/>
                  </a:moveTo>
                  <a:lnTo>
                    <a:pt x="2718" y="21109"/>
                  </a:lnTo>
                  <a:lnTo>
                    <a:pt x="10128" y="10128"/>
                  </a:lnTo>
                  <a:lnTo>
                    <a:pt x="21109" y="2718"/>
                  </a:lnTo>
                  <a:lnTo>
                    <a:pt x="34543" y="0"/>
                  </a:lnTo>
                  <a:lnTo>
                    <a:pt x="172846" y="0"/>
                  </a:lnTo>
                  <a:lnTo>
                    <a:pt x="186281" y="2718"/>
                  </a:lnTo>
                  <a:lnTo>
                    <a:pt x="197262" y="10128"/>
                  </a:lnTo>
                  <a:lnTo>
                    <a:pt x="204672" y="21109"/>
                  </a:lnTo>
                  <a:lnTo>
                    <a:pt x="207390" y="34543"/>
                  </a:lnTo>
                  <a:lnTo>
                    <a:pt x="207390" y="1331417"/>
                  </a:lnTo>
                  <a:lnTo>
                    <a:pt x="204672" y="1344870"/>
                  </a:lnTo>
                  <a:lnTo>
                    <a:pt x="197262" y="1355857"/>
                  </a:lnTo>
                  <a:lnTo>
                    <a:pt x="186281" y="1363265"/>
                  </a:lnTo>
                  <a:lnTo>
                    <a:pt x="172846" y="1365981"/>
                  </a:lnTo>
                  <a:lnTo>
                    <a:pt x="34543" y="1365981"/>
                  </a:lnTo>
                  <a:lnTo>
                    <a:pt x="21109" y="1363265"/>
                  </a:lnTo>
                  <a:lnTo>
                    <a:pt x="10128" y="1355857"/>
                  </a:lnTo>
                  <a:lnTo>
                    <a:pt x="2718" y="1344870"/>
                  </a:lnTo>
                  <a:lnTo>
                    <a:pt x="0" y="1331417"/>
                  </a:lnTo>
                  <a:lnTo>
                    <a:pt x="0" y="34543"/>
                  </a:lnTo>
                  <a:close/>
                </a:path>
              </a:pathLst>
            </a:custGeom>
            <a:ln w="19050">
              <a:solidFill>
                <a:srgbClr val="FF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0" name="object 50"/>
            <p:cNvSpPr/>
            <p:nvPr/>
          </p:nvSpPr>
          <p:spPr>
            <a:xfrm>
              <a:off x="4553710" y="1457168"/>
              <a:ext cx="1146685" cy="4255925"/>
            </a:xfrm>
            <a:custGeom>
              <a:avLst/>
              <a:gdLst/>
              <a:ahLst/>
              <a:cxnLst/>
              <a:rect l="l" t="t" r="r" b="b"/>
              <a:pathLst>
                <a:path w="1235075" h="4394200">
                  <a:moveTo>
                    <a:pt x="1161116" y="4288587"/>
                  </a:moveTo>
                  <a:lnTo>
                    <a:pt x="1124330" y="4298581"/>
                  </a:lnTo>
                  <a:lnTo>
                    <a:pt x="1209420" y="4393933"/>
                  </a:lnTo>
                  <a:lnTo>
                    <a:pt x="1226949" y="4307001"/>
                  </a:lnTo>
                  <a:lnTo>
                    <a:pt x="1166114" y="4307001"/>
                  </a:lnTo>
                  <a:lnTo>
                    <a:pt x="1161116" y="4288587"/>
                  </a:lnTo>
                  <a:close/>
                </a:path>
                <a:path w="1235075" h="4394200">
                  <a:moveTo>
                    <a:pt x="1197940" y="4278582"/>
                  </a:moveTo>
                  <a:lnTo>
                    <a:pt x="1161116" y="4288587"/>
                  </a:lnTo>
                  <a:lnTo>
                    <a:pt x="1166114" y="4307001"/>
                  </a:lnTo>
                  <a:lnTo>
                    <a:pt x="1202943" y="4297019"/>
                  </a:lnTo>
                  <a:lnTo>
                    <a:pt x="1197940" y="4278582"/>
                  </a:lnTo>
                  <a:close/>
                </a:path>
                <a:path w="1235075" h="4394200">
                  <a:moveTo>
                    <a:pt x="1234693" y="4268596"/>
                  </a:moveTo>
                  <a:lnTo>
                    <a:pt x="1197940" y="4278582"/>
                  </a:lnTo>
                  <a:lnTo>
                    <a:pt x="1202943" y="4297019"/>
                  </a:lnTo>
                  <a:lnTo>
                    <a:pt x="1166114" y="4307001"/>
                  </a:lnTo>
                  <a:lnTo>
                    <a:pt x="1226949" y="4307001"/>
                  </a:lnTo>
                  <a:lnTo>
                    <a:pt x="1234693" y="4268596"/>
                  </a:lnTo>
                  <a:close/>
                </a:path>
                <a:path w="1235075" h="4394200">
                  <a:moveTo>
                    <a:pt x="36702" y="0"/>
                  </a:moveTo>
                  <a:lnTo>
                    <a:pt x="0" y="9905"/>
                  </a:lnTo>
                  <a:lnTo>
                    <a:pt x="1161116" y="4288587"/>
                  </a:lnTo>
                  <a:lnTo>
                    <a:pt x="1197940" y="4278582"/>
                  </a:lnTo>
                  <a:lnTo>
                    <a:pt x="36702"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pic>
        <p:nvPicPr>
          <p:cNvPr id="58" name="Picture 57">
            <a:extLst>
              <a:ext uri="{FF2B5EF4-FFF2-40B4-BE49-F238E27FC236}">
                <a16:creationId xmlns:a16="http://schemas.microsoft.com/office/drawing/2014/main" id="{DFE952B2-4AC3-4CE9-BD0B-1953E52A33D9}"/>
              </a:ext>
            </a:extLst>
          </p:cNvPr>
          <p:cNvPicPr>
            <a:picLocks noChangeAspect="1"/>
          </p:cNvPicPr>
          <p:nvPr/>
        </p:nvPicPr>
        <p:blipFill>
          <a:blip r:embed="rId19"/>
          <a:stretch>
            <a:fillRect/>
          </a:stretch>
        </p:blipFill>
        <p:spPr>
          <a:xfrm>
            <a:off x="4677917" y="5712814"/>
            <a:ext cx="3340481" cy="1039467"/>
          </a:xfrm>
          <a:prstGeom prst="rect">
            <a:avLst/>
          </a:prstGeom>
        </p:spPr>
      </p:pic>
      <p:cxnSp>
        <p:nvCxnSpPr>
          <p:cNvPr id="60" name="Straight Arrow Connector 59">
            <a:extLst>
              <a:ext uri="{FF2B5EF4-FFF2-40B4-BE49-F238E27FC236}">
                <a16:creationId xmlns:a16="http://schemas.microsoft.com/office/drawing/2014/main" id="{B16EFA16-9848-416E-8407-B38C53E042FD}"/>
              </a:ext>
            </a:extLst>
          </p:cNvPr>
          <p:cNvCxnSpPr>
            <a:cxnSpLocks/>
          </p:cNvCxnSpPr>
          <p:nvPr/>
        </p:nvCxnSpPr>
        <p:spPr>
          <a:xfrm>
            <a:off x="4146041" y="1477926"/>
            <a:ext cx="4290060" cy="10549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Oval 62" descr="1">
            <a:extLst>
              <a:ext uri="{FF2B5EF4-FFF2-40B4-BE49-F238E27FC236}">
                <a16:creationId xmlns:a16="http://schemas.microsoft.com/office/drawing/2014/main" id="{62267827-FF40-4FD6-B070-3E22A6090B7A}"/>
              </a:ext>
            </a:extLst>
          </p:cNvPr>
          <p:cNvSpPr/>
          <p:nvPr/>
        </p:nvSpPr>
        <p:spPr>
          <a:xfrm>
            <a:off x="6587000" y="876290"/>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1</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4" name="Oval 63" descr="1">
            <a:extLst>
              <a:ext uri="{FF2B5EF4-FFF2-40B4-BE49-F238E27FC236}">
                <a16:creationId xmlns:a16="http://schemas.microsoft.com/office/drawing/2014/main" id="{F09259DD-4877-43F8-A91C-7E7FE2F3EF32}"/>
              </a:ext>
            </a:extLst>
          </p:cNvPr>
          <p:cNvSpPr/>
          <p:nvPr/>
        </p:nvSpPr>
        <p:spPr>
          <a:xfrm>
            <a:off x="3850967" y="1457169"/>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2</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5" name="Oval 64" descr="1">
            <a:extLst>
              <a:ext uri="{FF2B5EF4-FFF2-40B4-BE49-F238E27FC236}">
                <a16:creationId xmlns:a16="http://schemas.microsoft.com/office/drawing/2014/main" id="{F6208664-038F-4B70-B2E2-7E0C5E546E75}"/>
              </a:ext>
            </a:extLst>
          </p:cNvPr>
          <p:cNvSpPr/>
          <p:nvPr/>
        </p:nvSpPr>
        <p:spPr>
          <a:xfrm>
            <a:off x="4903190" y="1263474"/>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6</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AFC7F5D3-97A8-40B7-8358-CBAD57E5CEDF}"/>
              </a:ext>
            </a:extLst>
          </p:cNvPr>
          <p:cNvPicPr>
            <a:picLocks noChangeAspect="1"/>
          </p:cNvPicPr>
          <p:nvPr/>
        </p:nvPicPr>
        <p:blipFill>
          <a:blip r:embed="rId2"/>
          <a:stretch>
            <a:fillRect/>
          </a:stretch>
        </p:blipFill>
        <p:spPr>
          <a:xfrm>
            <a:off x="4914139" y="793597"/>
            <a:ext cx="7277862" cy="5934737"/>
          </a:xfrm>
          <a:prstGeom prst="rect">
            <a:avLst/>
          </a:prstGeom>
        </p:spPr>
      </p:pic>
      <p:grpSp>
        <p:nvGrpSpPr>
          <p:cNvPr id="6" name="object 6"/>
          <p:cNvGrpSpPr/>
          <p:nvPr/>
        </p:nvGrpSpPr>
        <p:grpSpPr>
          <a:xfrm>
            <a:off x="688848" y="62484"/>
            <a:ext cx="11503660" cy="677545"/>
            <a:chOff x="688848" y="62484"/>
            <a:chExt cx="11503660" cy="677545"/>
          </a:xfrm>
        </p:grpSpPr>
        <p:sp>
          <p:nvSpPr>
            <p:cNvPr id="7" name="object 7"/>
            <p:cNvSpPr/>
            <p:nvPr/>
          </p:nvSpPr>
          <p:spPr>
            <a:xfrm>
              <a:off x="787793" y="116179"/>
              <a:ext cx="11404600" cy="462280"/>
            </a:xfrm>
            <a:custGeom>
              <a:avLst/>
              <a:gdLst/>
              <a:ahLst/>
              <a:cxnLst/>
              <a:rect l="l" t="t" r="r" b="b"/>
              <a:pathLst>
                <a:path w="11404600" h="462280">
                  <a:moveTo>
                    <a:pt x="11404219" y="0"/>
                  </a:moveTo>
                  <a:lnTo>
                    <a:pt x="0" y="0"/>
                  </a:lnTo>
                  <a:lnTo>
                    <a:pt x="0" y="461670"/>
                  </a:lnTo>
                  <a:lnTo>
                    <a:pt x="11404219" y="461670"/>
                  </a:lnTo>
                  <a:lnTo>
                    <a:pt x="11404219"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8" name="object 8"/>
            <p:cNvPicPr/>
            <p:nvPr/>
          </p:nvPicPr>
          <p:blipFill>
            <a:blip r:embed="rId3" cstate="print"/>
            <a:stretch>
              <a:fillRect/>
            </a:stretch>
          </p:blipFill>
          <p:spPr>
            <a:xfrm>
              <a:off x="688848" y="62484"/>
              <a:ext cx="1364741" cy="677418"/>
            </a:xfrm>
            <a:prstGeom prst="rect">
              <a:avLst/>
            </a:prstGeom>
          </p:spPr>
        </p:pic>
        <p:pic>
          <p:nvPicPr>
            <p:cNvPr id="9" name="object 9"/>
            <p:cNvPicPr/>
            <p:nvPr/>
          </p:nvPicPr>
          <p:blipFill>
            <a:blip r:embed="rId4" cstate="print"/>
            <a:stretch>
              <a:fillRect/>
            </a:stretch>
          </p:blipFill>
          <p:spPr>
            <a:xfrm>
              <a:off x="1719072" y="62484"/>
              <a:ext cx="825246" cy="677418"/>
            </a:xfrm>
            <a:prstGeom prst="rect">
              <a:avLst/>
            </a:prstGeom>
          </p:spPr>
        </p:pic>
        <p:pic>
          <p:nvPicPr>
            <p:cNvPr id="10" name="object 10"/>
            <p:cNvPicPr/>
            <p:nvPr/>
          </p:nvPicPr>
          <p:blipFill>
            <a:blip r:embed="rId5" cstate="print"/>
            <a:stretch>
              <a:fillRect/>
            </a:stretch>
          </p:blipFill>
          <p:spPr>
            <a:xfrm>
              <a:off x="2141220" y="62484"/>
              <a:ext cx="555498" cy="677418"/>
            </a:xfrm>
            <a:prstGeom prst="rect">
              <a:avLst/>
            </a:prstGeom>
          </p:spPr>
        </p:pic>
        <p:pic>
          <p:nvPicPr>
            <p:cNvPr id="11" name="object 11"/>
            <p:cNvPicPr/>
            <p:nvPr/>
          </p:nvPicPr>
          <p:blipFill>
            <a:blip r:embed="rId6" cstate="print"/>
            <a:stretch>
              <a:fillRect/>
            </a:stretch>
          </p:blipFill>
          <p:spPr>
            <a:xfrm>
              <a:off x="2362199" y="62484"/>
              <a:ext cx="1783842" cy="677418"/>
            </a:xfrm>
            <a:prstGeom prst="rect">
              <a:avLst/>
            </a:prstGeom>
          </p:spPr>
        </p:pic>
        <p:pic>
          <p:nvPicPr>
            <p:cNvPr id="12" name="object 12"/>
            <p:cNvPicPr/>
            <p:nvPr/>
          </p:nvPicPr>
          <p:blipFill>
            <a:blip r:embed="rId7" cstate="print"/>
            <a:stretch>
              <a:fillRect/>
            </a:stretch>
          </p:blipFill>
          <p:spPr>
            <a:xfrm>
              <a:off x="3808476" y="62484"/>
              <a:ext cx="1105662" cy="677418"/>
            </a:xfrm>
            <a:prstGeom prst="rect">
              <a:avLst/>
            </a:prstGeom>
          </p:spPr>
        </p:pic>
        <p:pic>
          <p:nvPicPr>
            <p:cNvPr id="13" name="object 13"/>
            <p:cNvPicPr/>
            <p:nvPr/>
          </p:nvPicPr>
          <p:blipFill>
            <a:blip r:embed="rId5" cstate="print"/>
            <a:stretch>
              <a:fillRect/>
            </a:stretch>
          </p:blipFill>
          <p:spPr>
            <a:xfrm>
              <a:off x="4511039" y="62484"/>
              <a:ext cx="555498" cy="677418"/>
            </a:xfrm>
            <a:prstGeom prst="rect">
              <a:avLst/>
            </a:prstGeom>
          </p:spPr>
        </p:pic>
        <p:pic>
          <p:nvPicPr>
            <p:cNvPr id="14" name="object 14"/>
            <p:cNvPicPr/>
            <p:nvPr/>
          </p:nvPicPr>
          <p:blipFill>
            <a:blip r:embed="rId8" cstate="print"/>
            <a:stretch>
              <a:fillRect/>
            </a:stretch>
          </p:blipFill>
          <p:spPr>
            <a:xfrm>
              <a:off x="4730495" y="62484"/>
              <a:ext cx="1427226" cy="677418"/>
            </a:xfrm>
            <a:prstGeom prst="rect">
              <a:avLst/>
            </a:prstGeom>
          </p:spPr>
        </p:pic>
      </p:grpSp>
      <p:sp>
        <p:nvSpPr>
          <p:cNvPr id="15" name="object 15"/>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Renstra</a:t>
            </a:r>
            <a:r>
              <a:rPr spc="-45" dirty="0"/>
              <a:t> </a:t>
            </a:r>
            <a:r>
              <a:rPr dirty="0"/>
              <a:t>PD</a:t>
            </a:r>
            <a:r>
              <a:rPr spc="-55" dirty="0"/>
              <a:t> </a:t>
            </a:r>
            <a:r>
              <a:rPr dirty="0"/>
              <a:t>–</a:t>
            </a:r>
            <a:r>
              <a:rPr spc="-45" dirty="0"/>
              <a:t> </a:t>
            </a:r>
            <a:r>
              <a:rPr dirty="0"/>
              <a:t>Rancangan</a:t>
            </a:r>
            <a:r>
              <a:rPr spc="-80" dirty="0"/>
              <a:t> </a:t>
            </a:r>
            <a:r>
              <a:rPr dirty="0"/>
              <a:t>Awal</a:t>
            </a:r>
            <a:r>
              <a:rPr spc="-45" dirty="0"/>
              <a:t> </a:t>
            </a:r>
            <a:r>
              <a:rPr dirty="0"/>
              <a:t>–</a:t>
            </a:r>
            <a:r>
              <a:rPr spc="-50" dirty="0"/>
              <a:t> </a:t>
            </a:r>
            <a:r>
              <a:rPr spc="-10" dirty="0"/>
              <a:t>Laporan</a:t>
            </a:r>
          </a:p>
        </p:txBody>
      </p:sp>
      <p:pic>
        <p:nvPicPr>
          <p:cNvPr id="16" name="object 16"/>
          <p:cNvPicPr/>
          <p:nvPr/>
        </p:nvPicPr>
        <p:blipFill>
          <a:blip r:embed="rId9" cstate="print"/>
          <a:stretch>
            <a:fillRect/>
          </a:stretch>
        </p:blipFill>
        <p:spPr>
          <a:xfrm>
            <a:off x="96252" y="78958"/>
            <a:ext cx="417094" cy="540848"/>
          </a:xfrm>
          <a:prstGeom prst="rect">
            <a:avLst/>
          </a:prstGeom>
        </p:spPr>
      </p:pic>
      <p:sp>
        <p:nvSpPr>
          <p:cNvPr id="17" name="object 17"/>
          <p:cNvSpPr txBox="1"/>
          <p:nvPr/>
        </p:nvSpPr>
        <p:spPr>
          <a:xfrm>
            <a:off x="78739" y="2572892"/>
            <a:ext cx="4974590" cy="2463800"/>
          </a:xfrm>
          <a:prstGeom prst="rect">
            <a:avLst/>
          </a:prstGeom>
        </p:spPr>
        <p:txBody>
          <a:bodyPr vert="horz" wrap="square" lIns="0" tIns="12065" rIns="0" bIns="0" rtlCol="0">
            <a:spAutoFit/>
          </a:bodyPr>
          <a:lstStyle/>
          <a:p>
            <a:pPr marL="355600" marR="5080" lvl="0" indent="-342900" algn="l" defTabSz="914400" rtl="0" eaLnBrk="1" fontAlgn="auto" latinLnBrk="0" hangingPunct="1">
              <a:lnSpc>
                <a:spcPct val="100000"/>
              </a:lnSpc>
              <a:spcBef>
                <a:spcPts val="95"/>
              </a:spcBef>
              <a:spcAft>
                <a:spcPts val="0"/>
              </a:spcAft>
              <a:buClrTx/>
              <a:buSzTx/>
              <a:buFontTx/>
              <a:buAutoNum type="arabicPeriod"/>
              <a:tabLst>
                <a:tab pos="35560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kolom</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memilih</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pilih</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Maka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akan</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muncul</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data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Laporan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dari</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dipilih.</a:t>
            </a:r>
            <a:r>
              <a:rPr kumimoji="0" sz="1600"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Judul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Laporan</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yang</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tertera</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sesuai</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dengan</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Instruksi</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Menteri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Dalam</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Negeri</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Nomor 2</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Tahun</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2025</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tentang</a:t>
            </a:r>
            <a:r>
              <a:rPr kumimoji="0" sz="1600" b="0" i="0" u="none" strike="noStrike" kern="0" cap="none" spc="28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Pedoman Penyusunan</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Rencana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Pembangunan</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Jangka</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Menengah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Rencana</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Strategis</a:t>
            </a:r>
            <a:r>
              <a:rPr kumimoji="0" sz="1600" b="0" i="0" u="none" strike="noStrike" kern="0" cap="none" spc="-6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Perangkat</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Daerah</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Tahun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2025-</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2029.</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a:p>
            <a:pPr marL="355600" marR="579120" lvl="0" indent="-342900" algn="l" defTabSz="914400" rtl="0" eaLnBrk="1" fontAlgn="auto" latinLnBrk="0" hangingPunct="1">
              <a:lnSpc>
                <a:spcPct val="100000"/>
              </a:lnSpc>
              <a:spcBef>
                <a:spcPts val="5"/>
              </a:spcBef>
              <a:spcAft>
                <a:spcPts val="0"/>
              </a:spcAft>
              <a:buClrTx/>
              <a:buSzTx/>
              <a:buFontTx/>
              <a:buAutoNum type="arabicPeriod"/>
              <a:tabLst>
                <a:tab pos="355600" algn="l"/>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logo</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sheet</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mengunduh</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Laporan</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dalam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format</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excel</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dan</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klik</a:t>
            </a:r>
            <a:r>
              <a:rPr kumimoji="0" sz="16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logo</a:t>
            </a:r>
            <a:r>
              <a:rPr kumimoji="0" sz="16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pdf</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untuk</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mengunduh</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8" name="object 18"/>
          <p:cNvSpPr txBox="1"/>
          <p:nvPr/>
        </p:nvSpPr>
        <p:spPr>
          <a:xfrm>
            <a:off x="421640" y="5011673"/>
            <a:ext cx="3562985"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ea typeface="+mn-ea"/>
                <a:cs typeface="Calibri"/>
              </a:rPr>
              <a:t>Laporan</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dalam</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format</a:t>
            </a:r>
            <a:r>
              <a:rPr kumimoji="0" sz="16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pdf</a:t>
            </a:r>
            <a:r>
              <a:rPr kumimoji="0" sz="16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pada</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kolom</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Aksi</a:t>
            </a:r>
            <a:endParaRPr kumimoji="0" sz="1600" b="0"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39" name="Picture 38">
            <a:extLst>
              <a:ext uri="{FF2B5EF4-FFF2-40B4-BE49-F238E27FC236}">
                <a16:creationId xmlns:a16="http://schemas.microsoft.com/office/drawing/2014/main" id="{04D8DBD3-C8BA-4550-890F-6B21797586B0}"/>
              </a:ext>
            </a:extLst>
          </p:cNvPr>
          <p:cNvPicPr>
            <a:picLocks noChangeAspect="1"/>
          </p:cNvPicPr>
          <p:nvPr/>
        </p:nvPicPr>
        <p:blipFill>
          <a:blip r:embed="rId10"/>
          <a:stretch>
            <a:fillRect/>
          </a:stretch>
        </p:blipFill>
        <p:spPr>
          <a:xfrm>
            <a:off x="153588" y="755336"/>
            <a:ext cx="3817443" cy="1838582"/>
          </a:xfrm>
          <a:prstGeom prst="rect">
            <a:avLst/>
          </a:prstGeom>
        </p:spPr>
      </p:pic>
      <p:cxnSp>
        <p:nvCxnSpPr>
          <p:cNvPr id="41" name="Straight Arrow Connector 40">
            <a:extLst>
              <a:ext uri="{FF2B5EF4-FFF2-40B4-BE49-F238E27FC236}">
                <a16:creationId xmlns:a16="http://schemas.microsoft.com/office/drawing/2014/main" id="{52790641-3EDD-4C86-A045-65D073817E62}"/>
              </a:ext>
            </a:extLst>
          </p:cNvPr>
          <p:cNvCxnSpPr>
            <a:cxnSpLocks/>
          </p:cNvCxnSpPr>
          <p:nvPr/>
        </p:nvCxnSpPr>
        <p:spPr>
          <a:xfrm>
            <a:off x="3104707" y="1998921"/>
            <a:ext cx="194862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descr="1">
            <a:extLst>
              <a:ext uri="{FF2B5EF4-FFF2-40B4-BE49-F238E27FC236}">
                <a16:creationId xmlns:a16="http://schemas.microsoft.com/office/drawing/2014/main" id="{9ADA9C58-79A8-4087-90BB-497DA1930918}"/>
              </a:ext>
            </a:extLst>
          </p:cNvPr>
          <p:cNvSpPr/>
          <p:nvPr/>
        </p:nvSpPr>
        <p:spPr>
          <a:xfrm>
            <a:off x="6682693" y="1335225"/>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1</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4" name="Rectangle: Rounded Corners 43">
            <a:extLst>
              <a:ext uri="{FF2B5EF4-FFF2-40B4-BE49-F238E27FC236}">
                <a16:creationId xmlns:a16="http://schemas.microsoft.com/office/drawing/2014/main" id="{3126D662-A350-4A19-8C42-CA50557A911F}"/>
              </a:ext>
            </a:extLst>
          </p:cNvPr>
          <p:cNvSpPr/>
          <p:nvPr/>
        </p:nvSpPr>
        <p:spPr>
          <a:xfrm>
            <a:off x="11525693" y="2456121"/>
            <a:ext cx="587568" cy="3608282"/>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Oval 44" descr="1">
            <a:extLst>
              <a:ext uri="{FF2B5EF4-FFF2-40B4-BE49-F238E27FC236}">
                <a16:creationId xmlns:a16="http://schemas.microsoft.com/office/drawing/2014/main" id="{68337DE8-1EE3-4769-8D6F-8F430F8BD0E5}"/>
              </a:ext>
            </a:extLst>
          </p:cNvPr>
          <p:cNvSpPr/>
          <p:nvPr/>
        </p:nvSpPr>
        <p:spPr>
          <a:xfrm>
            <a:off x="11127102" y="2305906"/>
            <a:ext cx="329610" cy="339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rPr>
              <a:t>2</a:t>
            </a:r>
            <a:endParaRPr kumimoji="0" lang="en-ID" sz="1400" b="1" i="0" u="none" strike="noStrike" kern="1200" cap="none" spc="0" normalizeH="0" baseline="0" noProof="0" dirty="0">
              <a:ln>
                <a:solidFill>
                  <a:srgbClr val="FF0000"/>
                </a:solidFill>
              </a:ln>
              <a:solidFill>
                <a:srgbClr val="FF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C8B20-9CDF-9800-A0B8-65BEA0182D9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19172D5-5E90-8BC5-9E4F-0168B5EF7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258"/>
            <a:ext cx="12257231" cy="6826940"/>
          </a:xfrm>
          <a:prstGeom prst="rect">
            <a:avLst/>
          </a:prstGeom>
        </p:spPr>
      </p:pic>
      <p:sp>
        <p:nvSpPr>
          <p:cNvPr id="11" name="TextBox 10">
            <a:extLst>
              <a:ext uri="{FF2B5EF4-FFF2-40B4-BE49-F238E27FC236}">
                <a16:creationId xmlns:a16="http://schemas.microsoft.com/office/drawing/2014/main" id="{04176699-19AF-8682-A8A8-401A676FCAAB}"/>
              </a:ext>
            </a:extLst>
          </p:cNvPr>
          <p:cNvSpPr txBox="1"/>
          <p:nvPr/>
        </p:nvSpPr>
        <p:spPr>
          <a:xfrm>
            <a:off x="-20320" y="384193"/>
            <a:ext cx="12190692"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68604D"/>
                </a:solidFill>
                <a:effectLst/>
                <a:uLnTx/>
                <a:uFillTx/>
                <a:latin typeface="Aptos" panose="02110004020202020204"/>
                <a:ea typeface="+mn-ea"/>
                <a:cs typeface="+mn-cs"/>
              </a:rPr>
              <a:t>V I S I</a:t>
            </a:r>
            <a:endParaRPr kumimoji="0" lang="en-ID" sz="2700" b="1" i="0" u="none" strike="noStrike" kern="1200" cap="none" spc="0" normalizeH="0" baseline="0" noProof="0" dirty="0">
              <a:ln>
                <a:noFill/>
              </a:ln>
              <a:solidFill>
                <a:srgbClr val="68604D"/>
              </a:solidFill>
              <a:effectLst/>
              <a:uLnTx/>
              <a:uFillTx/>
              <a:latin typeface="Aptos" panose="02110004020202020204"/>
              <a:ea typeface="+mn-ea"/>
              <a:cs typeface="+mn-cs"/>
            </a:endParaRPr>
          </a:p>
        </p:txBody>
      </p:sp>
      <p:graphicFrame>
        <p:nvGraphicFramePr>
          <p:cNvPr id="4" name="Table 3">
            <a:extLst>
              <a:ext uri="{FF2B5EF4-FFF2-40B4-BE49-F238E27FC236}">
                <a16:creationId xmlns:a16="http://schemas.microsoft.com/office/drawing/2014/main" id="{064021E8-FDA3-7C76-9264-B747EBC86728}"/>
              </a:ext>
            </a:extLst>
          </p:cNvPr>
          <p:cNvGraphicFramePr>
            <a:graphicFrameLocks noGrp="1"/>
          </p:cNvGraphicFramePr>
          <p:nvPr>
            <p:extLst>
              <p:ext uri="{D42A27DB-BD31-4B8C-83A1-F6EECF244321}">
                <p14:modId xmlns:p14="http://schemas.microsoft.com/office/powerpoint/2010/main" val="3141192122"/>
              </p:ext>
            </p:extLst>
          </p:nvPr>
        </p:nvGraphicFramePr>
        <p:xfrm>
          <a:off x="375801" y="1205030"/>
          <a:ext cx="11501719" cy="1393819"/>
        </p:xfrm>
        <a:graphic>
          <a:graphicData uri="http://schemas.openxmlformats.org/drawingml/2006/table">
            <a:tbl>
              <a:tblPr>
                <a:tableStyleId>{5940675A-B579-460E-94D1-54222C63F5DA}</a:tableStyleId>
              </a:tblPr>
              <a:tblGrid>
                <a:gridCol w="11501719">
                  <a:extLst>
                    <a:ext uri="{9D8B030D-6E8A-4147-A177-3AD203B41FA5}">
                      <a16:colId xmlns:a16="http://schemas.microsoft.com/office/drawing/2014/main" val="844583311"/>
                    </a:ext>
                  </a:extLst>
                </a:gridCol>
              </a:tblGrid>
              <a:tr h="322256">
                <a:tc>
                  <a:txBody>
                    <a:bodyPr/>
                    <a:lstStyle/>
                    <a:p>
                      <a:pPr algn="ctr" fontAlgn="b"/>
                      <a:r>
                        <a:rPr lang="en-US" sz="1800" b="1" u="none" strike="noStrike" dirty="0">
                          <a:solidFill>
                            <a:schemeClr val="bg1"/>
                          </a:solidFill>
                          <a:effectLst/>
                        </a:rPr>
                        <a:t>VISI RPJMN TAHUN 2025-2029</a:t>
                      </a:r>
                      <a:endParaRPr lang="en-US" sz="1800" b="1" i="0" u="none" strike="noStrike" dirty="0">
                        <a:solidFill>
                          <a:schemeClr val="bg1"/>
                        </a:solidFill>
                        <a:effectLst/>
                        <a:latin typeface="Aptos Narrow" panose="020B0004020202020204" pitchFamily="34" charset="0"/>
                      </a:endParaRPr>
                    </a:p>
                  </a:txBody>
                  <a:tcPr marL="4763" marR="4763" marT="4763" marB="0" anchor="b">
                    <a:solidFill>
                      <a:schemeClr val="accent2">
                        <a:lumMod val="60000"/>
                        <a:lumOff val="40000"/>
                      </a:schemeClr>
                    </a:solidFill>
                  </a:tcPr>
                </a:tc>
                <a:extLst>
                  <a:ext uri="{0D108BD9-81ED-4DB2-BD59-A6C34878D82A}">
                    <a16:rowId xmlns:a16="http://schemas.microsoft.com/office/drawing/2014/main" val="2910934368"/>
                  </a:ext>
                </a:extLst>
              </a:tr>
              <a:tr h="931434">
                <a:tc>
                  <a:txBody>
                    <a:bodyPr/>
                    <a:lstStyle/>
                    <a:p>
                      <a:pPr algn="ctr"/>
                      <a:endParaRPr lang="en-ID" sz="1800" kern="1200" dirty="0">
                        <a:solidFill>
                          <a:schemeClr val="tx1"/>
                        </a:solidFill>
                        <a:effectLst/>
                        <a:latin typeface="+mn-lt"/>
                        <a:ea typeface="+mn-ea"/>
                        <a:cs typeface="+mn-cs"/>
                      </a:endParaRPr>
                    </a:p>
                    <a:p>
                      <a:pPr algn="ctr"/>
                      <a:r>
                        <a:rPr lang="en-ID" sz="1800" b="1" kern="1200" dirty="0">
                          <a:solidFill>
                            <a:schemeClr val="tx1"/>
                          </a:solidFill>
                          <a:effectLst/>
                          <a:latin typeface="+mn-lt"/>
                          <a:ea typeface="+mn-ea"/>
                          <a:cs typeface="+mn-cs"/>
                        </a:rPr>
                        <a:t>BERSAMA INDONESIA MAJU MENUJU INDONESIA EMAS 2045</a:t>
                      </a:r>
                    </a:p>
                    <a:p>
                      <a:br>
                        <a:rPr lang="en-ID" sz="1800" kern="1200" dirty="0">
                          <a:solidFill>
                            <a:schemeClr val="tx1"/>
                          </a:solidFill>
                          <a:effectLst/>
                          <a:latin typeface="+mn-lt"/>
                          <a:ea typeface="+mn-ea"/>
                          <a:cs typeface="+mn-cs"/>
                        </a:rPr>
                      </a:br>
                      <a:endParaRPr lang="en-US" sz="1600" b="0" i="0" u="none" strike="noStrike" dirty="0">
                        <a:solidFill>
                          <a:srgbClr val="000000"/>
                        </a:solidFill>
                        <a:effectLst/>
                        <a:latin typeface="Aptos Narrow" panose="020B0004020202020204" pitchFamily="34" charset="0"/>
                      </a:endParaRPr>
                    </a:p>
                  </a:txBody>
                  <a:tcPr marL="4763" marR="4763" marT="4763" marB="0" anchor="ctr">
                    <a:solidFill>
                      <a:schemeClr val="bg1"/>
                    </a:solidFill>
                  </a:tcPr>
                </a:tc>
                <a:extLst>
                  <a:ext uri="{0D108BD9-81ED-4DB2-BD59-A6C34878D82A}">
                    <a16:rowId xmlns:a16="http://schemas.microsoft.com/office/drawing/2014/main" val="1456591673"/>
                  </a:ext>
                </a:extLst>
              </a:tr>
            </a:tbl>
          </a:graphicData>
        </a:graphic>
      </p:graphicFrame>
      <p:graphicFrame>
        <p:nvGraphicFramePr>
          <p:cNvPr id="20" name="Table 19">
            <a:extLst>
              <a:ext uri="{FF2B5EF4-FFF2-40B4-BE49-F238E27FC236}">
                <a16:creationId xmlns:a16="http://schemas.microsoft.com/office/drawing/2014/main" id="{954D4C16-A788-AC21-66EA-5247711EE587}"/>
              </a:ext>
            </a:extLst>
          </p:cNvPr>
          <p:cNvGraphicFramePr>
            <a:graphicFrameLocks noGrp="1"/>
          </p:cNvGraphicFramePr>
          <p:nvPr>
            <p:extLst>
              <p:ext uri="{D42A27DB-BD31-4B8C-83A1-F6EECF244321}">
                <p14:modId xmlns:p14="http://schemas.microsoft.com/office/powerpoint/2010/main" val="91088763"/>
              </p:ext>
            </p:extLst>
          </p:nvPr>
        </p:nvGraphicFramePr>
        <p:xfrm>
          <a:off x="375801" y="2882846"/>
          <a:ext cx="11501719" cy="1662282"/>
        </p:xfrm>
        <a:graphic>
          <a:graphicData uri="http://schemas.openxmlformats.org/drawingml/2006/table">
            <a:tbl>
              <a:tblPr>
                <a:tableStyleId>{5940675A-B579-460E-94D1-54222C63F5DA}</a:tableStyleId>
              </a:tblPr>
              <a:tblGrid>
                <a:gridCol w="11501719">
                  <a:extLst>
                    <a:ext uri="{9D8B030D-6E8A-4147-A177-3AD203B41FA5}">
                      <a16:colId xmlns:a16="http://schemas.microsoft.com/office/drawing/2014/main" val="844583311"/>
                    </a:ext>
                  </a:extLst>
                </a:gridCol>
              </a:tblGrid>
              <a:tr h="418439">
                <a:tc>
                  <a:txBody>
                    <a:bodyPr/>
                    <a:lstStyle/>
                    <a:p>
                      <a:pPr algn="ctr" fontAlgn="b"/>
                      <a:r>
                        <a:rPr lang="en-US" sz="1800" b="1" u="none" strike="noStrike" dirty="0">
                          <a:solidFill>
                            <a:schemeClr val="bg1"/>
                          </a:solidFill>
                          <a:effectLst/>
                        </a:rPr>
                        <a:t>VISI RPJMD PROVINSI KALIMANTAN TENGAH TAHUN 2025-2029</a:t>
                      </a:r>
                      <a:endParaRPr lang="en-US" sz="1800" b="1" i="0" u="none" strike="noStrike" dirty="0">
                        <a:solidFill>
                          <a:schemeClr val="bg1"/>
                        </a:solidFill>
                        <a:effectLst/>
                        <a:latin typeface="Aptos Narrow" panose="020B0004020202020204" pitchFamily="34" charset="0"/>
                      </a:endParaRPr>
                    </a:p>
                  </a:txBody>
                  <a:tcPr marL="4763" marR="4763" marT="4763" marB="0" anchor="b">
                    <a:solidFill>
                      <a:schemeClr val="accent2">
                        <a:lumMod val="60000"/>
                        <a:lumOff val="40000"/>
                      </a:schemeClr>
                    </a:solidFill>
                  </a:tcPr>
                </a:tc>
                <a:extLst>
                  <a:ext uri="{0D108BD9-81ED-4DB2-BD59-A6C34878D82A}">
                    <a16:rowId xmlns:a16="http://schemas.microsoft.com/office/drawing/2014/main" val="2910934368"/>
                  </a:ext>
                </a:extLst>
              </a:tr>
              <a:tr h="1243843">
                <a:tc>
                  <a:txBody>
                    <a:bodyPr/>
                    <a:lstStyle/>
                    <a:p>
                      <a:pPr algn="ctr" fontAlgn="ctr"/>
                      <a:r>
                        <a:rPr lang="en-US" sz="1800" b="1" i="0" u="none" strike="noStrike" dirty="0">
                          <a:solidFill>
                            <a:srgbClr val="000000"/>
                          </a:solidFill>
                          <a:effectLst/>
                          <a:latin typeface="Aptos Narrow" panose="020B0004020202020204" pitchFamily="34" charset="0"/>
                        </a:rPr>
                        <a:t>MENGANGKAT HARKAT DAN MARTABAT MASYARAKAT DAYAK KHUSUSNYA DAN MASYARAKAT KALIMANTAN TENGAH UMUMNYA (MANGGATANG UTUS), DENGAN SPIRIT KEARIFAN LOKAL DAN BINGKAI NEGARA KESATUAN REPUBLIK INDONESIA MENUJU KALTENG BERKAH, KALTENG MAJU, KALTENG BERMARTABAT UNTUK MENYAMBUT                       INDONESIA EMAS 2045</a:t>
                      </a:r>
                    </a:p>
                  </a:txBody>
                  <a:tcPr marL="4763" marR="4763" marT="4763" marB="0" anchor="ctr">
                    <a:solidFill>
                      <a:schemeClr val="bg1"/>
                    </a:solidFill>
                  </a:tcPr>
                </a:tc>
                <a:extLst>
                  <a:ext uri="{0D108BD9-81ED-4DB2-BD59-A6C34878D82A}">
                    <a16:rowId xmlns:a16="http://schemas.microsoft.com/office/drawing/2014/main" val="1456591673"/>
                  </a:ext>
                </a:extLst>
              </a:tr>
            </a:tbl>
          </a:graphicData>
        </a:graphic>
      </p:graphicFrame>
      <p:graphicFrame>
        <p:nvGraphicFramePr>
          <p:cNvPr id="29" name="Table 28">
            <a:extLst>
              <a:ext uri="{FF2B5EF4-FFF2-40B4-BE49-F238E27FC236}">
                <a16:creationId xmlns:a16="http://schemas.microsoft.com/office/drawing/2014/main" id="{AE5346B2-837C-3716-633C-02986A776677}"/>
              </a:ext>
            </a:extLst>
          </p:cNvPr>
          <p:cNvGraphicFramePr>
            <a:graphicFrameLocks noGrp="1"/>
          </p:cNvGraphicFramePr>
          <p:nvPr>
            <p:extLst>
              <p:ext uri="{D42A27DB-BD31-4B8C-83A1-F6EECF244321}">
                <p14:modId xmlns:p14="http://schemas.microsoft.com/office/powerpoint/2010/main" val="2167620718"/>
              </p:ext>
            </p:extLst>
          </p:nvPr>
        </p:nvGraphicFramePr>
        <p:xfrm>
          <a:off x="375801" y="4849928"/>
          <a:ext cx="11501719" cy="1362028"/>
        </p:xfrm>
        <a:graphic>
          <a:graphicData uri="http://schemas.openxmlformats.org/drawingml/2006/table">
            <a:tbl>
              <a:tblPr>
                <a:tableStyleId>{5940675A-B579-460E-94D1-54222C63F5DA}</a:tableStyleId>
              </a:tblPr>
              <a:tblGrid>
                <a:gridCol w="11501719">
                  <a:extLst>
                    <a:ext uri="{9D8B030D-6E8A-4147-A177-3AD203B41FA5}">
                      <a16:colId xmlns:a16="http://schemas.microsoft.com/office/drawing/2014/main" val="844583311"/>
                    </a:ext>
                  </a:extLst>
                </a:gridCol>
              </a:tblGrid>
              <a:tr h="370737">
                <a:tc>
                  <a:txBody>
                    <a:bodyPr/>
                    <a:lstStyle/>
                    <a:p>
                      <a:pPr algn="ctr" fontAlgn="b"/>
                      <a:r>
                        <a:rPr lang="en-US" sz="1800" b="1" u="none" strike="noStrike" dirty="0">
                          <a:solidFill>
                            <a:schemeClr val="bg1"/>
                          </a:solidFill>
                          <a:effectLst/>
                        </a:rPr>
                        <a:t>VISI RPJMD KABUPATEN KOTAWARINGIN TIMUR TAHUN 2025-2029</a:t>
                      </a:r>
                      <a:endParaRPr lang="en-US" sz="1800" b="1" i="0" u="none" strike="noStrike" dirty="0">
                        <a:solidFill>
                          <a:schemeClr val="bg1"/>
                        </a:solidFill>
                        <a:effectLst/>
                        <a:latin typeface="Aptos Narrow" panose="020B0004020202020204" pitchFamily="34" charset="0"/>
                      </a:endParaRPr>
                    </a:p>
                  </a:txBody>
                  <a:tcPr marL="4763" marR="4763" marT="4763" marB="0" anchor="b">
                    <a:solidFill>
                      <a:schemeClr val="accent2">
                        <a:lumMod val="60000"/>
                        <a:lumOff val="40000"/>
                      </a:schemeClr>
                    </a:solidFill>
                  </a:tcPr>
                </a:tc>
                <a:extLst>
                  <a:ext uri="{0D108BD9-81ED-4DB2-BD59-A6C34878D82A}">
                    <a16:rowId xmlns:a16="http://schemas.microsoft.com/office/drawing/2014/main" val="2910934368"/>
                  </a:ext>
                </a:extLst>
              </a:tr>
              <a:tr h="991291">
                <a:tc>
                  <a:txBody>
                    <a:bodyPr/>
                    <a:lstStyle/>
                    <a:p>
                      <a:pPr algn="ctr" fontAlgn="ctr"/>
                      <a:r>
                        <a:rPr lang="en-ID" sz="1800" b="1" kern="1200" dirty="0">
                          <a:solidFill>
                            <a:schemeClr val="tx1"/>
                          </a:solidFill>
                          <a:effectLst/>
                          <a:latin typeface="+mn-lt"/>
                          <a:ea typeface="+mn-ea"/>
                          <a:cs typeface="+mn-cs"/>
                        </a:rPr>
                        <a:t>SEJAHTERA, BERMARTABAT, MAJU DAN BERKELANJUTAN</a:t>
                      </a:r>
                      <a:endParaRPr lang="en-US" sz="1600" b="0" i="0" u="none" strike="noStrike" dirty="0">
                        <a:solidFill>
                          <a:srgbClr val="000000"/>
                        </a:solidFill>
                        <a:effectLst/>
                        <a:latin typeface="Aptos Narrow" panose="020B0004020202020204" pitchFamily="34" charset="0"/>
                      </a:endParaRPr>
                    </a:p>
                  </a:txBody>
                  <a:tcPr marL="4763" marR="4763" marT="4763" marB="0" anchor="ctr">
                    <a:solidFill>
                      <a:schemeClr val="bg1"/>
                    </a:solidFill>
                  </a:tcPr>
                </a:tc>
                <a:extLst>
                  <a:ext uri="{0D108BD9-81ED-4DB2-BD59-A6C34878D82A}">
                    <a16:rowId xmlns:a16="http://schemas.microsoft.com/office/drawing/2014/main" val="1456591673"/>
                  </a:ext>
                </a:extLst>
              </a:tr>
            </a:tbl>
          </a:graphicData>
        </a:graphic>
      </p:graphicFrame>
      <p:pic>
        <p:nvPicPr>
          <p:cNvPr id="2" name="Picture 1">
            <a:extLst>
              <a:ext uri="{FF2B5EF4-FFF2-40B4-BE49-F238E27FC236}">
                <a16:creationId xmlns:a16="http://schemas.microsoft.com/office/drawing/2014/main" id="{FFB5078E-0802-4E95-B27C-6A1A35C389B0}"/>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87376" y="5664545"/>
            <a:ext cx="840553" cy="524272"/>
          </a:xfrm>
          <a:prstGeom prst="rect">
            <a:avLst/>
          </a:prstGeom>
        </p:spPr>
      </p:pic>
      <p:pic>
        <p:nvPicPr>
          <p:cNvPr id="3" name="Picture 2" descr="A logo with text on it&#10;&#10;AI-generated content may be incorrect.">
            <a:extLst>
              <a:ext uri="{FF2B5EF4-FFF2-40B4-BE49-F238E27FC236}">
                <a16:creationId xmlns:a16="http://schemas.microsoft.com/office/drawing/2014/main" id="{ED2AF325-46E7-EC45-4E48-E260F1D2AA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755" y="2109915"/>
            <a:ext cx="1081606" cy="468131"/>
          </a:xfrm>
          <a:prstGeom prst="rect">
            <a:avLst/>
          </a:prstGeom>
        </p:spPr>
      </p:pic>
      <p:pic>
        <p:nvPicPr>
          <p:cNvPr id="5" name="Graphic 4">
            <a:extLst>
              <a:ext uri="{FF2B5EF4-FFF2-40B4-BE49-F238E27FC236}">
                <a16:creationId xmlns:a16="http://schemas.microsoft.com/office/drawing/2014/main" id="{30CFF8AA-3F12-93D0-91CE-B8538142C4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1340" y="4055219"/>
            <a:ext cx="840553" cy="474506"/>
          </a:xfrm>
          <a:prstGeom prst="rect">
            <a:avLst/>
          </a:prstGeom>
        </p:spPr>
      </p:pic>
      <p:sp>
        <p:nvSpPr>
          <p:cNvPr id="17" name="TextBox 59">
            <a:extLst>
              <a:ext uri="{FF2B5EF4-FFF2-40B4-BE49-F238E27FC236}">
                <a16:creationId xmlns:a16="http://schemas.microsoft.com/office/drawing/2014/main" id="{F6DC1FDB-933C-7BEA-9738-F421E2FFBD5F}"/>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
        <p:nvSpPr>
          <p:cNvPr id="7" name="TextBox 59">
            <a:extLst>
              <a:ext uri="{FF2B5EF4-FFF2-40B4-BE49-F238E27FC236}">
                <a16:creationId xmlns:a16="http://schemas.microsoft.com/office/drawing/2014/main" id="{40521654-4019-1E11-B750-14547D601056}"/>
              </a:ext>
            </a:extLst>
          </p:cNvPr>
          <p:cNvSpPr txBox="1"/>
          <p:nvPr/>
        </p:nvSpPr>
        <p:spPr>
          <a:xfrm>
            <a:off x="4919747" y="8681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Tree>
    <p:extLst>
      <p:ext uri="{BB962C8B-B14F-4D97-AF65-F5344CB8AC3E}">
        <p14:creationId xmlns:p14="http://schemas.microsoft.com/office/powerpoint/2010/main" val="2171533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38A8D-A96A-BBE4-B577-569EC586921C}"/>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9D8C5055-DAC9-136D-0271-9022C162A3F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92" b="89968" l="512" r="94067">
                        <a14:foregroundMark x1="79504" y1="39765" x2="79504" y2="39765"/>
                        <a14:foregroundMark x1="78398" y1="40049" x2="78398" y2="40049"/>
                        <a14:foregroundMark x1="79989" y1="41181" x2="79989" y2="41181"/>
                        <a14:foregroundMark x1="77751" y1="37702" x2="77751" y2="37702"/>
                        <a14:foregroundMark x1="80906" y1="37945" x2="80906" y2="37945"/>
                        <a14:foregroundMark x1="60626" y1="33778" x2="60626" y2="33778"/>
                        <a14:foregroundMark x1="62567" y1="38794" x2="62567" y2="38794"/>
                        <a14:foregroundMark x1="63053" y1="40736" x2="63053" y2="40736"/>
                        <a14:foregroundMark x1="62945" y1="67840" x2="62945" y2="67840"/>
                        <a14:foregroundMark x1="61084" y1="74393" x2="61084" y2="74393"/>
                        <a14:foregroundMark x1="61192" y1="75809" x2="61192" y2="75809"/>
                        <a14:foregroundMark x1="62109" y1="72168" x2="62109" y2="72168"/>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200000">
            <a:off x="7946367" y="2997264"/>
            <a:ext cx="4429498" cy="3117273"/>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5A604953-F24F-4418-59C6-BE91B1FEFF31}"/>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75332" y="2249367"/>
            <a:ext cx="3014189" cy="4521284"/>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3F64A807-F0A9-C824-FE4B-D0A215ED0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40" y="-1258"/>
            <a:ext cx="12257231" cy="6859258"/>
          </a:xfrm>
          <a:prstGeom prst="rect">
            <a:avLst/>
          </a:prstGeom>
        </p:spPr>
      </p:pic>
      <p:sp>
        <p:nvSpPr>
          <p:cNvPr id="2" name="Subtitle 2">
            <a:extLst>
              <a:ext uri="{FF2B5EF4-FFF2-40B4-BE49-F238E27FC236}">
                <a16:creationId xmlns:a16="http://schemas.microsoft.com/office/drawing/2014/main" id="{BC36D217-E042-1CD0-FC96-7DE2302771A8}"/>
              </a:ext>
            </a:extLst>
          </p:cNvPr>
          <p:cNvSpPr txBox="1">
            <a:spLocks/>
          </p:cNvSpPr>
          <p:nvPr/>
        </p:nvSpPr>
        <p:spPr>
          <a:xfrm>
            <a:off x="25078" y="3229560"/>
            <a:ext cx="12192000" cy="5503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500" b="1" dirty="0">
                <a:latin typeface="Segoe UI Variable Display" pitchFamily="2" charset="0"/>
              </a:rPr>
              <a:t>TERIMA KASIH</a:t>
            </a:r>
            <a:endParaRPr lang="en-ID" sz="3500" b="1" dirty="0">
              <a:latin typeface="Segoe UI Variable Display" pitchFamily="2" charset="0"/>
            </a:endParaRPr>
          </a:p>
        </p:txBody>
      </p:sp>
      <p:sp>
        <p:nvSpPr>
          <p:cNvPr id="6" name="TextBox 59">
            <a:extLst>
              <a:ext uri="{FF2B5EF4-FFF2-40B4-BE49-F238E27FC236}">
                <a16:creationId xmlns:a16="http://schemas.microsoft.com/office/drawing/2014/main" id="{BDD249CD-1262-79FF-2E03-524C29686BF5}"/>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pic>
        <p:nvPicPr>
          <p:cNvPr id="16" name="Picture 15">
            <a:extLst>
              <a:ext uri="{FF2B5EF4-FFF2-40B4-BE49-F238E27FC236}">
                <a16:creationId xmlns:a16="http://schemas.microsoft.com/office/drawing/2014/main" id="{39FDEAB2-420D-D9FF-1CA9-41B78F18CAA8}"/>
              </a:ext>
            </a:extLst>
          </p:cNvPr>
          <p:cNvPicPr>
            <a:picLocks noChangeAspect="1"/>
          </p:cNvPicPr>
          <p:nvPr/>
        </p:nvPicPr>
        <p:blipFill>
          <a:blip r:embed="rId7" cstate="print">
            <a:extLst>
              <a:ext uri="{28A0092B-C50C-407E-A947-70E740481C1C}">
                <a14:useLocalDpi xmlns:a14="http://schemas.microsoft.com/office/drawing/2010/main" val="0"/>
              </a:ext>
            </a:extLst>
          </a:blip>
          <a:srcRect l="20" t="30006" r="-1837" b="32259"/>
          <a:stretch/>
        </p:blipFill>
        <p:spPr>
          <a:xfrm>
            <a:off x="10430113" y="289157"/>
            <a:ext cx="1644841" cy="609600"/>
          </a:xfrm>
          <a:prstGeom prst="rect">
            <a:avLst/>
          </a:prstGeom>
        </p:spPr>
      </p:pic>
      <p:pic>
        <p:nvPicPr>
          <p:cNvPr id="17" name="Picture 16">
            <a:extLst>
              <a:ext uri="{FF2B5EF4-FFF2-40B4-BE49-F238E27FC236}">
                <a16:creationId xmlns:a16="http://schemas.microsoft.com/office/drawing/2014/main" id="{42D3FDB3-6AB0-AAA5-AE07-C70FA9A14520}"/>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102458" y="422715"/>
            <a:ext cx="840553" cy="524272"/>
          </a:xfrm>
          <a:prstGeom prst="rect">
            <a:avLst/>
          </a:prstGeom>
        </p:spPr>
      </p:pic>
      <p:pic>
        <p:nvPicPr>
          <p:cNvPr id="18" name="Picture 17" descr="A logo with text on it&#10;&#10;AI-generated content may be incorrect.">
            <a:extLst>
              <a:ext uri="{FF2B5EF4-FFF2-40B4-BE49-F238E27FC236}">
                <a16:creationId xmlns:a16="http://schemas.microsoft.com/office/drawing/2014/main" id="{B3EFE439-81C3-F301-2258-322CC61F6A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046" y="435267"/>
            <a:ext cx="1081606" cy="468131"/>
          </a:xfrm>
          <a:prstGeom prst="rect">
            <a:avLst/>
          </a:prstGeom>
        </p:spPr>
      </p:pic>
      <p:pic>
        <p:nvPicPr>
          <p:cNvPr id="19" name="Graphic 18">
            <a:extLst>
              <a:ext uri="{FF2B5EF4-FFF2-40B4-BE49-F238E27FC236}">
                <a16:creationId xmlns:a16="http://schemas.microsoft.com/office/drawing/2014/main" id="{D084D41E-2C68-DDB1-2D8D-8241627D3E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98652" y="422715"/>
            <a:ext cx="840553" cy="474506"/>
          </a:xfrm>
          <a:prstGeom prst="rect">
            <a:avLst/>
          </a:prstGeom>
        </p:spPr>
      </p:pic>
      <p:pic>
        <p:nvPicPr>
          <p:cNvPr id="20" name="Picture 6" descr="Kementerian Pendayagunaan Aparatur Negara dan Reformasi Birokrasi - Nilai  Dasar BerAKHLAK">
            <a:extLst>
              <a:ext uri="{FF2B5EF4-FFF2-40B4-BE49-F238E27FC236}">
                <a16:creationId xmlns:a16="http://schemas.microsoft.com/office/drawing/2014/main" id="{F4CA823B-5D3D-EEBE-30F5-0BBB277AECCD}"/>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6000" contrast="40000"/>
                    </a14:imgEffect>
                  </a14:imgLayer>
                </a14:imgProps>
              </a:ext>
              <a:ext uri="{28A0092B-C50C-407E-A947-70E740481C1C}">
                <a14:useLocalDpi xmlns:a14="http://schemas.microsoft.com/office/drawing/2010/main" val="0"/>
              </a:ext>
            </a:extLst>
          </a:blip>
          <a:srcRect/>
          <a:stretch>
            <a:fillRect/>
          </a:stretch>
        </p:blipFill>
        <p:spPr bwMode="auto">
          <a:xfrm>
            <a:off x="9315467" y="456298"/>
            <a:ext cx="1007219" cy="4104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096FB610-28E1-C1B5-0915-7B142296BE5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4931545"/>
            <a:ext cx="12192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59">
            <a:extLst>
              <a:ext uri="{FF2B5EF4-FFF2-40B4-BE49-F238E27FC236}">
                <a16:creationId xmlns:a16="http://schemas.microsoft.com/office/drawing/2014/main" id="{7C312B9F-DE7B-B8C6-4A55-E21FE16AC8DA}"/>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Tree>
    <p:extLst>
      <p:ext uri="{BB962C8B-B14F-4D97-AF65-F5344CB8AC3E}">
        <p14:creationId xmlns:p14="http://schemas.microsoft.com/office/powerpoint/2010/main" val="1810758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A1278-31A9-B8C4-D104-21D2F696F10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1088FBF-9057-D7C5-4922-39C2315C1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258"/>
            <a:ext cx="12257231" cy="7136541"/>
          </a:xfrm>
          <a:prstGeom prst="rect">
            <a:avLst/>
          </a:prstGeom>
        </p:spPr>
      </p:pic>
      <p:graphicFrame>
        <p:nvGraphicFramePr>
          <p:cNvPr id="4" name="Table 3">
            <a:extLst>
              <a:ext uri="{FF2B5EF4-FFF2-40B4-BE49-F238E27FC236}">
                <a16:creationId xmlns:a16="http://schemas.microsoft.com/office/drawing/2014/main" id="{FAD69865-F70A-75FD-2246-354CF88BC738}"/>
              </a:ext>
            </a:extLst>
          </p:cNvPr>
          <p:cNvGraphicFramePr>
            <a:graphicFrameLocks noGrp="1"/>
          </p:cNvGraphicFramePr>
          <p:nvPr>
            <p:extLst>
              <p:ext uri="{D42A27DB-BD31-4B8C-83A1-F6EECF244321}">
                <p14:modId xmlns:p14="http://schemas.microsoft.com/office/powerpoint/2010/main" val="2465270263"/>
              </p:ext>
            </p:extLst>
          </p:nvPr>
        </p:nvGraphicFramePr>
        <p:xfrm>
          <a:off x="238341" y="4781350"/>
          <a:ext cx="11773820" cy="279083"/>
        </p:xfrm>
        <a:graphic>
          <a:graphicData uri="http://schemas.openxmlformats.org/drawingml/2006/table">
            <a:tbl>
              <a:tblPr>
                <a:tableStyleId>{5940675A-B579-460E-94D1-54222C63F5DA}</a:tableStyleId>
              </a:tblPr>
              <a:tblGrid>
                <a:gridCol w="11773820">
                  <a:extLst>
                    <a:ext uri="{9D8B030D-6E8A-4147-A177-3AD203B41FA5}">
                      <a16:colId xmlns:a16="http://schemas.microsoft.com/office/drawing/2014/main" val="844583311"/>
                    </a:ext>
                  </a:extLst>
                </a:gridCol>
              </a:tblGrid>
              <a:tr h="108946">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u="none" strike="noStrike" dirty="0">
                          <a:solidFill>
                            <a:schemeClr val="bg1"/>
                          </a:solidFill>
                          <a:effectLst/>
                        </a:rPr>
                        <a:t>8 MISI RPJMD KABUPATEN KOTAWARINGIN TIMUR TAHUN 2025-2029</a:t>
                      </a:r>
                      <a:endParaRPr lang="en-US" sz="1800" b="1" i="0" u="none" strike="noStrike" dirty="0">
                        <a:solidFill>
                          <a:schemeClr val="bg1"/>
                        </a:solidFill>
                        <a:effectLst/>
                        <a:latin typeface="Aptos Narrow" panose="020B0004020202020204" pitchFamily="34" charset="0"/>
                      </a:endParaRPr>
                    </a:p>
                  </a:txBody>
                  <a:tcPr marL="4763" marR="4763" marT="4763" marB="0" anchor="b">
                    <a:solidFill>
                      <a:srgbClr val="00B050"/>
                    </a:solidFill>
                  </a:tcPr>
                </a:tc>
                <a:extLst>
                  <a:ext uri="{0D108BD9-81ED-4DB2-BD59-A6C34878D82A}">
                    <a16:rowId xmlns:a16="http://schemas.microsoft.com/office/drawing/2014/main" val="2910934368"/>
                  </a:ext>
                </a:extLst>
              </a:tr>
            </a:tbl>
          </a:graphicData>
        </a:graphic>
      </p:graphicFrame>
      <p:sp>
        <p:nvSpPr>
          <p:cNvPr id="19" name="TextBox 59">
            <a:extLst>
              <a:ext uri="{FF2B5EF4-FFF2-40B4-BE49-F238E27FC236}">
                <a16:creationId xmlns:a16="http://schemas.microsoft.com/office/drawing/2014/main" id="{B99AF1C0-CE15-C276-2969-636711E20E66}"/>
              </a:ext>
            </a:extLst>
          </p:cNvPr>
          <p:cNvSpPr txBox="1"/>
          <p:nvPr/>
        </p:nvSpPr>
        <p:spPr>
          <a:xfrm>
            <a:off x="4919747" y="98387"/>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sp>
        <p:nvSpPr>
          <p:cNvPr id="2" name="TextBox 1">
            <a:extLst>
              <a:ext uri="{FF2B5EF4-FFF2-40B4-BE49-F238E27FC236}">
                <a16:creationId xmlns:a16="http://schemas.microsoft.com/office/drawing/2014/main" id="{845E5A4E-0699-AFDA-8C1E-FDA39ECF5190}"/>
              </a:ext>
            </a:extLst>
          </p:cNvPr>
          <p:cNvSpPr txBox="1"/>
          <p:nvPr/>
        </p:nvSpPr>
        <p:spPr>
          <a:xfrm>
            <a:off x="-20320" y="211473"/>
            <a:ext cx="12190692"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dirty="0">
                <a:solidFill>
                  <a:srgbClr val="68604D"/>
                </a:solidFill>
                <a:latin typeface="Aptos" panose="02110004020202020204"/>
              </a:rPr>
              <a:t>M I S I </a:t>
            </a:r>
            <a:endParaRPr kumimoji="0" lang="en-ID" sz="2500" b="1" i="0" u="none" strike="noStrike" kern="1200" cap="none" spc="0" normalizeH="0" baseline="0" noProof="0" dirty="0">
              <a:ln>
                <a:noFill/>
              </a:ln>
              <a:solidFill>
                <a:srgbClr val="68604D"/>
              </a:solidFill>
              <a:effectLst/>
              <a:uLnTx/>
              <a:uFillTx/>
              <a:latin typeface="Aptos" panose="02110004020202020204"/>
              <a:ea typeface="+mn-ea"/>
              <a:cs typeface="+mn-cs"/>
            </a:endParaRPr>
          </a:p>
        </p:txBody>
      </p:sp>
      <p:graphicFrame>
        <p:nvGraphicFramePr>
          <p:cNvPr id="42" name="Table 41">
            <a:extLst>
              <a:ext uri="{FF2B5EF4-FFF2-40B4-BE49-F238E27FC236}">
                <a16:creationId xmlns:a16="http://schemas.microsoft.com/office/drawing/2014/main" id="{480BEAFF-C997-DAC1-5C5B-C54960CEB0AA}"/>
              </a:ext>
            </a:extLst>
          </p:cNvPr>
          <p:cNvGraphicFramePr>
            <a:graphicFrameLocks noGrp="1"/>
          </p:cNvGraphicFramePr>
          <p:nvPr>
            <p:extLst>
              <p:ext uri="{D42A27DB-BD31-4B8C-83A1-F6EECF244321}">
                <p14:modId xmlns:p14="http://schemas.microsoft.com/office/powerpoint/2010/main" val="4228364326"/>
              </p:ext>
            </p:extLst>
          </p:nvPr>
        </p:nvGraphicFramePr>
        <p:xfrm>
          <a:off x="226505" y="2732481"/>
          <a:ext cx="11785655" cy="279083"/>
        </p:xfrm>
        <a:graphic>
          <a:graphicData uri="http://schemas.openxmlformats.org/drawingml/2006/table">
            <a:tbl>
              <a:tblPr>
                <a:tableStyleId>{5940675A-B579-460E-94D1-54222C63F5DA}</a:tableStyleId>
              </a:tblPr>
              <a:tblGrid>
                <a:gridCol w="11785655">
                  <a:extLst>
                    <a:ext uri="{9D8B030D-6E8A-4147-A177-3AD203B41FA5}">
                      <a16:colId xmlns:a16="http://schemas.microsoft.com/office/drawing/2014/main" val="844583311"/>
                    </a:ext>
                  </a:extLst>
                </a:gridCol>
              </a:tblGrid>
              <a:tr h="108946">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u="none" strike="noStrike" dirty="0">
                          <a:solidFill>
                            <a:schemeClr val="bg1"/>
                          </a:solidFill>
                          <a:effectLst/>
                        </a:rPr>
                        <a:t>MISI RPJMD PROVINSI KALIMANTAN TENGAH TAHUN 2025-2029</a:t>
                      </a:r>
                      <a:endParaRPr lang="en-US" sz="1800" b="1" i="0" u="none" strike="noStrike" dirty="0">
                        <a:solidFill>
                          <a:schemeClr val="bg1"/>
                        </a:solidFill>
                        <a:effectLst/>
                        <a:latin typeface="Aptos Narrow" panose="020B0004020202020204" pitchFamily="34" charset="0"/>
                      </a:endParaRPr>
                    </a:p>
                  </a:txBody>
                  <a:tcPr marL="4763" marR="4763" marT="4763" marB="0" anchor="b">
                    <a:solidFill>
                      <a:srgbClr val="00B050"/>
                    </a:solidFill>
                  </a:tcPr>
                </a:tc>
                <a:extLst>
                  <a:ext uri="{0D108BD9-81ED-4DB2-BD59-A6C34878D82A}">
                    <a16:rowId xmlns:a16="http://schemas.microsoft.com/office/drawing/2014/main" val="2910934368"/>
                  </a:ext>
                </a:extLst>
              </a:tr>
            </a:tbl>
          </a:graphicData>
        </a:graphic>
      </p:graphicFrame>
      <p:sp>
        <p:nvSpPr>
          <p:cNvPr id="43" name="Rectangle 42">
            <a:extLst>
              <a:ext uri="{FF2B5EF4-FFF2-40B4-BE49-F238E27FC236}">
                <a16:creationId xmlns:a16="http://schemas.microsoft.com/office/drawing/2014/main" id="{2137ABD9-6511-FC63-D936-D85A4F767CAB}"/>
              </a:ext>
            </a:extLst>
          </p:cNvPr>
          <p:cNvSpPr/>
          <p:nvPr/>
        </p:nvSpPr>
        <p:spPr>
          <a:xfrm>
            <a:off x="238340" y="3330249"/>
            <a:ext cx="2327837" cy="1389103"/>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Meningkatkan</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kesejahteraan</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ekonomi</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melalui</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optimalisasi</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Pendapatan</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Asli Daerah (PAD) dan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pemanfaatan</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sumber</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daya</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alam</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lokal</a:t>
            </a:r>
            <a:endPar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4" name="Rectangle 43">
            <a:extLst>
              <a:ext uri="{FF2B5EF4-FFF2-40B4-BE49-F238E27FC236}">
                <a16:creationId xmlns:a16="http://schemas.microsoft.com/office/drawing/2014/main" id="{D3547EEB-1482-A2B4-110E-C98E6B10EDAF}"/>
              </a:ext>
            </a:extLst>
          </p:cNvPr>
          <p:cNvSpPr/>
          <p:nvPr/>
        </p:nvSpPr>
        <p:spPr>
          <a:xfrm>
            <a:off x="2703636" y="3330249"/>
            <a:ext cx="2190376" cy="1389103"/>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Meningkatkan</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Pendidikan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untuk</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sumber</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daya</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manusia</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yang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beretika</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melalui</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Pendidikan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inklusif</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sesuai</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dengan</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kaidah</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Belom</a:t>
            </a:r>
            <a:r>
              <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300" b="0" i="0" u="none" strike="noStrike" kern="1200" cap="none" spc="0" normalizeH="0" baseline="0" noProof="0" dirty="0" err="1">
                <a:ln>
                  <a:noFill/>
                </a:ln>
                <a:solidFill>
                  <a:prstClr val="black"/>
                </a:solidFill>
                <a:effectLst/>
                <a:uLnTx/>
                <a:uFillTx/>
                <a:latin typeface="Aptos" panose="020B0004020202020204"/>
                <a:ea typeface="+mn-ea"/>
                <a:cs typeface="+mn-cs"/>
              </a:rPr>
              <a:t>Bahadat</a:t>
            </a:r>
            <a:endParaRPr kumimoji="0" lang="en-US" sz="13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5" name="Rectangle 44">
            <a:extLst>
              <a:ext uri="{FF2B5EF4-FFF2-40B4-BE49-F238E27FC236}">
                <a16:creationId xmlns:a16="http://schemas.microsoft.com/office/drawing/2014/main" id="{2449B7B0-F32E-A849-5451-299114004478}"/>
              </a:ext>
            </a:extLst>
          </p:cNvPr>
          <p:cNvSpPr/>
          <p:nvPr/>
        </p:nvSpPr>
        <p:spPr>
          <a:xfrm>
            <a:off x="5031472" y="3340410"/>
            <a:ext cx="2190376" cy="1369852"/>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Membangun</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infrastruktur</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yang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merata</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dan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berkeadilan</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untuk</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meningkatkan</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konektivitas</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dan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mendukung</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pertumbuhan</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ekonomi</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berbasis</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lingkungan</a:t>
            </a:r>
            <a:endPar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p:txBody>
      </p:sp>
      <p:sp>
        <p:nvSpPr>
          <p:cNvPr id="46" name="Rectangle 45">
            <a:extLst>
              <a:ext uri="{FF2B5EF4-FFF2-40B4-BE49-F238E27FC236}">
                <a16:creationId xmlns:a16="http://schemas.microsoft.com/office/drawing/2014/main" id="{6CFD41DB-F816-4E8A-7CA5-AEC512E56819}"/>
              </a:ext>
            </a:extLst>
          </p:cNvPr>
          <p:cNvSpPr/>
          <p:nvPr/>
        </p:nvSpPr>
        <p:spPr>
          <a:xfrm>
            <a:off x="7359308" y="3321158"/>
            <a:ext cx="2190377" cy="1389103"/>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Menghadirkan</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pelayanan</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kesehatan</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yang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berkualitas</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dan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terjangkau</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bagi</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seluruh</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lapisan</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masyarakat</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sebagai</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keadilan</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sosial</a:t>
            </a:r>
            <a:endPar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endParaRPr>
          </a:p>
        </p:txBody>
      </p:sp>
      <p:sp>
        <p:nvSpPr>
          <p:cNvPr id="47" name="Rectangle 46">
            <a:extLst>
              <a:ext uri="{FF2B5EF4-FFF2-40B4-BE49-F238E27FC236}">
                <a16:creationId xmlns:a16="http://schemas.microsoft.com/office/drawing/2014/main" id="{722AC38C-9C4F-572A-FFDC-341D91F16948}"/>
              </a:ext>
            </a:extLst>
          </p:cNvPr>
          <p:cNvSpPr/>
          <p:nvPr/>
        </p:nvSpPr>
        <p:spPr>
          <a:xfrm>
            <a:off x="9687143" y="3310999"/>
            <a:ext cx="2325022" cy="1399262"/>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Memberdayakan</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kearifan</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lokal</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dan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kebudayaan</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Dayak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dalam</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kehidupan</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sosial</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masyarakat</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tata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kelola</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pemerintahan</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serta</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kebijakan</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dan program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untuk</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Aptos Narrow" panose="020B0004020202020204" pitchFamily="34" charset="0"/>
                <a:ea typeface="+mn-ea"/>
                <a:cs typeface="+mn-cs"/>
              </a:rPr>
              <a:t>mewujudkan</a:t>
            </a:r>
            <a:r>
              <a:rPr kumimoji="0" lang="en-US" sz="1300" b="0" i="0" u="none" strike="noStrike" kern="1200" cap="none" spc="0" normalizeH="0" baseline="0" noProof="0" dirty="0">
                <a:ln>
                  <a:noFill/>
                </a:ln>
                <a:solidFill>
                  <a:prstClr val="black"/>
                </a:solidFill>
                <a:effectLst/>
                <a:uLnTx/>
                <a:uFillTx/>
                <a:latin typeface="Aptos Narrow" panose="020B0004020202020204" pitchFamily="34" charset="0"/>
                <a:ea typeface="+mn-ea"/>
                <a:cs typeface="+mn-cs"/>
              </a:rPr>
              <a:t> Visi Indonesia Maju 2045</a:t>
            </a:r>
          </a:p>
        </p:txBody>
      </p:sp>
      <p:sp>
        <p:nvSpPr>
          <p:cNvPr id="48" name="Rectangle 47">
            <a:extLst>
              <a:ext uri="{FF2B5EF4-FFF2-40B4-BE49-F238E27FC236}">
                <a16:creationId xmlns:a16="http://schemas.microsoft.com/office/drawing/2014/main" id="{1DFD81D0-ACB9-3BBF-4F4E-E5A5E61015E6}"/>
              </a:ext>
            </a:extLst>
          </p:cNvPr>
          <p:cNvSpPr/>
          <p:nvPr/>
        </p:nvSpPr>
        <p:spPr>
          <a:xfrm>
            <a:off x="238342" y="3061166"/>
            <a:ext cx="2327836" cy="199289"/>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1</a:t>
            </a:r>
          </a:p>
        </p:txBody>
      </p:sp>
      <p:sp>
        <p:nvSpPr>
          <p:cNvPr id="49" name="Rectangle 48">
            <a:extLst>
              <a:ext uri="{FF2B5EF4-FFF2-40B4-BE49-F238E27FC236}">
                <a16:creationId xmlns:a16="http://schemas.microsoft.com/office/drawing/2014/main" id="{7168A569-843F-DC1C-A0C8-9D0DCF16D20B}"/>
              </a:ext>
            </a:extLst>
          </p:cNvPr>
          <p:cNvSpPr/>
          <p:nvPr/>
        </p:nvSpPr>
        <p:spPr>
          <a:xfrm>
            <a:off x="2703636" y="3061166"/>
            <a:ext cx="2190376"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2</a:t>
            </a:r>
          </a:p>
        </p:txBody>
      </p:sp>
      <p:sp>
        <p:nvSpPr>
          <p:cNvPr id="50" name="Rectangle 49">
            <a:extLst>
              <a:ext uri="{FF2B5EF4-FFF2-40B4-BE49-F238E27FC236}">
                <a16:creationId xmlns:a16="http://schemas.microsoft.com/office/drawing/2014/main" id="{A7EC3F16-7F78-17BF-49D9-395EB83FA23B}"/>
              </a:ext>
            </a:extLst>
          </p:cNvPr>
          <p:cNvSpPr/>
          <p:nvPr/>
        </p:nvSpPr>
        <p:spPr>
          <a:xfrm>
            <a:off x="5031472" y="3066970"/>
            <a:ext cx="2190376"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3</a:t>
            </a:r>
          </a:p>
        </p:txBody>
      </p:sp>
      <p:sp>
        <p:nvSpPr>
          <p:cNvPr id="51" name="Rectangle 50">
            <a:extLst>
              <a:ext uri="{FF2B5EF4-FFF2-40B4-BE49-F238E27FC236}">
                <a16:creationId xmlns:a16="http://schemas.microsoft.com/office/drawing/2014/main" id="{D804D09E-31AB-2FD9-28DA-D782556DF848}"/>
              </a:ext>
            </a:extLst>
          </p:cNvPr>
          <p:cNvSpPr/>
          <p:nvPr/>
        </p:nvSpPr>
        <p:spPr>
          <a:xfrm>
            <a:off x="7359306" y="3061166"/>
            <a:ext cx="2190376"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4</a:t>
            </a:r>
          </a:p>
        </p:txBody>
      </p:sp>
      <p:sp>
        <p:nvSpPr>
          <p:cNvPr id="52" name="Rectangle 51">
            <a:extLst>
              <a:ext uri="{FF2B5EF4-FFF2-40B4-BE49-F238E27FC236}">
                <a16:creationId xmlns:a16="http://schemas.microsoft.com/office/drawing/2014/main" id="{874EB073-4CFE-1960-300A-4EE33BD66CD1}"/>
              </a:ext>
            </a:extLst>
          </p:cNvPr>
          <p:cNvSpPr/>
          <p:nvPr/>
        </p:nvSpPr>
        <p:spPr>
          <a:xfrm>
            <a:off x="9687139" y="3051465"/>
            <a:ext cx="2325021"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5</a:t>
            </a:r>
          </a:p>
        </p:txBody>
      </p:sp>
      <p:graphicFrame>
        <p:nvGraphicFramePr>
          <p:cNvPr id="53" name="Table 52">
            <a:extLst>
              <a:ext uri="{FF2B5EF4-FFF2-40B4-BE49-F238E27FC236}">
                <a16:creationId xmlns:a16="http://schemas.microsoft.com/office/drawing/2014/main" id="{1C38DAB6-39EF-B358-56EF-5DCACD13D2F8}"/>
              </a:ext>
            </a:extLst>
          </p:cNvPr>
          <p:cNvGraphicFramePr>
            <a:graphicFrameLocks noGrp="1"/>
          </p:cNvGraphicFramePr>
          <p:nvPr>
            <p:extLst>
              <p:ext uri="{D42A27DB-BD31-4B8C-83A1-F6EECF244321}">
                <p14:modId xmlns:p14="http://schemas.microsoft.com/office/powerpoint/2010/main" val="1213985727"/>
              </p:ext>
            </p:extLst>
          </p:nvPr>
        </p:nvGraphicFramePr>
        <p:xfrm>
          <a:off x="226509" y="611423"/>
          <a:ext cx="11785656" cy="279083"/>
        </p:xfrm>
        <a:graphic>
          <a:graphicData uri="http://schemas.openxmlformats.org/drawingml/2006/table">
            <a:tbl>
              <a:tblPr>
                <a:tableStyleId>{5940675A-B579-460E-94D1-54222C63F5DA}</a:tableStyleId>
              </a:tblPr>
              <a:tblGrid>
                <a:gridCol w="11785656">
                  <a:extLst>
                    <a:ext uri="{9D8B030D-6E8A-4147-A177-3AD203B41FA5}">
                      <a16:colId xmlns:a16="http://schemas.microsoft.com/office/drawing/2014/main" val="844583311"/>
                    </a:ext>
                  </a:extLst>
                </a:gridCol>
              </a:tblGrid>
              <a:tr h="108946">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1" u="none" strike="noStrike" dirty="0">
                          <a:solidFill>
                            <a:schemeClr val="bg1"/>
                          </a:solidFill>
                          <a:effectLst/>
                        </a:rPr>
                        <a:t>MISI RPJMN TAHUN 2025-2029 ( ASTA CITA PRESIDEN PRABOWO DAN WAKIL PRESIDEN GIBRAN )</a:t>
                      </a:r>
                      <a:endParaRPr lang="en-US" sz="1800" b="1" i="0" u="none" strike="noStrike" dirty="0">
                        <a:solidFill>
                          <a:schemeClr val="bg1"/>
                        </a:solidFill>
                        <a:effectLst/>
                        <a:latin typeface="Aptos Narrow" panose="020B0004020202020204" pitchFamily="34" charset="0"/>
                      </a:endParaRPr>
                    </a:p>
                  </a:txBody>
                  <a:tcPr marL="4763" marR="4763" marT="4763" marB="0" anchor="b">
                    <a:solidFill>
                      <a:srgbClr val="00B050"/>
                    </a:solidFill>
                  </a:tcPr>
                </a:tc>
                <a:extLst>
                  <a:ext uri="{0D108BD9-81ED-4DB2-BD59-A6C34878D82A}">
                    <a16:rowId xmlns:a16="http://schemas.microsoft.com/office/drawing/2014/main" val="2910934368"/>
                  </a:ext>
                </a:extLst>
              </a:tr>
            </a:tbl>
          </a:graphicData>
        </a:graphic>
      </p:graphicFrame>
      <p:sp>
        <p:nvSpPr>
          <p:cNvPr id="54" name="Rectangle 53">
            <a:extLst>
              <a:ext uri="{FF2B5EF4-FFF2-40B4-BE49-F238E27FC236}">
                <a16:creationId xmlns:a16="http://schemas.microsoft.com/office/drawing/2014/main" id="{09CCD975-C10C-9B0B-0A0A-E452AAAF81A6}"/>
              </a:ext>
            </a:extLst>
          </p:cNvPr>
          <p:cNvSpPr/>
          <p:nvPr/>
        </p:nvSpPr>
        <p:spPr>
          <a:xfrm>
            <a:off x="226510" y="1148231"/>
            <a:ext cx="1434338" cy="1538773"/>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defRPr/>
            </a:pPr>
            <a:r>
              <a:rPr lang="en-US" sz="1300" dirty="0" err="1">
                <a:solidFill>
                  <a:srgbClr val="68604D"/>
                </a:solidFill>
                <a:latin typeface="Arial Narrow" panose="020B0606020202030204" pitchFamily="34" charset="0"/>
                <a:cs typeface="Arial" panose="020B0604020202020204" pitchFamily="34" charset="0"/>
              </a:rPr>
              <a:t>Memperkokoh</a:t>
            </a:r>
            <a:r>
              <a:rPr lang="en-US" sz="1300" dirty="0">
                <a:solidFill>
                  <a:srgbClr val="68604D"/>
                </a:solidFill>
                <a:latin typeface="Arial Narrow" panose="020B0606020202030204" pitchFamily="34" charset="0"/>
                <a:cs typeface="Arial" panose="020B0604020202020204" pitchFamily="34" charset="0"/>
              </a:rPr>
              <a:t> </a:t>
            </a:r>
            <a:r>
              <a:rPr lang="en-US" sz="1300" dirty="0" err="1">
                <a:solidFill>
                  <a:srgbClr val="68604D"/>
                </a:solidFill>
                <a:latin typeface="Arial Narrow" panose="020B0606020202030204" pitchFamily="34" charset="0"/>
                <a:cs typeface="Arial" panose="020B0604020202020204" pitchFamily="34" charset="0"/>
              </a:rPr>
              <a:t>Ideologi</a:t>
            </a:r>
            <a:r>
              <a:rPr lang="en-US" sz="1300" dirty="0">
                <a:solidFill>
                  <a:srgbClr val="68604D"/>
                </a:solidFill>
                <a:latin typeface="Arial Narrow" panose="020B0606020202030204" pitchFamily="34" charset="0"/>
                <a:cs typeface="Arial" panose="020B0604020202020204" pitchFamily="34" charset="0"/>
              </a:rPr>
              <a:t> Pancasila, </a:t>
            </a:r>
            <a:r>
              <a:rPr lang="en-US" sz="1300" dirty="0" err="1">
                <a:solidFill>
                  <a:srgbClr val="68604D"/>
                </a:solidFill>
                <a:latin typeface="Arial Narrow" panose="020B0606020202030204" pitchFamily="34" charset="0"/>
                <a:cs typeface="Arial" panose="020B0604020202020204" pitchFamily="34" charset="0"/>
              </a:rPr>
              <a:t>Demokrasi</a:t>
            </a:r>
            <a:r>
              <a:rPr lang="en-US" sz="1300" dirty="0">
                <a:solidFill>
                  <a:srgbClr val="68604D"/>
                </a:solidFill>
                <a:latin typeface="Arial Narrow" panose="020B0606020202030204" pitchFamily="34" charset="0"/>
                <a:cs typeface="Arial" panose="020B0604020202020204" pitchFamily="34" charset="0"/>
              </a:rPr>
              <a:t> dan Hak </a:t>
            </a:r>
            <a:r>
              <a:rPr lang="en-US" sz="1300" dirty="0" err="1">
                <a:solidFill>
                  <a:srgbClr val="68604D"/>
                </a:solidFill>
                <a:latin typeface="Arial Narrow" panose="020B0606020202030204" pitchFamily="34" charset="0"/>
                <a:cs typeface="Arial" panose="020B0604020202020204" pitchFamily="34" charset="0"/>
              </a:rPr>
              <a:t>Asasi</a:t>
            </a:r>
            <a:r>
              <a:rPr lang="en-US" sz="1300" dirty="0">
                <a:solidFill>
                  <a:srgbClr val="68604D"/>
                </a:solidFill>
                <a:latin typeface="Arial Narrow" panose="020B0606020202030204" pitchFamily="34" charset="0"/>
                <a:cs typeface="Arial" panose="020B0604020202020204" pitchFamily="34" charset="0"/>
              </a:rPr>
              <a:t> </a:t>
            </a:r>
            <a:r>
              <a:rPr lang="en-US" sz="1300" dirty="0" err="1">
                <a:solidFill>
                  <a:srgbClr val="68604D"/>
                </a:solidFill>
                <a:latin typeface="Arial Narrow" panose="020B0606020202030204" pitchFamily="34" charset="0"/>
                <a:cs typeface="Arial" panose="020B0604020202020204" pitchFamily="34" charset="0"/>
              </a:rPr>
              <a:t>Manusia</a:t>
            </a:r>
            <a:r>
              <a:rPr lang="en-US" sz="1300" dirty="0">
                <a:solidFill>
                  <a:srgbClr val="68604D"/>
                </a:solidFill>
                <a:latin typeface="Arial Narrow" panose="020B0606020202030204" pitchFamily="34" charset="0"/>
                <a:cs typeface="Arial" panose="020B0604020202020204" pitchFamily="34" charset="0"/>
              </a:rPr>
              <a:t>.</a:t>
            </a:r>
            <a:endParaRPr lang="en-ID" sz="1300" dirty="0">
              <a:solidFill>
                <a:srgbClr val="68604D"/>
              </a:solidFill>
              <a:latin typeface="Arial Narrow" panose="020B0606020202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68604D"/>
              </a:solidFill>
              <a:effectLst/>
              <a:uLnTx/>
              <a:uFillTx/>
              <a:latin typeface="Arial Narrow" panose="020B0606020202030204" pitchFamily="34" charset="0"/>
            </a:endParaRPr>
          </a:p>
        </p:txBody>
      </p:sp>
      <p:sp>
        <p:nvSpPr>
          <p:cNvPr id="59" name="Rectangle 58">
            <a:extLst>
              <a:ext uri="{FF2B5EF4-FFF2-40B4-BE49-F238E27FC236}">
                <a16:creationId xmlns:a16="http://schemas.microsoft.com/office/drawing/2014/main" id="{8EC45BA3-C6B3-826D-0ABF-1A54609F0B3E}"/>
              </a:ext>
            </a:extLst>
          </p:cNvPr>
          <p:cNvSpPr/>
          <p:nvPr/>
        </p:nvSpPr>
        <p:spPr>
          <a:xfrm>
            <a:off x="226511" y="940108"/>
            <a:ext cx="1434338"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1</a:t>
            </a:r>
          </a:p>
        </p:txBody>
      </p:sp>
      <p:sp>
        <p:nvSpPr>
          <p:cNvPr id="125" name="Rectangle 124">
            <a:extLst>
              <a:ext uri="{FF2B5EF4-FFF2-40B4-BE49-F238E27FC236}">
                <a16:creationId xmlns:a16="http://schemas.microsoft.com/office/drawing/2014/main" id="{E2A220F7-3E66-20EF-3913-ECB02294433D}"/>
              </a:ext>
            </a:extLst>
          </p:cNvPr>
          <p:cNvSpPr/>
          <p:nvPr/>
        </p:nvSpPr>
        <p:spPr>
          <a:xfrm>
            <a:off x="1699717" y="1144512"/>
            <a:ext cx="1434338" cy="1538773"/>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Memantapkan</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sistem</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pertahanan</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keamanan</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negara dan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mendorong</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kemandirian</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bangsa</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melalui</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swasembada</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pangan</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energi</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air,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ekonomi</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kreatif</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ekonomi</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hijau</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dan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ekonomi</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biru</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a:t>
            </a:r>
          </a:p>
        </p:txBody>
      </p:sp>
      <p:sp>
        <p:nvSpPr>
          <p:cNvPr id="126" name="Rectangle 125">
            <a:extLst>
              <a:ext uri="{FF2B5EF4-FFF2-40B4-BE49-F238E27FC236}">
                <a16:creationId xmlns:a16="http://schemas.microsoft.com/office/drawing/2014/main" id="{2910A1C3-11E6-9BB0-451B-7D87E3AD501F}"/>
              </a:ext>
            </a:extLst>
          </p:cNvPr>
          <p:cNvSpPr/>
          <p:nvPr/>
        </p:nvSpPr>
        <p:spPr>
          <a:xfrm>
            <a:off x="1699718" y="936389"/>
            <a:ext cx="1434338"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2</a:t>
            </a:r>
          </a:p>
        </p:txBody>
      </p:sp>
      <p:sp>
        <p:nvSpPr>
          <p:cNvPr id="128" name="Rectangle 127">
            <a:extLst>
              <a:ext uri="{FF2B5EF4-FFF2-40B4-BE49-F238E27FC236}">
                <a16:creationId xmlns:a16="http://schemas.microsoft.com/office/drawing/2014/main" id="{B839D652-1A27-2E37-C660-0C3B0EF6DDC8}"/>
              </a:ext>
            </a:extLst>
          </p:cNvPr>
          <p:cNvSpPr/>
          <p:nvPr/>
        </p:nvSpPr>
        <p:spPr>
          <a:xfrm>
            <a:off x="3172924" y="1144512"/>
            <a:ext cx="1434338" cy="1538773"/>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Meningkatkan</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lapangan</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kerja</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yang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berkualitas</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mendorong</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kewirausahaan</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mengembangkan</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industri</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kreatif</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dan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melanjutkan</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pengembangan</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100" b="0" i="0" u="none" strike="noStrike" kern="1200" cap="none" spc="0" normalizeH="0" baseline="0" noProof="0" dirty="0" err="1">
                <a:ln>
                  <a:noFill/>
                </a:ln>
                <a:solidFill>
                  <a:prstClr val="black"/>
                </a:solidFill>
                <a:effectLst/>
                <a:uLnTx/>
                <a:uFillTx/>
                <a:latin typeface="Arial Narrow" panose="020B0606020202030204" pitchFamily="34" charset="0"/>
              </a:rPr>
              <a:t>infrastruktur</a:t>
            </a: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rPr>
              <a:t>.</a:t>
            </a:r>
          </a:p>
        </p:txBody>
      </p:sp>
      <p:sp>
        <p:nvSpPr>
          <p:cNvPr id="129" name="Rectangle 128">
            <a:extLst>
              <a:ext uri="{FF2B5EF4-FFF2-40B4-BE49-F238E27FC236}">
                <a16:creationId xmlns:a16="http://schemas.microsoft.com/office/drawing/2014/main" id="{88008965-6DD2-275C-0A1F-6B984C10CFB5}"/>
              </a:ext>
            </a:extLst>
          </p:cNvPr>
          <p:cNvSpPr/>
          <p:nvPr/>
        </p:nvSpPr>
        <p:spPr>
          <a:xfrm>
            <a:off x="3172925" y="936389"/>
            <a:ext cx="1434338"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3</a:t>
            </a:r>
          </a:p>
        </p:txBody>
      </p:sp>
      <p:sp>
        <p:nvSpPr>
          <p:cNvPr id="131" name="Rectangle 130">
            <a:extLst>
              <a:ext uri="{FF2B5EF4-FFF2-40B4-BE49-F238E27FC236}">
                <a16:creationId xmlns:a16="http://schemas.microsoft.com/office/drawing/2014/main" id="{635D5D1B-EDF4-5456-12FC-073B7E35962F}"/>
              </a:ext>
            </a:extLst>
          </p:cNvPr>
          <p:cNvSpPr/>
          <p:nvPr/>
        </p:nvSpPr>
        <p:spPr>
          <a:xfrm>
            <a:off x="4646131" y="1140793"/>
            <a:ext cx="1434338" cy="1538773"/>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Memperkuat</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pembangunan</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sumber</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daya</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manusia</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 (SDM), </a:t>
            </a: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sains</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teknologi</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pendidikan</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kesehatan</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prestasi</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olahraga</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kesetaraan</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 gender, </a:t>
            </a: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serta</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penguatan</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peran</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perempuan</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 pemuda, dan </a:t>
            </a: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penyandang</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00" b="0" i="0" u="none" strike="noStrike" kern="1200" cap="none" spc="0" normalizeH="0" baseline="0" noProof="0" dirty="0" err="1">
                <a:ln>
                  <a:noFill/>
                </a:ln>
                <a:solidFill>
                  <a:prstClr val="black"/>
                </a:solidFill>
                <a:effectLst/>
                <a:uLnTx/>
                <a:uFillTx/>
                <a:latin typeface="Arial Narrow" panose="020B0606020202030204" pitchFamily="34" charset="0"/>
              </a:rPr>
              <a:t>disabilitas</a:t>
            </a: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rPr>
              <a:t>.</a:t>
            </a:r>
          </a:p>
        </p:txBody>
      </p:sp>
      <p:sp>
        <p:nvSpPr>
          <p:cNvPr id="132" name="Rectangle 131">
            <a:extLst>
              <a:ext uri="{FF2B5EF4-FFF2-40B4-BE49-F238E27FC236}">
                <a16:creationId xmlns:a16="http://schemas.microsoft.com/office/drawing/2014/main" id="{435AB8C9-C40E-1EB2-E5A5-3CB333624AE6}"/>
              </a:ext>
            </a:extLst>
          </p:cNvPr>
          <p:cNvSpPr/>
          <p:nvPr/>
        </p:nvSpPr>
        <p:spPr>
          <a:xfrm>
            <a:off x="4646132" y="932670"/>
            <a:ext cx="1434338"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4</a:t>
            </a:r>
          </a:p>
        </p:txBody>
      </p:sp>
      <p:sp>
        <p:nvSpPr>
          <p:cNvPr id="134" name="Rectangle 133">
            <a:extLst>
              <a:ext uri="{FF2B5EF4-FFF2-40B4-BE49-F238E27FC236}">
                <a16:creationId xmlns:a16="http://schemas.microsoft.com/office/drawing/2014/main" id="{261B00E6-E088-2DBF-42E5-3A65A7D56EDD}"/>
              </a:ext>
            </a:extLst>
          </p:cNvPr>
          <p:cNvSpPr/>
          <p:nvPr/>
        </p:nvSpPr>
        <p:spPr>
          <a:xfrm>
            <a:off x="6119338" y="1135359"/>
            <a:ext cx="1434338" cy="1538773"/>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Melanjutkan</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hilirisasi</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dan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industrialisasi</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untuk</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meningkatkan</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nilai</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tambah</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di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dalam</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negeri.</a:t>
            </a:r>
          </a:p>
        </p:txBody>
      </p:sp>
      <p:sp>
        <p:nvSpPr>
          <p:cNvPr id="135" name="Rectangle 134">
            <a:extLst>
              <a:ext uri="{FF2B5EF4-FFF2-40B4-BE49-F238E27FC236}">
                <a16:creationId xmlns:a16="http://schemas.microsoft.com/office/drawing/2014/main" id="{EE2430CD-A17E-B31E-3629-9ED188B8F6EB}"/>
              </a:ext>
            </a:extLst>
          </p:cNvPr>
          <p:cNvSpPr/>
          <p:nvPr/>
        </p:nvSpPr>
        <p:spPr>
          <a:xfrm>
            <a:off x="6119339" y="927236"/>
            <a:ext cx="1434338"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5</a:t>
            </a:r>
          </a:p>
        </p:txBody>
      </p:sp>
      <p:sp>
        <p:nvSpPr>
          <p:cNvPr id="137" name="Rectangle 136">
            <a:extLst>
              <a:ext uri="{FF2B5EF4-FFF2-40B4-BE49-F238E27FC236}">
                <a16:creationId xmlns:a16="http://schemas.microsoft.com/office/drawing/2014/main" id="{99847C0E-CCC9-B6D5-F91D-CD3653D4CCFB}"/>
              </a:ext>
            </a:extLst>
          </p:cNvPr>
          <p:cNvSpPr/>
          <p:nvPr/>
        </p:nvSpPr>
        <p:spPr>
          <a:xfrm>
            <a:off x="7592545" y="1131640"/>
            <a:ext cx="1434338" cy="1538773"/>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Membangun</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dari</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desa</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dan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dari</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bawah</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untuk</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pemerataan</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ekonomi</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dan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pemberantasan</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kemiskinan</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a:t>
            </a:r>
          </a:p>
        </p:txBody>
      </p:sp>
      <p:sp>
        <p:nvSpPr>
          <p:cNvPr id="138" name="Rectangle 137">
            <a:extLst>
              <a:ext uri="{FF2B5EF4-FFF2-40B4-BE49-F238E27FC236}">
                <a16:creationId xmlns:a16="http://schemas.microsoft.com/office/drawing/2014/main" id="{133C18E5-A4F3-257C-F84A-838729165706}"/>
              </a:ext>
            </a:extLst>
          </p:cNvPr>
          <p:cNvSpPr/>
          <p:nvPr/>
        </p:nvSpPr>
        <p:spPr>
          <a:xfrm>
            <a:off x="7592546" y="923517"/>
            <a:ext cx="1434338"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6</a:t>
            </a:r>
          </a:p>
        </p:txBody>
      </p:sp>
      <p:sp>
        <p:nvSpPr>
          <p:cNvPr id="140" name="Rectangle 139">
            <a:extLst>
              <a:ext uri="{FF2B5EF4-FFF2-40B4-BE49-F238E27FC236}">
                <a16:creationId xmlns:a16="http://schemas.microsoft.com/office/drawing/2014/main" id="{5EA41701-C940-3B66-1B90-A75455491FAE}"/>
              </a:ext>
            </a:extLst>
          </p:cNvPr>
          <p:cNvSpPr/>
          <p:nvPr/>
        </p:nvSpPr>
        <p:spPr>
          <a:xfrm>
            <a:off x="9065752" y="1131640"/>
            <a:ext cx="1434338" cy="1538773"/>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Memperkuat</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reformasi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politik</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hukum</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dan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birokrasi</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serta</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memperkuat</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pencegahan</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dan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pemberantasan</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korupsi</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dan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narkoba</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a:t>
            </a:r>
          </a:p>
        </p:txBody>
      </p:sp>
      <p:sp>
        <p:nvSpPr>
          <p:cNvPr id="141" name="Rectangle 140">
            <a:extLst>
              <a:ext uri="{FF2B5EF4-FFF2-40B4-BE49-F238E27FC236}">
                <a16:creationId xmlns:a16="http://schemas.microsoft.com/office/drawing/2014/main" id="{D274F186-BDB9-C332-96F6-FA85901BF44E}"/>
              </a:ext>
            </a:extLst>
          </p:cNvPr>
          <p:cNvSpPr/>
          <p:nvPr/>
        </p:nvSpPr>
        <p:spPr>
          <a:xfrm>
            <a:off x="9065753" y="923517"/>
            <a:ext cx="1434338"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7</a:t>
            </a:r>
          </a:p>
        </p:txBody>
      </p:sp>
      <p:sp>
        <p:nvSpPr>
          <p:cNvPr id="143" name="Rectangle 142">
            <a:extLst>
              <a:ext uri="{FF2B5EF4-FFF2-40B4-BE49-F238E27FC236}">
                <a16:creationId xmlns:a16="http://schemas.microsoft.com/office/drawing/2014/main" id="{0A4B663D-2F47-0898-6905-056C52092BBE}"/>
              </a:ext>
            </a:extLst>
          </p:cNvPr>
          <p:cNvSpPr/>
          <p:nvPr/>
        </p:nvSpPr>
        <p:spPr>
          <a:xfrm>
            <a:off x="10538959" y="1127922"/>
            <a:ext cx="1473206" cy="1535084"/>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rPr>
              <a:t>Memperkuat</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rPr>
              <a:t>penyelarasan</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rPr>
              <a:t>kehidupan</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rPr>
              <a:t> yang </a:t>
            </a: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rPr>
              <a:t>harmonis</a:t>
            </a:r>
            <a:r>
              <a:rPr lang="en-US" sz="1050" dirty="0">
                <a:solidFill>
                  <a:prstClr val="black"/>
                </a:solidFill>
                <a:latin typeface="Arial Narrow" panose="020B0606020202030204" pitchFamily="34" charset="0"/>
              </a:rPr>
              <a:t> </a:t>
            </a: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rPr>
              <a:t>lingkungan</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rPr>
              <a:t>alam</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rPr>
              <a:t>, dan </a:t>
            </a: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rPr>
              <a:t>budaya</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rPr>
              <a:t>serta</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rPr>
              <a:t>peningkatan</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rPr>
              <a:t>toleransi</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rPr>
              <a:t>antarumat</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rPr>
              <a:t>beragama</a:t>
            </a:r>
            <a:r>
              <a:rPr lang="en-US" sz="1050" dirty="0">
                <a:solidFill>
                  <a:prstClr val="black"/>
                </a:solidFill>
                <a:latin typeface="Arial Narrow" panose="020B0606020202030204" pitchFamily="34" charset="0"/>
              </a:rPr>
              <a:t> </a:t>
            </a: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rPr>
              <a:t>untuk</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rPr>
              <a:t>mencapai</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rPr>
              <a:t>masyarakat</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rPr>
              <a:t> yang </a:t>
            </a: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rPr>
              <a:t>adil</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rPr>
              <a:t> dan </a:t>
            </a:r>
            <a:r>
              <a:rPr kumimoji="0" lang="en-US" sz="1050" b="0" i="0" u="none" strike="noStrike" kern="1200" cap="none" spc="0" normalizeH="0" baseline="0" noProof="0" dirty="0" err="1">
                <a:ln>
                  <a:noFill/>
                </a:ln>
                <a:solidFill>
                  <a:prstClr val="black"/>
                </a:solidFill>
                <a:effectLst/>
                <a:uLnTx/>
                <a:uFillTx/>
                <a:latin typeface="Arial Narrow" panose="020B0606020202030204" pitchFamily="34" charset="0"/>
              </a:rPr>
              <a:t>makmur</a:t>
            </a: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rPr>
              <a:t>.</a:t>
            </a:r>
          </a:p>
        </p:txBody>
      </p:sp>
      <p:sp>
        <p:nvSpPr>
          <p:cNvPr id="144" name="Rectangle 143">
            <a:extLst>
              <a:ext uri="{FF2B5EF4-FFF2-40B4-BE49-F238E27FC236}">
                <a16:creationId xmlns:a16="http://schemas.microsoft.com/office/drawing/2014/main" id="{2B7B03BB-6F41-57DC-B8A9-51B7A45A069D}"/>
              </a:ext>
            </a:extLst>
          </p:cNvPr>
          <p:cNvSpPr/>
          <p:nvPr/>
        </p:nvSpPr>
        <p:spPr>
          <a:xfrm>
            <a:off x="10538959" y="919798"/>
            <a:ext cx="1473207"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8</a:t>
            </a:r>
          </a:p>
        </p:txBody>
      </p:sp>
      <p:sp>
        <p:nvSpPr>
          <p:cNvPr id="147" name="Rectangle 146">
            <a:extLst>
              <a:ext uri="{FF2B5EF4-FFF2-40B4-BE49-F238E27FC236}">
                <a16:creationId xmlns:a16="http://schemas.microsoft.com/office/drawing/2014/main" id="{71C81EAC-6A52-B084-4603-56BA44FF78FC}"/>
              </a:ext>
            </a:extLst>
          </p:cNvPr>
          <p:cNvSpPr/>
          <p:nvPr/>
        </p:nvSpPr>
        <p:spPr>
          <a:xfrm>
            <a:off x="226509" y="5338033"/>
            <a:ext cx="1434338" cy="1413912"/>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68604D"/>
                </a:solidFill>
                <a:effectLst/>
                <a:uLnTx/>
                <a:uFillTx/>
                <a:latin typeface="Arial Narrow" panose="020B0606020202030204" pitchFamily="34" charset="0"/>
              </a:rPr>
              <a:t>Mewujudkan</a:t>
            </a:r>
            <a:r>
              <a:rPr kumimoji="0" lang="en-US" sz="1300" b="0" i="0" u="none" strike="noStrike" kern="1200" cap="none" spc="0" normalizeH="0" baseline="0" noProof="0" dirty="0">
                <a:ln>
                  <a:noFill/>
                </a:ln>
                <a:solidFill>
                  <a:srgbClr val="68604D"/>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srgbClr val="68604D"/>
                </a:solidFill>
                <a:effectLst/>
                <a:uLnTx/>
                <a:uFillTx/>
                <a:latin typeface="Arial Narrow" panose="020B0606020202030204" pitchFamily="34" charset="0"/>
              </a:rPr>
              <a:t>transformasi</a:t>
            </a:r>
            <a:r>
              <a:rPr kumimoji="0" lang="en-US" sz="1300" b="0" i="0" u="none" strike="noStrike" kern="1200" cap="none" spc="0" normalizeH="0" baseline="0" noProof="0" dirty="0">
                <a:ln>
                  <a:noFill/>
                </a:ln>
                <a:solidFill>
                  <a:srgbClr val="68604D"/>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srgbClr val="68604D"/>
                </a:solidFill>
                <a:effectLst/>
                <a:uLnTx/>
                <a:uFillTx/>
                <a:latin typeface="Arial Narrow" panose="020B0606020202030204" pitchFamily="34" charset="0"/>
              </a:rPr>
              <a:t>sosial</a:t>
            </a:r>
            <a:r>
              <a:rPr kumimoji="0" lang="en-US" sz="1300" b="0" i="0" u="none" strike="noStrike" kern="1200" cap="none" spc="0" normalizeH="0" baseline="0" noProof="0" dirty="0">
                <a:ln>
                  <a:noFill/>
                </a:ln>
                <a:solidFill>
                  <a:srgbClr val="68604D"/>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srgbClr val="68604D"/>
                </a:solidFill>
                <a:effectLst/>
                <a:uLnTx/>
                <a:uFillTx/>
                <a:latin typeface="Arial Narrow" panose="020B0606020202030204" pitchFamily="34" charset="0"/>
              </a:rPr>
              <a:t>untuk</a:t>
            </a:r>
            <a:r>
              <a:rPr kumimoji="0" lang="en-US" sz="1300" b="0" i="0" u="none" strike="noStrike" kern="1200" cap="none" spc="0" normalizeH="0" baseline="0" noProof="0" dirty="0">
                <a:ln>
                  <a:noFill/>
                </a:ln>
                <a:solidFill>
                  <a:srgbClr val="68604D"/>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srgbClr val="68604D"/>
                </a:solidFill>
                <a:effectLst/>
                <a:uLnTx/>
                <a:uFillTx/>
                <a:latin typeface="Arial Narrow" panose="020B0606020202030204" pitchFamily="34" charset="0"/>
              </a:rPr>
              <a:t>membangun</a:t>
            </a:r>
            <a:r>
              <a:rPr kumimoji="0" lang="en-US" sz="1300" b="0" i="0" u="none" strike="noStrike" kern="1200" cap="none" spc="0" normalizeH="0" baseline="0" noProof="0" dirty="0">
                <a:ln>
                  <a:noFill/>
                </a:ln>
                <a:solidFill>
                  <a:srgbClr val="68604D"/>
                </a:solidFill>
                <a:effectLst/>
                <a:uLnTx/>
                <a:uFillTx/>
                <a:latin typeface="Arial Narrow" panose="020B0606020202030204" pitchFamily="34" charset="0"/>
              </a:rPr>
              <a:t> SDM yang </a:t>
            </a:r>
            <a:r>
              <a:rPr kumimoji="0" lang="en-US" sz="1300" b="0" i="0" u="none" strike="noStrike" kern="1200" cap="none" spc="0" normalizeH="0" baseline="0" noProof="0" dirty="0" err="1">
                <a:ln>
                  <a:noFill/>
                </a:ln>
                <a:solidFill>
                  <a:srgbClr val="68604D"/>
                </a:solidFill>
                <a:effectLst/>
                <a:uLnTx/>
                <a:uFillTx/>
                <a:latin typeface="Arial Narrow" panose="020B0606020202030204" pitchFamily="34" charset="0"/>
              </a:rPr>
              <a:t>sehat</a:t>
            </a:r>
            <a:r>
              <a:rPr kumimoji="0" lang="en-US" sz="1300" b="0" i="0" u="none" strike="noStrike" kern="1200" cap="none" spc="0" normalizeH="0" baseline="0" noProof="0" dirty="0">
                <a:ln>
                  <a:noFill/>
                </a:ln>
                <a:solidFill>
                  <a:srgbClr val="68604D"/>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srgbClr val="68604D"/>
                </a:solidFill>
                <a:effectLst/>
                <a:uLnTx/>
                <a:uFillTx/>
                <a:latin typeface="Arial Narrow" panose="020B0606020202030204" pitchFamily="34" charset="0"/>
              </a:rPr>
              <a:t>unggul</a:t>
            </a:r>
            <a:r>
              <a:rPr kumimoji="0" lang="en-US" sz="1300" b="0" i="0" u="none" strike="noStrike" kern="1200" cap="none" spc="0" normalizeH="0" baseline="0" noProof="0" dirty="0">
                <a:ln>
                  <a:noFill/>
                </a:ln>
                <a:solidFill>
                  <a:srgbClr val="68604D"/>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srgbClr val="68604D"/>
                </a:solidFill>
                <a:effectLst/>
                <a:uLnTx/>
                <a:uFillTx/>
                <a:latin typeface="Arial Narrow" panose="020B0606020202030204" pitchFamily="34" charset="0"/>
              </a:rPr>
              <a:t>berdaya</a:t>
            </a:r>
            <a:r>
              <a:rPr kumimoji="0" lang="en-US" sz="1300" b="0" i="0" u="none" strike="noStrike" kern="1200" cap="none" spc="0" normalizeH="0" baseline="0" noProof="0" dirty="0">
                <a:ln>
                  <a:noFill/>
                </a:ln>
                <a:solidFill>
                  <a:srgbClr val="68604D"/>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srgbClr val="68604D"/>
                </a:solidFill>
                <a:effectLst/>
                <a:uLnTx/>
                <a:uFillTx/>
                <a:latin typeface="Arial Narrow" panose="020B0606020202030204" pitchFamily="34" charset="0"/>
              </a:rPr>
              <a:t>saing</a:t>
            </a:r>
            <a:r>
              <a:rPr kumimoji="0" lang="en-US" sz="1300" b="0" i="0" u="none" strike="noStrike" kern="1200" cap="none" spc="0" normalizeH="0" baseline="0" noProof="0" dirty="0">
                <a:ln>
                  <a:noFill/>
                </a:ln>
                <a:solidFill>
                  <a:srgbClr val="68604D"/>
                </a:solidFill>
                <a:effectLst/>
                <a:uLnTx/>
                <a:uFillTx/>
                <a:latin typeface="Arial Narrow" panose="020B0606020202030204" pitchFamily="34" charset="0"/>
              </a:rPr>
              <a:t> dan </a:t>
            </a:r>
            <a:r>
              <a:rPr kumimoji="0" lang="en-US" sz="1300" b="0" i="0" u="none" strike="noStrike" kern="1200" cap="none" spc="0" normalizeH="0" baseline="0" noProof="0" dirty="0" err="1">
                <a:ln>
                  <a:noFill/>
                </a:ln>
                <a:solidFill>
                  <a:srgbClr val="68604D"/>
                </a:solidFill>
                <a:effectLst/>
                <a:uLnTx/>
                <a:uFillTx/>
                <a:latin typeface="Arial Narrow" panose="020B0606020202030204" pitchFamily="34" charset="0"/>
              </a:rPr>
              <a:t>adaptif</a:t>
            </a:r>
            <a:r>
              <a:rPr kumimoji="0" lang="en-US" sz="1300" b="0" i="0" u="none" strike="noStrike" kern="1200" cap="none" spc="0" normalizeH="0" baseline="0" noProof="0" dirty="0">
                <a:ln>
                  <a:noFill/>
                </a:ln>
                <a:solidFill>
                  <a:srgbClr val="68604D"/>
                </a:solidFill>
                <a:effectLst/>
                <a:uLnTx/>
                <a:uFillTx/>
                <a:latin typeface="Arial Narrow" panose="020B0606020202030204" pitchFamily="34" charset="0"/>
              </a:rPr>
              <a:t>. </a:t>
            </a:r>
          </a:p>
        </p:txBody>
      </p:sp>
      <p:sp>
        <p:nvSpPr>
          <p:cNvPr id="148" name="Rectangle 147">
            <a:extLst>
              <a:ext uri="{FF2B5EF4-FFF2-40B4-BE49-F238E27FC236}">
                <a16:creationId xmlns:a16="http://schemas.microsoft.com/office/drawing/2014/main" id="{B94F3C5B-0477-A03C-8DC2-895E79912DD0}"/>
              </a:ext>
            </a:extLst>
          </p:cNvPr>
          <p:cNvSpPr/>
          <p:nvPr/>
        </p:nvSpPr>
        <p:spPr>
          <a:xfrm>
            <a:off x="226510" y="5129909"/>
            <a:ext cx="1434338"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1</a:t>
            </a:r>
          </a:p>
        </p:txBody>
      </p:sp>
      <p:sp>
        <p:nvSpPr>
          <p:cNvPr id="149" name="Rectangle 148">
            <a:extLst>
              <a:ext uri="{FF2B5EF4-FFF2-40B4-BE49-F238E27FC236}">
                <a16:creationId xmlns:a16="http://schemas.microsoft.com/office/drawing/2014/main" id="{B09F6D16-B0AC-FBBB-4788-23D1EF1DB8E4}"/>
              </a:ext>
            </a:extLst>
          </p:cNvPr>
          <p:cNvSpPr/>
          <p:nvPr/>
        </p:nvSpPr>
        <p:spPr>
          <a:xfrm>
            <a:off x="1699716" y="5334313"/>
            <a:ext cx="1434338" cy="1417632"/>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Mewujudkan</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transformasi</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ekonomi</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yang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berdaya</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saing</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dan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berkelanjutan</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a:t>
            </a:r>
          </a:p>
        </p:txBody>
      </p:sp>
      <p:sp>
        <p:nvSpPr>
          <p:cNvPr id="150" name="Rectangle 149">
            <a:extLst>
              <a:ext uri="{FF2B5EF4-FFF2-40B4-BE49-F238E27FC236}">
                <a16:creationId xmlns:a16="http://schemas.microsoft.com/office/drawing/2014/main" id="{BEC39E58-44B5-59B2-B71E-F2EAEEEADA34}"/>
              </a:ext>
            </a:extLst>
          </p:cNvPr>
          <p:cNvSpPr/>
          <p:nvPr/>
        </p:nvSpPr>
        <p:spPr>
          <a:xfrm>
            <a:off x="1699717" y="5126190"/>
            <a:ext cx="1434338"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2</a:t>
            </a:r>
          </a:p>
        </p:txBody>
      </p:sp>
      <p:sp>
        <p:nvSpPr>
          <p:cNvPr id="151" name="Rectangle 150">
            <a:extLst>
              <a:ext uri="{FF2B5EF4-FFF2-40B4-BE49-F238E27FC236}">
                <a16:creationId xmlns:a16="http://schemas.microsoft.com/office/drawing/2014/main" id="{E60E6762-7D77-62E5-A726-93D4FA4AD48D}"/>
              </a:ext>
            </a:extLst>
          </p:cNvPr>
          <p:cNvSpPr/>
          <p:nvPr/>
        </p:nvSpPr>
        <p:spPr>
          <a:xfrm>
            <a:off x="3172923" y="5334313"/>
            <a:ext cx="1434338" cy="1417632"/>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Mewujudkan</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transformasi</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tata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kelola</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pemerintahan</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yang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inovatif</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dan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adaptif</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a:t>
            </a:r>
          </a:p>
        </p:txBody>
      </p:sp>
      <p:sp>
        <p:nvSpPr>
          <p:cNvPr id="152" name="Rectangle 151">
            <a:extLst>
              <a:ext uri="{FF2B5EF4-FFF2-40B4-BE49-F238E27FC236}">
                <a16:creationId xmlns:a16="http://schemas.microsoft.com/office/drawing/2014/main" id="{4112107B-BA6B-CFC5-F43C-231DD991DF22}"/>
              </a:ext>
            </a:extLst>
          </p:cNvPr>
          <p:cNvSpPr/>
          <p:nvPr/>
        </p:nvSpPr>
        <p:spPr>
          <a:xfrm>
            <a:off x="3172924" y="5126190"/>
            <a:ext cx="1434338"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3</a:t>
            </a:r>
          </a:p>
        </p:txBody>
      </p:sp>
      <p:sp>
        <p:nvSpPr>
          <p:cNvPr id="153" name="Rectangle 152">
            <a:extLst>
              <a:ext uri="{FF2B5EF4-FFF2-40B4-BE49-F238E27FC236}">
                <a16:creationId xmlns:a16="http://schemas.microsoft.com/office/drawing/2014/main" id="{6A025994-2789-BA4A-93A1-9D4618AD1AE3}"/>
              </a:ext>
            </a:extLst>
          </p:cNvPr>
          <p:cNvSpPr/>
          <p:nvPr/>
        </p:nvSpPr>
        <p:spPr>
          <a:xfrm>
            <a:off x="4646130" y="5330594"/>
            <a:ext cx="1434338" cy="1392973"/>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Mewujudkan</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stabilitas</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ekonomi</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dan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ketertiban</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umum</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a:t>
            </a:r>
          </a:p>
        </p:txBody>
      </p:sp>
      <p:sp>
        <p:nvSpPr>
          <p:cNvPr id="154" name="Rectangle 153">
            <a:extLst>
              <a:ext uri="{FF2B5EF4-FFF2-40B4-BE49-F238E27FC236}">
                <a16:creationId xmlns:a16="http://schemas.microsoft.com/office/drawing/2014/main" id="{D2B78FB6-E3A0-B8E9-5460-9EC523EB09F9}"/>
              </a:ext>
            </a:extLst>
          </p:cNvPr>
          <p:cNvSpPr/>
          <p:nvPr/>
        </p:nvSpPr>
        <p:spPr>
          <a:xfrm>
            <a:off x="4646131" y="5122471"/>
            <a:ext cx="1434338"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4</a:t>
            </a:r>
          </a:p>
        </p:txBody>
      </p:sp>
      <p:sp>
        <p:nvSpPr>
          <p:cNvPr id="155" name="Rectangle 154">
            <a:extLst>
              <a:ext uri="{FF2B5EF4-FFF2-40B4-BE49-F238E27FC236}">
                <a16:creationId xmlns:a16="http://schemas.microsoft.com/office/drawing/2014/main" id="{DD31752E-ADB7-B360-B794-93108E6DD45D}"/>
              </a:ext>
            </a:extLst>
          </p:cNvPr>
          <p:cNvSpPr/>
          <p:nvPr/>
        </p:nvSpPr>
        <p:spPr>
          <a:xfrm>
            <a:off x="6119337" y="5325160"/>
            <a:ext cx="1434338" cy="1398407"/>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0" i="0" u="none" strike="noStrike" kern="1200" cap="none" spc="0" normalizeH="0" baseline="0" noProof="0">
                <a:ln>
                  <a:noFill/>
                </a:ln>
                <a:solidFill>
                  <a:prstClr val="black"/>
                </a:solidFill>
                <a:effectLst/>
                <a:uLnTx/>
                <a:uFillTx/>
                <a:latin typeface="Arial Narrow" panose="020B0606020202030204" pitchFamily="34" charset="0"/>
              </a:rPr>
              <a:t>Mewujudkan ketahanan sosial, budaya dan ekologi</a:t>
            </a:r>
            <a:endPar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endParaRPr>
          </a:p>
        </p:txBody>
      </p:sp>
      <p:sp>
        <p:nvSpPr>
          <p:cNvPr id="156" name="Rectangle 155">
            <a:extLst>
              <a:ext uri="{FF2B5EF4-FFF2-40B4-BE49-F238E27FC236}">
                <a16:creationId xmlns:a16="http://schemas.microsoft.com/office/drawing/2014/main" id="{F7818D4F-0C85-1573-217D-32A5E1CF5BDC}"/>
              </a:ext>
            </a:extLst>
          </p:cNvPr>
          <p:cNvSpPr/>
          <p:nvPr/>
        </p:nvSpPr>
        <p:spPr>
          <a:xfrm>
            <a:off x="6119338" y="5117037"/>
            <a:ext cx="1434338"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5</a:t>
            </a:r>
          </a:p>
        </p:txBody>
      </p:sp>
      <p:sp>
        <p:nvSpPr>
          <p:cNvPr id="157" name="Rectangle 156">
            <a:extLst>
              <a:ext uri="{FF2B5EF4-FFF2-40B4-BE49-F238E27FC236}">
                <a16:creationId xmlns:a16="http://schemas.microsoft.com/office/drawing/2014/main" id="{9F87AD30-2597-63EC-4391-32E4F7768350}"/>
              </a:ext>
            </a:extLst>
          </p:cNvPr>
          <p:cNvSpPr/>
          <p:nvPr/>
        </p:nvSpPr>
        <p:spPr>
          <a:xfrm>
            <a:off x="7592544" y="5321441"/>
            <a:ext cx="1434338" cy="1402127"/>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Mewujudkan</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pembangunan</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kewilayahan</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yang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merata</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dan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berkeadilan</a:t>
            </a:r>
            <a:endPar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endParaRPr>
          </a:p>
        </p:txBody>
      </p:sp>
      <p:sp>
        <p:nvSpPr>
          <p:cNvPr id="158" name="Rectangle 157">
            <a:extLst>
              <a:ext uri="{FF2B5EF4-FFF2-40B4-BE49-F238E27FC236}">
                <a16:creationId xmlns:a16="http://schemas.microsoft.com/office/drawing/2014/main" id="{E8465371-13AA-557A-595E-A5986D95F020}"/>
              </a:ext>
            </a:extLst>
          </p:cNvPr>
          <p:cNvSpPr/>
          <p:nvPr/>
        </p:nvSpPr>
        <p:spPr>
          <a:xfrm>
            <a:off x="7592545" y="5113318"/>
            <a:ext cx="1434338"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6</a:t>
            </a:r>
          </a:p>
        </p:txBody>
      </p:sp>
      <p:sp>
        <p:nvSpPr>
          <p:cNvPr id="159" name="Rectangle 158">
            <a:extLst>
              <a:ext uri="{FF2B5EF4-FFF2-40B4-BE49-F238E27FC236}">
                <a16:creationId xmlns:a16="http://schemas.microsoft.com/office/drawing/2014/main" id="{95311ED6-1411-60D3-2A47-B33521EF35FF}"/>
              </a:ext>
            </a:extLst>
          </p:cNvPr>
          <p:cNvSpPr/>
          <p:nvPr/>
        </p:nvSpPr>
        <p:spPr>
          <a:xfrm>
            <a:off x="9065751" y="5321442"/>
            <a:ext cx="1434338" cy="1417632"/>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Mewujudkan</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penyediaan</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infrastruktur</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melalui</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peningkatan</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kualitas</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sarana</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dan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prasarana</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dasar</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yang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ramah</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rPr>
              <a:t>lingkungan</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ndParaRPr>
          </a:p>
        </p:txBody>
      </p:sp>
      <p:sp>
        <p:nvSpPr>
          <p:cNvPr id="160" name="Rectangle 159">
            <a:extLst>
              <a:ext uri="{FF2B5EF4-FFF2-40B4-BE49-F238E27FC236}">
                <a16:creationId xmlns:a16="http://schemas.microsoft.com/office/drawing/2014/main" id="{091953E7-FBA7-28E4-0E59-D20D7DEFAAFA}"/>
              </a:ext>
            </a:extLst>
          </p:cNvPr>
          <p:cNvSpPr/>
          <p:nvPr/>
        </p:nvSpPr>
        <p:spPr>
          <a:xfrm>
            <a:off x="9065752" y="5113318"/>
            <a:ext cx="1434338"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7</a:t>
            </a:r>
          </a:p>
        </p:txBody>
      </p:sp>
      <p:sp>
        <p:nvSpPr>
          <p:cNvPr id="161" name="Rectangle 160">
            <a:extLst>
              <a:ext uri="{FF2B5EF4-FFF2-40B4-BE49-F238E27FC236}">
                <a16:creationId xmlns:a16="http://schemas.microsoft.com/office/drawing/2014/main" id="{0FC0C89B-D05B-AA0E-DD34-60C0E412FC0C}"/>
              </a:ext>
            </a:extLst>
          </p:cNvPr>
          <p:cNvSpPr/>
          <p:nvPr/>
        </p:nvSpPr>
        <p:spPr>
          <a:xfrm>
            <a:off x="10538957" y="5317723"/>
            <a:ext cx="1497913" cy="1421350"/>
          </a:xfrm>
          <a:prstGeom prst="rect">
            <a:avLst/>
          </a:prstGeom>
          <a:solidFill>
            <a:schemeClr val="bg1"/>
          </a:solidFill>
          <a:ln>
            <a:solidFill>
              <a:srgbClr val="68604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Mewujudkan</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pembangunan</a:t>
            </a:r>
            <a:r>
              <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rPr>
              <a:t> yang </a:t>
            </a:r>
            <a:r>
              <a:rPr kumimoji="0" lang="en-US" sz="1300" b="0" i="0" u="none" strike="noStrike" kern="1200" cap="none" spc="0" normalizeH="0" baseline="0" noProof="0" dirty="0" err="1">
                <a:ln>
                  <a:noFill/>
                </a:ln>
                <a:solidFill>
                  <a:prstClr val="black"/>
                </a:solidFill>
                <a:effectLst/>
                <a:uLnTx/>
                <a:uFillTx/>
                <a:latin typeface="Arial Narrow" panose="020B0606020202030204" pitchFamily="34" charset="0"/>
              </a:rPr>
              <a:t>berkesinambungan</a:t>
            </a:r>
            <a:endParaRPr kumimoji="0" lang="en-US" sz="1300" b="0" i="0" u="none" strike="noStrike" kern="1200" cap="none" spc="0" normalizeH="0" baseline="0" noProof="0" dirty="0">
              <a:ln>
                <a:noFill/>
              </a:ln>
              <a:solidFill>
                <a:prstClr val="black"/>
              </a:solidFill>
              <a:effectLst/>
              <a:uLnTx/>
              <a:uFillTx/>
              <a:latin typeface="Arial Narrow" panose="020B0606020202030204" pitchFamily="34" charset="0"/>
            </a:endParaRPr>
          </a:p>
        </p:txBody>
      </p:sp>
      <p:sp>
        <p:nvSpPr>
          <p:cNvPr id="162" name="Rectangle 161">
            <a:extLst>
              <a:ext uri="{FF2B5EF4-FFF2-40B4-BE49-F238E27FC236}">
                <a16:creationId xmlns:a16="http://schemas.microsoft.com/office/drawing/2014/main" id="{B4BF3E46-3D38-52BB-5908-990F00482D00}"/>
              </a:ext>
            </a:extLst>
          </p:cNvPr>
          <p:cNvSpPr/>
          <p:nvPr/>
        </p:nvSpPr>
        <p:spPr>
          <a:xfrm>
            <a:off x="10538958" y="5109599"/>
            <a:ext cx="1497913" cy="193485"/>
          </a:xfrm>
          <a:prstGeom prst="rect">
            <a:avLst/>
          </a:prstGeom>
          <a:solidFill>
            <a:srgbClr val="6860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ptos" panose="020B0004020202020204"/>
                <a:ea typeface="+mn-ea"/>
                <a:cs typeface="+mn-cs"/>
              </a:rPr>
              <a:t>MISI 8</a:t>
            </a:r>
          </a:p>
        </p:txBody>
      </p:sp>
      <p:sp>
        <p:nvSpPr>
          <p:cNvPr id="3" name="TextBox 59">
            <a:extLst>
              <a:ext uri="{FF2B5EF4-FFF2-40B4-BE49-F238E27FC236}">
                <a16:creationId xmlns:a16="http://schemas.microsoft.com/office/drawing/2014/main" id="{1944C28F-AEDC-FE87-BB23-84E6AEFE9A39}"/>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Tree>
    <p:extLst>
      <p:ext uri="{BB962C8B-B14F-4D97-AF65-F5344CB8AC3E}">
        <p14:creationId xmlns:p14="http://schemas.microsoft.com/office/powerpoint/2010/main" val="981016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88925BEB-9A7E-7D21-4927-80C45F8E7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258"/>
            <a:ext cx="12257231" cy="7136541"/>
          </a:xfrm>
          <a:prstGeom prst="rect">
            <a:avLst/>
          </a:prstGeom>
        </p:spPr>
      </p:pic>
      <p:pic>
        <p:nvPicPr>
          <p:cNvPr id="4" name="Picture 3">
            <a:extLst>
              <a:ext uri="{FF2B5EF4-FFF2-40B4-BE49-F238E27FC236}">
                <a16:creationId xmlns:a16="http://schemas.microsoft.com/office/drawing/2014/main" id="{AD8185FF-BD2F-CF90-5D77-D8A7E15A615E}"/>
              </a:ext>
            </a:extLst>
          </p:cNvPr>
          <p:cNvPicPr>
            <a:picLocks noChangeAspect="1"/>
          </p:cNvPicPr>
          <p:nvPr/>
        </p:nvPicPr>
        <p:blipFill>
          <a:blip r:embed="rId2">
            <a:extLst>
              <a:ext uri="{28A0092B-C50C-407E-A947-70E740481C1C}">
                <a14:useLocalDpi xmlns:a14="http://schemas.microsoft.com/office/drawing/2010/main" val="0"/>
              </a:ext>
            </a:extLst>
          </a:blip>
          <a:srcRect b="36216"/>
          <a:stretch/>
        </p:blipFill>
        <p:spPr>
          <a:xfrm>
            <a:off x="-40640" y="-1258"/>
            <a:ext cx="12257231" cy="4777459"/>
          </a:xfrm>
          <a:prstGeom prst="rect">
            <a:avLst/>
          </a:prstGeom>
        </p:spPr>
      </p:pic>
      <p:sp>
        <p:nvSpPr>
          <p:cNvPr id="6" name="TextBox 5">
            <a:extLst>
              <a:ext uri="{FF2B5EF4-FFF2-40B4-BE49-F238E27FC236}">
                <a16:creationId xmlns:a16="http://schemas.microsoft.com/office/drawing/2014/main" id="{EE77900F-A326-19DA-A590-9EF4C136988D}"/>
              </a:ext>
            </a:extLst>
          </p:cNvPr>
          <p:cNvSpPr txBox="1"/>
          <p:nvPr/>
        </p:nvSpPr>
        <p:spPr>
          <a:xfrm>
            <a:off x="0" y="368626"/>
            <a:ext cx="1219200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dirty="0">
                <a:solidFill>
                  <a:srgbClr val="68604D"/>
                </a:solidFill>
                <a:latin typeface="Aptos" panose="02110004020202020204"/>
              </a:rPr>
              <a:t>PENYELARASAN DENGAN 8 ASTA CITA </a:t>
            </a:r>
            <a:endParaRPr kumimoji="0" lang="en-ID" sz="2500" b="1" i="0" u="none" strike="noStrike" kern="1200" cap="none" spc="0" normalizeH="0" baseline="0" noProof="0" dirty="0">
              <a:ln>
                <a:noFill/>
              </a:ln>
              <a:solidFill>
                <a:srgbClr val="68604D"/>
              </a:solidFill>
              <a:effectLst/>
              <a:uLnTx/>
              <a:uFillTx/>
              <a:latin typeface="Aptos" panose="02110004020202020204"/>
              <a:ea typeface="+mn-ea"/>
              <a:cs typeface="+mn-cs"/>
            </a:endParaRPr>
          </a:p>
        </p:txBody>
      </p:sp>
      <p:sp>
        <p:nvSpPr>
          <p:cNvPr id="8" name="TextBox 59">
            <a:extLst>
              <a:ext uri="{FF2B5EF4-FFF2-40B4-BE49-F238E27FC236}">
                <a16:creationId xmlns:a16="http://schemas.microsoft.com/office/drawing/2014/main" id="{F8309CDE-E411-633A-952D-372AA15ADE0C}"/>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graphicFrame>
        <p:nvGraphicFramePr>
          <p:cNvPr id="42" name="Table 41">
            <a:extLst>
              <a:ext uri="{FF2B5EF4-FFF2-40B4-BE49-F238E27FC236}">
                <a16:creationId xmlns:a16="http://schemas.microsoft.com/office/drawing/2014/main" id="{285B55CB-651E-768B-B8AF-1A06D0AA675D}"/>
              </a:ext>
            </a:extLst>
          </p:cNvPr>
          <p:cNvGraphicFramePr>
            <a:graphicFrameLocks noGrp="1"/>
          </p:cNvGraphicFramePr>
          <p:nvPr>
            <p:extLst>
              <p:ext uri="{D42A27DB-BD31-4B8C-83A1-F6EECF244321}">
                <p14:modId xmlns:p14="http://schemas.microsoft.com/office/powerpoint/2010/main" val="2952667040"/>
              </p:ext>
            </p:extLst>
          </p:nvPr>
        </p:nvGraphicFramePr>
        <p:xfrm>
          <a:off x="224871" y="1019478"/>
          <a:ext cx="11736000" cy="5146040"/>
        </p:xfrm>
        <a:graphic>
          <a:graphicData uri="http://schemas.openxmlformats.org/drawingml/2006/table">
            <a:tbl>
              <a:tblPr firstRow="1" bandRow="1">
                <a:tableStyleId>{8A107856-5554-42FB-B03E-39F5DBC370BA}</a:tableStyleId>
              </a:tblPr>
              <a:tblGrid>
                <a:gridCol w="576000">
                  <a:extLst>
                    <a:ext uri="{9D8B030D-6E8A-4147-A177-3AD203B41FA5}">
                      <a16:colId xmlns:a16="http://schemas.microsoft.com/office/drawing/2014/main" val="2046149121"/>
                    </a:ext>
                  </a:extLst>
                </a:gridCol>
                <a:gridCol w="5580000">
                  <a:extLst>
                    <a:ext uri="{9D8B030D-6E8A-4147-A177-3AD203B41FA5}">
                      <a16:colId xmlns:a16="http://schemas.microsoft.com/office/drawing/2014/main" val="1732370205"/>
                    </a:ext>
                  </a:extLst>
                </a:gridCol>
                <a:gridCol w="5580000">
                  <a:extLst>
                    <a:ext uri="{9D8B030D-6E8A-4147-A177-3AD203B41FA5}">
                      <a16:colId xmlns:a16="http://schemas.microsoft.com/office/drawing/2014/main" val="2511930748"/>
                    </a:ext>
                  </a:extLst>
                </a:gridCol>
              </a:tblGrid>
              <a:tr h="370840">
                <a:tc>
                  <a:txBody>
                    <a:bodyPr/>
                    <a:lstStyle/>
                    <a:p>
                      <a:pPr algn="ctr"/>
                      <a:r>
                        <a:rPr lang="en-US" sz="1800" b="1" dirty="0">
                          <a:latin typeface="Aptos Narrow" panose="020B0004020202020204" pitchFamily="34" charset="0"/>
                        </a:rPr>
                        <a:t>NO.</a:t>
                      </a:r>
                      <a:endParaRPr lang="en-ID" sz="1800" b="1" dirty="0">
                        <a:latin typeface="Aptos Narrow" panose="020B00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68604D"/>
                          </a:solidFill>
                          <a:latin typeface="Aptos Narrow" panose="020B0004020202020204" pitchFamily="34" charset="0"/>
                        </a:rPr>
                        <a:t>ASTA CITA </a:t>
                      </a:r>
                      <a:endParaRPr kumimoji="0" lang="en-ID" sz="1800" b="1" i="0" u="none" strike="noStrike" kern="1200" cap="none" spc="0" normalizeH="0" baseline="0" noProof="0" dirty="0">
                        <a:ln>
                          <a:noFill/>
                        </a:ln>
                        <a:solidFill>
                          <a:srgbClr val="68604D"/>
                        </a:solidFill>
                        <a:effectLst/>
                        <a:uLnTx/>
                        <a:uFillTx/>
                        <a:latin typeface="Aptos Narrow" panose="020B0004020202020204" pitchFamily="34" charset="0"/>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68604D"/>
                          </a:solidFill>
                          <a:latin typeface="Aptos Narrow" panose="020B0004020202020204" pitchFamily="34" charset="0"/>
                        </a:rPr>
                        <a:t>MISI RPJMD KAB. KOTIM 2025-2029</a:t>
                      </a:r>
                      <a:endParaRPr kumimoji="0" lang="en-ID" sz="1800" b="1" i="0" u="none" strike="noStrike" kern="1200" cap="none" spc="0" normalizeH="0" baseline="0" noProof="0" dirty="0">
                        <a:ln>
                          <a:noFill/>
                        </a:ln>
                        <a:solidFill>
                          <a:srgbClr val="68604D"/>
                        </a:solidFill>
                        <a:effectLst/>
                        <a:uLnTx/>
                        <a:uFillTx/>
                        <a:latin typeface="Aptos Narrow" panose="020B0004020202020204" pitchFamily="34" charset="0"/>
                        <a:ea typeface="+mn-ea"/>
                        <a:cs typeface="+mn-cs"/>
                      </a:endParaRPr>
                    </a:p>
                  </a:txBody>
                  <a:tcPr/>
                </a:tc>
                <a:extLst>
                  <a:ext uri="{0D108BD9-81ED-4DB2-BD59-A6C34878D82A}">
                    <a16:rowId xmlns:a16="http://schemas.microsoft.com/office/drawing/2014/main" val="4212260089"/>
                  </a:ext>
                </a:extLst>
              </a:tr>
              <a:tr h="370840">
                <a:tc>
                  <a:txBody>
                    <a:bodyPr/>
                    <a:lstStyle/>
                    <a:p>
                      <a:pPr algn="ctr"/>
                      <a:r>
                        <a:rPr lang="en-US" sz="1300" dirty="0">
                          <a:latin typeface="Aptos Narrow" panose="020B0004020202020204" pitchFamily="34" charset="0"/>
                        </a:rPr>
                        <a:t>1</a:t>
                      </a:r>
                      <a:endParaRPr lang="en-ID" sz="1300" dirty="0">
                        <a:latin typeface="Aptos Narrow" panose="020B00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err="1">
                          <a:latin typeface="Aptos Narrow" panose="020B0004020202020204" pitchFamily="34" charset="0"/>
                          <a:cs typeface="Arial" panose="020B0604020202020204" pitchFamily="34" charset="0"/>
                        </a:rPr>
                        <a:t>Memperkokoh</a:t>
                      </a:r>
                      <a:r>
                        <a:rPr lang="en-US" sz="1300" dirty="0">
                          <a:latin typeface="Aptos Narrow" panose="020B0004020202020204" pitchFamily="34" charset="0"/>
                          <a:cs typeface="Arial" panose="020B0604020202020204" pitchFamily="34" charset="0"/>
                        </a:rPr>
                        <a:t> </a:t>
                      </a:r>
                      <a:r>
                        <a:rPr lang="en-US" sz="1300" dirty="0" err="1">
                          <a:latin typeface="Aptos Narrow" panose="020B0004020202020204" pitchFamily="34" charset="0"/>
                          <a:cs typeface="Arial" panose="020B0604020202020204" pitchFamily="34" charset="0"/>
                        </a:rPr>
                        <a:t>Ideologi</a:t>
                      </a:r>
                      <a:r>
                        <a:rPr lang="en-US" sz="1300" dirty="0">
                          <a:latin typeface="Aptos Narrow" panose="020B0004020202020204" pitchFamily="34" charset="0"/>
                          <a:cs typeface="Arial" panose="020B0604020202020204" pitchFamily="34" charset="0"/>
                        </a:rPr>
                        <a:t> Pancasila, </a:t>
                      </a:r>
                      <a:r>
                        <a:rPr lang="en-US" sz="1300" dirty="0" err="1">
                          <a:latin typeface="Aptos Narrow" panose="020B0004020202020204" pitchFamily="34" charset="0"/>
                          <a:cs typeface="Arial" panose="020B0604020202020204" pitchFamily="34" charset="0"/>
                        </a:rPr>
                        <a:t>Demokrasi</a:t>
                      </a:r>
                      <a:r>
                        <a:rPr lang="en-US" sz="1300" dirty="0">
                          <a:latin typeface="Aptos Narrow" panose="020B0004020202020204" pitchFamily="34" charset="0"/>
                          <a:cs typeface="Arial" panose="020B0604020202020204" pitchFamily="34" charset="0"/>
                        </a:rPr>
                        <a:t> dan Hak </a:t>
                      </a:r>
                      <a:r>
                        <a:rPr lang="en-US" sz="1300" dirty="0" err="1">
                          <a:latin typeface="Aptos Narrow" panose="020B0004020202020204" pitchFamily="34" charset="0"/>
                          <a:cs typeface="Arial" panose="020B0604020202020204" pitchFamily="34" charset="0"/>
                        </a:rPr>
                        <a:t>Asasi</a:t>
                      </a:r>
                      <a:r>
                        <a:rPr lang="en-US" sz="1300" dirty="0">
                          <a:latin typeface="Aptos Narrow" panose="020B0004020202020204" pitchFamily="34" charset="0"/>
                          <a:cs typeface="Arial" panose="020B0604020202020204" pitchFamily="34" charset="0"/>
                        </a:rPr>
                        <a:t> </a:t>
                      </a:r>
                      <a:r>
                        <a:rPr lang="en-US" sz="1300" dirty="0" err="1">
                          <a:latin typeface="Aptos Narrow" panose="020B0004020202020204" pitchFamily="34" charset="0"/>
                          <a:cs typeface="Arial" panose="020B0604020202020204" pitchFamily="34" charset="0"/>
                        </a:rPr>
                        <a:t>Manusia</a:t>
                      </a:r>
                      <a:r>
                        <a:rPr lang="en-US" sz="1300" dirty="0">
                          <a:latin typeface="Aptos Narrow" panose="020B0004020202020204" pitchFamily="34" charset="0"/>
                          <a:cs typeface="Arial" panose="020B0604020202020204" pitchFamily="34" charset="0"/>
                        </a:rPr>
                        <a:t>.</a:t>
                      </a:r>
                      <a:endParaRPr lang="en-ID" sz="1300" dirty="0">
                        <a:latin typeface="Aptos Narrow" panose="020B0004020202020204" pitchFamily="34" charset="0"/>
                        <a:cs typeface="Arial" panose="020B0604020202020204"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D" sz="1300" dirty="0" err="1">
                          <a:latin typeface="Aptos Narrow" panose="020B0004020202020204" pitchFamily="34" charset="0"/>
                          <a:cs typeface="Arial" panose="020B0604020202020204" pitchFamily="34" charset="0"/>
                        </a:rPr>
                        <a:t>Mewujudkan</a:t>
                      </a:r>
                      <a:r>
                        <a:rPr lang="en-ID" sz="1300" dirty="0">
                          <a:latin typeface="Aptos Narrow" panose="020B0004020202020204" pitchFamily="34" charset="0"/>
                          <a:cs typeface="Arial" panose="020B0604020202020204" pitchFamily="34" charset="0"/>
                        </a:rPr>
                        <a:t> </a:t>
                      </a:r>
                      <a:r>
                        <a:rPr lang="en-ID" sz="1300" dirty="0" err="1">
                          <a:latin typeface="Aptos Narrow" panose="020B0004020202020204" pitchFamily="34" charset="0"/>
                          <a:cs typeface="Arial" panose="020B0604020202020204" pitchFamily="34" charset="0"/>
                        </a:rPr>
                        <a:t>transformasi</a:t>
                      </a:r>
                      <a:r>
                        <a:rPr lang="en-ID" sz="1300" dirty="0">
                          <a:latin typeface="Aptos Narrow" panose="020B0004020202020204" pitchFamily="34" charset="0"/>
                          <a:cs typeface="Arial" panose="020B0604020202020204" pitchFamily="34" charset="0"/>
                        </a:rPr>
                        <a:t> tata </a:t>
                      </a:r>
                      <a:r>
                        <a:rPr lang="en-ID" sz="1300" dirty="0" err="1">
                          <a:latin typeface="Aptos Narrow" panose="020B0004020202020204" pitchFamily="34" charset="0"/>
                          <a:cs typeface="Arial" panose="020B0604020202020204" pitchFamily="34" charset="0"/>
                        </a:rPr>
                        <a:t>kelola</a:t>
                      </a:r>
                      <a:r>
                        <a:rPr lang="en-ID" sz="1300" dirty="0">
                          <a:latin typeface="Aptos Narrow" panose="020B0004020202020204" pitchFamily="34" charset="0"/>
                          <a:cs typeface="Arial" panose="020B0604020202020204" pitchFamily="34" charset="0"/>
                        </a:rPr>
                        <a:t> </a:t>
                      </a:r>
                      <a:r>
                        <a:rPr lang="en-ID" sz="1300" dirty="0" err="1">
                          <a:latin typeface="Aptos Narrow" panose="020B0004020202020204" pitchFamily="34" charset="0"/>
                          <a:cs typeface="Arial" panose="020B0604020202020204" pitchFamily="34" charset="0"/>
                        </a:rPr>
                        <a:t>pemerintahan</a:t>
                      </a:r>
                      <a:r>
                        <a:rPr lang="en-ID" sz="1300" dirty="0">
                          <a:latin typeface="Aptos Narrow" panose="020B0004020202020204" pitchFamily="34" charset="0"/>
                          <a:cs typeface="Arial" panose="020B0604020202020204" pitchFamily="34" charset="0"/>
                        </a:rPr>
                        <a:t> yang </a:t>
                      </a:r>
                      <a:r>
                        <a:rPr lang="en-ID" sz="1300" dirty="0" err="1">
                          <a:latin typeface="Aptos Narrow" panose="020B0004020202020204" pitchFamily="34" charset="0"/>
                          <a:cs typeface="Arial" panose="020B0604020202020204" pitchFamily="34" charset="0"/>
                        </a:rPr>
                        <a:t>inovatif</a:t>
                      </a:r>
                      <a:r>
                        <a:rPr lang="en-ID" sz="1300" dirty="0">
                          <a:latin typeface="Aptos Narrow" panose="020B0004020202020204" pitchFamily="34" charset="0"/>
                          <a:cs typeface="Arial" panose="020B0604020202020204" pitchFamily="34" charset="0"/>
                        </a:rPr>
                        <a:t> dan </a:t>
                      </a:r>
                      <a:r>
                        <a:rPr lang="en-ID" sz="1300" dirty="0" err="1">
                          <a:latin typeface="Aptos Narrow" panose="020B0004020202020204" pitchFamily="34" charset="0"/>
                          <a:cs typeface="Arial" panose="020B0604020202020204" pitchFamily="34" charset="0"/>
                        </a:rPr>
                        <a:t>adaptif</a:t>
                      </a:r>
                      <a:endParaRPr lang="en-ID" sz="1300" dirty="0">
                        <a:latin typeface="Aptos Narrow" panose="020B0004020202020204" pitchFamily="34" charset="0"/>
                        <a:cs typeface="Arial" panose="020B0604020202020204" pitchFamily="34" charset="0"/>
                      </a:endParaRPr>
                    </a:p>
                  </a:txBody>
                  <a:tcPr/>
                </a:tc>
                <a:extLst>
                  <a:ext uri="{0D108BD9-81ED-4DB2-BD59-A6C34878D82A}">
                    <a16:rowId xmlns:a16="http://schemas.microsoft.com/office/drawing/2014/main" val="1362655491"/>
                  </a:ext>
                </a:extLst>
              </a:tr>
              <a:tr h="370840">
                <a:tc>
                  <a:txBody>
                    <a:bodyPr/>
                    <a:lstStyle/>
                    <a:p>
                      <a:pPr algn="ctr"/>
                      <a:r>
                        <a:rPr lang="en-US" sz="1300" dirty="0">
                          <a:latin typeface="Aptos Narrow" panose="020B0004020202020204" pitchFamily="34" charset="0"/>
                        </a:rPr>
                        <a:t>2</a:t>
                      </a:r>
                      <a:endParaRPr lang="en-ID" sz="1300" dirty="0">
                        <a:latin typeface="Aptos Narrow" panose="020B00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300" b="0" i="0" dirty="0" err="1">
                          <a:solidFill>
                            <a:srgbClr val="231F20"/>
                          </a:solidFill>
                          <a:effectLst/>
                          <a:latin typeface="Aptos Narrow" panose="020B0004020202020204" pitchFamily="34" charset="0"/>
                          <a:cs typeface="Arial" panose="020B0604020202020204" pitchFamily="34" charset="0"/>
                        </a:rPr>
                        <a:t>Memantapkan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sistem</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pertahanan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keamanan</a:t>
                      </a:r>
                      <a:r>
                        <a:rPr lang="en-ID" sz="1300" b="0" i="0" dirty="0">
                          <a:solidFill>
                            <a:srgbClr val="231F20"/>
                          </a:solidFill>
                          <a:effectLst/>
                          <a:latin typeface="Aptos Narrow" panose="020B0004020202020204" pitchFamily="34" charset="0"/>
                          <a:cs typeface="Arial" panose="020B0604020202020204" pitchFamily="34" charset="0"/>
                        </a:rPr>
                        <a:t> negara dan </a:t>
                      </a:r>
                      <a:r>
                        <a:rPr lang="en-ID" sz="1300" b="0" i="0" dirty="0" err="1">
                          <a:solidFill>
                            <a:srgbClr val="231F20"/>
                          </a:solidFill>
                          <a:effectLst/>
                          <a:latin typeface="Aptos Narrow" panose="020B0004020202020204" pitchFamily="34" charset="0"/>
                          <a:cs typeface="Arial" panose="020B0604020202020204" pitchFamily="34" charset="0"/>
                        </a:rPr>
                        <a:t>mendorong</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kemandirian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bangsa</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melalui</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swasembada</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pangan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energi</a:t>
                      </a:r>
                      <a:r>
                        <a:rPr lang="en-ID" sz="1300" b="0" i="0" dirty="0">
                          <a:solidFill>
                            <a:srgbClr val="231F20"/>
                          </a:solidFill>
                          <a:effectLst/>
                          <a:latin typeface="Aptos Narrow" panose="020B0004020202020204" pitchFamily="34" charset="0"/>
                          <a:cs typeface="Arial" panose="020B0604020202020204" pitchFamily="34" charset="0"/>
                        </a:rPr>
                        <a:t>, air, </a:t>
                      </a:r>
                      <a:r>
                        <a:rPr lang="en-ID" sz="1300" b="0" i="0" dirty="0" err="1">
                          <a:solidFill>
                            <a:srgbClr val="231F20"/>
                          </a:solidFill>
                          <a:effectLst/>
                          <a:latin typeface="Aptos Narrow" panose="020B0004020202020204" pitchFamily="34" charset="0"/>
                          <a:cs typeface="Arial" panose="020B0604020202020204" pitchFamily="34" charset="0"/>
                        </a:rPr>
                        <a:t>ekonomi</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kreatif</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ekonomi</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hijau</a:t>
                      </a:r>
                      <a:r>
                        <a:rPr lang="en-ID" sz="1300" b="0" i="0" dirty="0">
                          <a:solidFill>
                            <a:srgbClr val="231F20"/>
                          </a:solidFill>
                          <a:effectLst/>
                          <a:latin typeface="Aptos Narrow" panose="020B0004020202020204" pitchFamily="34" charset="0"/>
                          <a:cs typeface="Arial" panose="020B0604020202020204" pitchFamily="34" charset="0"/>
                        </a:rPr>
                        <a:t>, dan </a:t>
                      </a:r>
                      <a:r>
                        <a:rPr lang="en-ID" sz="1300" b="0" i="0" dirty="0" err="1">
                          <a:solidFill>
                            <a:srgbClr val="231F20"/>
                          </a:solidFill>
                          <a:effectLst/>
                          <a:latin typeface="Aptos Narrow" panose="020B0004020202020204" pitchFamily="34" charset="0"/>
                          <a:cs typeface="Arial" panose="020B0604020202020204" pitchFamily="34" charset="0"/>
                        </a:rPr>
                        <a:t>ekonomi</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biru</a:t>
                      </a:r>
                      <a:r>
                        <a:rPr lang="en-ID" sz="1300" b="0" i="0" dirty="0">
                          <a:solidFill>
                            <a:srgbClr val="231F20"/>
                          </a:solidFill>
                          <a:effectLst/>
                          <a:latin typeface="Aptos Narrow" panose="020B0004020202020204" pitchFamily="34" charset="0"/>
                          <a:cs typeface="Arial" panose="020B0604020202020204" pitchFamily="34" charset="0"/>
                        </a:rPr>
                        <a:t>.</a:t>
                      </a:r>
                      <a:endParaRPr lang="en-ID" sz="1300" dirty="0">
                        <a:latin typeface="Aptos Narrow" panose="020B0004020202020204" pitchFamily="34" charset="0"/>
                        <a:cs typeface="Arial" panose="020B0604020202020204" pitchFamily="34" charset="0"/>
                      </a:endParaRPr>
                    </a:p>
                  </a:txBody>
                  <a:tcPr/>
                </a:tc>
                <a:tc>
                  <a:txBody>
                    <a:bodyPr/>
                    <a:lstStyle/>
                    <a:p>
                      <a:pPr marL="285750" indent="-285750">
                        <a:buFont typeface="Wingdings" panose="05000000000000000000" pitchFamily="2" charset="2"/>
                        <a:buChar char="§"/>
                      </a:pPr>
                      <a:r>
                        <a:rPr lang="fi-FI" sz="1300" dirty="0">
                          <a:latin typeface="Aptos Narrow" panose="020B0004020202020204" pitchFamily="34" charset="0"/>
                        </a:rPr>
                        <a:t>Mewujudkan ketahanan sosial, budaya dan ekologi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D" sz="1300" dirty="0" err="1">
                          <a:latin typeface="Aptos Narrow" panose="020B0004020202020204" pitchFamily="34" charset="0"/>
                        </a:rPr>
                        <a:t>Mewujudkan</a:t>
                      </a:r>
                      <a:r>
                        <a:rPr lang="en-ID" sz="1300" dirty="0">
                          <a:latin typeface="Aptos Narrow" panose="020B0004020202020204" pitchFamily="34" charset="0"/>
                        </a:rPr>
                        <a:t> </a:t>
                      </a:r>
                      <a:r>
                        <a:rPr lang="en-ID" sz="1300" dirty="0" err="1">
                          <a:latin typeface="Aptos Narrow" panose="020B0004020202020204" pitchFamily="34" charset="0"/>
                        </a:rPr>
                        <a:t>transformasi</a:t>
                      </a:r>
                      <a:r>
                        <a:rPr lang="en-ID" sz="1300" dirty="0">
                          <a:latin typeface="Aptos Narrow" panose="020B0004020202020204" pitchFamily="34" charset="0"/>
                        </a:rPr>
                        <a:t> </a:t>
                      </a:r>
                      <a:r>
                        <a:rPr lang="en-ID" sz="1300" dirty="0" err="1">
                          <a:latin typeface="Aptos Narrow" panose="020B0004020202020204" pitchFamily="34" charset="0"/>
                        </a:rPr>
                        <a:t>ekonomi</a:t>
                      </a:r>
                      <a:r>
                        <a:rPr lang="en-ID" sz="1300" dirty="0">
                          <a:latin typeface="Aptos Narrow" panose="020B0004020202020204" pitchFamily="34" charset="0"/>
                        </a:rPr>
                        <a:t> yang </a:t>
                      </a:r>
                      <a:r>
                        <a:rPr lang="en-ID" sz="1300" dirty="0" err="1">
                          <a:latin typeface="Aptos Narrow" panose="020B0004020202020204" pitchFamily="34" charset="0"/>
                        </a:rPr>
                        <a:t>berdaya</a:t>
                      </a:r>
                      <a:r>
                        <a:rPr lang="en-ID" sz="1300" dirty="0">
                          <a:latin typeface="Aptos Narrow" panose="020B0004020202020204" pitchFamily="34" charset="0"/>
                        </a:rPr>
                        <a:t> </a:t>
                      </a:r>
                      <a:r>
                        <a:rPr lang="en-ID" sz="1300" dirty="0" err="1">
                          <a:latin typeface="Aptos Narrow" panose="020B0004020202020204" pitchFamily="34" charset="0"/>
                        </a:rPr>
                        <a:t>saing</a:t>
                      </a:r>
                      <a:r>
                        <a:rPr lang="en-ID" sz="1300" dirty="0">
                          <a:latin typeface="Aptos Narrow" panose="020B0004020202020204" pitchFamily="34" charset="0"/>
                        </a:rPr>
                        <a:t> dan </a:t>
                      </a:r>
                      <a:r>
                        <a:rPr lang="en-ID" sz="1300" dirty="0" err="1">
                          <a:latin typeface="Aptos Narrow" panose="020B0004020202020204" pitchFamily="34" charset="0"/>
                        </a:rPr>
                        <a:t>berkelanjutan</a:t>
                      </a:r>
                      <a:endParaRPr lang="en-ID" sz="1300" dirty="0">
                        <a:latin typeface="Aptos Narrow"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D" sz="1300" dirty="0" err="1">
                          <a:latin typeface="Aptos Narrow" panose="020B0004020202020204" pitchFamily="34" charset="0"/>
                        </a:rPr>
                        <a:t>Mewujudkan</a:t>
                      </a:r>
                      <a:r>
                        <a:rPr lang="en-ID" sz="1300" dirty="0">
                          <a:latin typeface="Aptos Narrow" panose="020B0004020202020204" pitchFamily="34" charset="0"/>
                        </a:rPr>
                        <a:t> </a:t>
                      </a:r>
                      <a:r>
                        <a:rPr lang="en-ID" sz="1300" dirty="0" err="1">
                          <a:latin typeface="Aptos Narrow" panose="020B0004020202020204" pitchFamily="34" charset="0"/>
                        </a:rPr>
                        <a:t>keamanan</a:t>
                      </a:r>
                      <a:r>
                        <a:rPr lang="en-ID" sz="1300" dirty="0">
                          <a:latin typeface="Aptos Narrow" panose="020B0004020202020204" pitchFamily="34" charset="0"/>
                        </a:rPr>
                        <a:t> </a:t>
                      </a:r>
                      <a:r>
                        <a:rPr lang="en-ID" sz="1300" dirty="0" err="1">
                          <a:latin typeface="Aptos Narrow" panose="020B0004020202020204" pitchFamily="34" charset="0"/>
                        </a:rPr>
                        <a:t>daerah</a:t>
                      </a:r>
                      <a:r>
                        <a:rPr lang="en-ID" sz="1300" dirty="0">
                          <a:latin typeface="Aptos Narrow" panose="020B0004020202020204" pitchFamily="34" charset="0"/>
                        </a:rPr>
                        <a:t>, </a:t>
                      </a:r>
                      <a:r>
                        <a:rPr lang="en-ID" sz="1300" dirty="0" err="1">
                          <a:latin typeface="Aptos Narrow" panose="020B0004020202020204" pitchFamily="34" charset="0"/>
                        </a:rPr>
                        <a:t>kepemimpinan</a:t>
                      </a:r>
                      <a:r>
                        <a:rPr lang="en-ID" sz="1300" dirty="0">
                          <a:latin typeface="Aptos Narrow" panose="020B0004020202020204" pitchFamily="34" charset="0"/>
                        </a:rPr>
                        <a:t> </a:t>
                      </a:r>
                      <a:r>
                        <a:rPr lang="en-ID" sz="1300" dirty="0" err="1">
                          <a:latin typeface="Aptos Narrow" panose="020B0004020202020204" pitchFamily="34" charset="0"/>
                        </a:rPr>
                        <a:t>demokratis</a:t>
                      </a:r>
                      <a:r>
                        <a:rPr lang="en-ID" sz="1300" dirty="0">
                          <a:latin typeface="Aptos Narrow" panose="020B0004020202020204" pitchFamily="34" charset="0"/>
                        </a:rPr>
                        <a:t> dan </a:t>
                      </a:r>
                      <a:r>
                        <a:rPr lang="en-ID" sz="1300" dirty="0" err="1">
                          <a:latin typeface="Aptos Narrow" panose="020B0004020202020204" pitchFamily="34" charset="0"/>
                        </a:rPr>
                        <a:t>stabilitas</a:t>
                      </a:r>
                      <a:r>
                        <a:rPr lang="en-ID" sz="1300" dirty="0">
                          <a:latin typeface="Aptos Narrow" panose="020B0004020202020204" pitchFamily="34" charset="0"/>
                        </a:rPr>
                        <a:t> </a:t>
                      </a:r>
                      <a:r>
                        <a:rPr lang="en-ID" sz="1300" dirty="0" err="1">
                          <a:latin typeface="Aptos Narrow" panose="020B0004020202020204" pitchFamily="34" charset="0"/>
                        </a:rPr>
                        <a:t>ekonomi</a:t>
                      </a:r>
                      <a:endParaRPr lang="en-ID" sz="1300" dirty="0">
                        <a:latin typeface="Aptos Narrow" panose="020B0004020202020204" pitchFamily="34" charset="0"/>
                      </a:endParaRPr>
                    </a:p>
                  </a:txBody>
                  <a:tcPr/>
                </a:tc>
                <a:extLst>
                  <a:ext uri="{0D108BD9-81ED-4DB2-BD59-A6C34878D82A}">
                    <a16:rowId xmlns:a16="http://schemas.microsoft.com/office/drawing/2014/main" val="4031354088"/>
                  </a:ext>
                </a:extLst>
              </a:tr>
              <a:tr h="370840">
                <a:tc>
                  <a:txBody>
                    <a:bodyPr/>
                    <a:lstStyle/>
                    <a:p>
                      <a:pPr algn="ctr"/>
                      <a:r>
                        <a:rPr lang="en-US" sz="1300" dirty="0">
                          <a:latin typeface="Aptos Narrow" panose="020B0004020202020204" pitchFamily="34" charset="0"/>
                        </a:rPr>
                        <a:t>3</a:t>
                      </a:r>
                      <a:endParaRPr lang="en-ID" sz="1300" dirty="0">
                        <a:latin typeface="Aptos Narrow" panose="020B00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300" b="0" i="0" dirty="0" err="1">
                          <a:solidFill>
                            <a:srgbClr val="231F20"/>
                          </a:solidFill>
                          <a:effectLst/>
                          <a:latin typeface="Aptos Narrow" panose="020B0004020202020204" pitchFamily="34" charset="0"/>
                          <a:cs typeface="Arial" panose="020B0604020202020204" pitchFamily="34" charset="0"/>
                        </a:rPr>
                        <a:t>Meningkatkan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lapangan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kerja</a:t>
                      </a:r>
                      <a:r>
                        <a:rPr lang="en-ID" sz="1300" b="0" i="0" dirty="0">
                          <a:solidFill>
                            <a:srgbClr val="231F20"/>
                          </a:solidFill>
                          <a:effectLst/>
                          <a:latin typeface="Aptos Narrow" panose="020B0004020202020204" pitchFamily="34" charset="0"/>
                          <a:cs typeface="Arial" panose="020B0604020202020204" pitchFamily="34" charset="0"/>
                        </a:rPr>
                        <a:t> yang </a:t>
                      </a:r>
                      <a:r>
                        <a:rPr lang="en-ID" sz="1300" b="0" i="0" dirty="0" err="1">
                          <a:solidFill>
                            <a:srgbClr val="231F20"/>
                          </a:solidFill>
                          <a:effectLst/>
                          <a:latin typeface="Aptos Narrow" panose="020B0004020202020204" pitchFamily="34" charset="0"/>
                          <a:cs typeface="Arial" panose="020B0604020202020204" pitchFamily="34" charset="0"/>
                        </a:rPr>
                        <a:t>berkualitas</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mendorong</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kewirausahaan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mengembangkan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industri</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kreatif</a:t>
                      </a:r>
                      <a:r>
                        <a:rPr lang="en-ID" sz="1300" b="0" i="0" dirty="0">
                          <a:solidFill>
                            <a:srgbClr val="231F20"/>
                          </a:solidFill>
                          <a:effectLst/>
                          <a:latin typeface="Aptos Narrow" panose="020B0004020202020204" pitchFamily="34" charset="0"/>
                          <a:cs typeface="Arial" panose="020B0604020202020204" pitchFamily="34" charset="0"/>
                        </a:rPr>
                        <a:t>, dan </a:t>
                      </a:r>
                      <a:r>
                        <a:rPr lang="en-ID" sz="1300" b="0" i="0" dirty="0" err="1">
                          <a:solidFill>
                            <a:srgbClr val="231F20"/>
                          </a:solidFill>
                          <a:effectLst/>
                          <a:latin typeface="Aptos Narrow" panose="020B0004020202020204" pitchFamily="34" charset="0"/>
                          <a:cs typeface="Arial" panose="020B0604020202020204" pitchFamily="34" charset="0"/>
                        </a:rPr>
                        <a:t>melanjutkan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pengembangan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infrastruktur</a:t>
                      </a:r>
                      <a:r>
                        <a:rPr lang="en-ID" sz="1300" b="0" i="0" dirty="0">
                          <a:solidFill>
                            <a:srgbClr val="231F20"/>
                          </a:solidFill>
                          <a:effectLst/>
                          <a:latin typeface="Aptos Narrow" panose="020B0004020202020204" pitchFamily="34" charset="0"/>
                          <a:cs typeface="Arial" panose="020B0604020202020204" pitchFamily="34" charset="0"/>
                        </a:rPr>
                        <a:t>.</a:t>
                      </a:r>
                      <a:endParaRPr lang="en-ID" sz="1300" dirty="0">
                        <a:latin typeface="Aptos Narrow" panose="020B0004020202020204" pitchFamily="34" charset="0"/>
                        <a:cs typeface="Arial" panose="020B0604020202020204" pitchFamily="34" charset="0"/>
                      </a:endParaRPr>
                    </a:p>
                  </a:txBody>
                  <a:tcPr/>
                </a:tc>
                <a:tc>
                  <a:txBody>
                    <a:bodyPr/>
                    <a:lstStyle/>
                    <a:p>
                      <a:pPr marL="285750" indent="-285750">
                        <a:buFont typeface="Wingdings" panose="05000000000000000000" pitchFamily="2" charset="2"/>
                        <a:buChar char="§"/>
                      </a:pPr>
                      <a:r>
                        <a:rPr lang="en-ID" sz="1300" dirty="0" err="1">
                          <a:latin typeface="Aptos Narrow" panose="020B0004020202020204" pitchFamily="34" charset="0"/>
                        </a:rPr>
                        <a:t>Mewujudkan</a:t>
                      </a:r>
                      <a:r>
                        <a:rPr lang="en-ID" sz="1300" dirty="0">
                          <a:latin typeface="Aptos Narrow" panose="020B0004020202020204" pitchFamily="34" charset="0"/>
                        </a:rPr>
                        <a:t> </a:t>
                      </a:r>
                      <a:r>
                        <a:rPr lang="en-ID" sz="1300" dirty="0" err="1">
                          <a:latin typeface="Aptos Narrow" panose="020B0004020202020204" pitchFamily="34" charset="0"/>
                        </a:rPr>
                        <a:t>pembangunan</a:t>
                      </a:r>
                      <a:r>
                        <a:rPr lang="en-ID" sz="1300" dirty="0">
                          <a:latin typeface="Aptos Narrow" panose="020B0004020202020204" pitchFamily="34" charset="0"/>
                        </a:rPr>
                        <a:t> yang </a:t>
                      </a:r>
                      <a:r>
                        <a:rPr lang="en-ID" sz="1300" dirty="0" err="1">
                          <a:latin typeface="Aptos Narrow" panose="020B0004020202020204" pitchFamily="34" charset="0"/>
                        </a:rPr>
                        <a:t>berkesinambungan</a:t>
                      </a:r>
                      <a:endParaRPr lang="en-ID" sz="1300" dirty="0">
                        <a:latin typeface="Aptos Narrow" panose="020B0004020202020204" pitchFamily="34" charset="0"/>
                      </a:endParaRPr>
                    </a:p>
                    <a:p>
                      <a:pPr marL="285750" indent="-285750">
                        <a:buFont typeface="Arial" panose="020B0604020202020204" pitchFamily="34" charset="0"/>
                        <a:buChar char="•"/>
                      </a:pPr>
                      <a:r>
                        <a:rPr lang="en-ID" sz="1300" dirty="0" err="1">
                          <a:latin typeface="Aptos Narrow" panose="020B0004020202020204" pitchFamily="34" charset="0"/>
                        </a:rPr>
                        <a:t>Mewujudkan</a:t>
                      </a:r>
                      <a:r>
                        <a:rPr lang="en-ID" sz="1300" dirty="0">
                          <a:latin typeface="Aptos Narrow" panose="020B0004020202020204" pitchFamily="34" charset="0"/>
                        </a:rPr>
                        <a:t> </a:t>
                      </a:r>
                      <a:r>
                        <a:rPr lang="en-ID" sz="1300" dirty="0" err="1">
                          <a:latin typeface="Aptos Narrow" panose="020B0004020202020204" pitchFamily="34" charset="0"/>
                        </a:rPr>
                        <a:t>penyediaan</a:t>
                      </a:r>
                      <a:r>
                        <a:rPr lang="en-ID" sz="1300" dirty="0">
                          <a:latin typeface="Aptos Narrow" panose="020B0004020202020204" pitchFamily="34" charset="0"/>
                        </a:rPr>
                        <a:t> </a:t>
                      </a:r>
                      <a:r>
                        <a:rPr lang="en-ID" sz="1300" dirty="0" err="1">
                          <a:latin typeface="Aptos Narrow" panose="020B0004020202020204" pitchFamily="34" charset="0"/>
                        </a:rPr>
                        <a:t>infrastruktur</a:t>
                      </a:r>
                      <a:r>
                        <a:rPr lang="en-ID" sz="1300" dirty="0">
                          <a:latin typeface="Aptos Narrow" panose="020B0004020202020204" pitchFamily="34" charset="0"/>
                        </a:rPr>
                        <a:t> </a:t>
                      </a:r>
                      <a:r>
                        <a:rPr lang="en-ID" sz="1300" dirty="0" err="1">
                          <a:latin typeface="Aptos Narrow" panose="020B0004020202020204" pitchFamily="34" charset="0"/>
                        </a:rPr>
                        <a:t>melalui</a:t>
                      </a:r>
                      <a:r>
                        <a:rPr lang="en-ID" sz="1300" dirty="0">
                          <a:latin typeface="Aptos Narrow" panose="020B0004020202020204" pitchFamily="34" charset="0"/>
                        </a:rPr>
                        <a:t> </a:t>
                      </a:r>
                      <a:r>
                        <a:rPr lang="en-ID" sz="1300" dirty="0" err="1">
                          <a:latin typeface="Aptos Narrow" panose="020B0004020202020204" pitchFamily="34" charset="0"/>
                        </a:rPr>
                        <a:t>peningkatan</a:t>
                      </a:r>
                      <a:r>
                        <a:rPr lang="en-ID" sz="1300" dirty="0">
                          <a:latin typeface="Aptos Narrow" panose="020B0004020202020204" pitchFamily="34" charset="0"/>
                        </a:rPr>
                        <a:t> </a:t>
                      </a:r>
                      <a:r>
                        <a:rPr lang="en-ID" sz="1300" dirty="0" err="1">
                          <a:latin typeface="Aptos Narrow" panose="020B0004020202020204" pitchFamily="34" charset="0"/>
                        </a:rPr>
                        <a:t>kualitas</a:t>
                      </a:r>
                      <a:r>
                        <a:rPr lang="en-ID" sz="1300" dirty="0">
                          <a:latin typeface="Aptos Narrow" panose="020B0004020202020204" pitchFamily="34" charset="0"/>
                        </a:rPr>
                        <a:t> </a:t>
                      </a:r>
                      <a:r>
                        <a:rPr lang="en-ID" sz="1300" dirty="0" err="1">
                          <a:latin typeface="Aptos Narrow" panose="020B0004020202020204" pitchFamily="34" charset="0"/>
                        </a:rPr>
                        <a:t>sarana</a:t>
                      </a:r>
                      <a:r>
                        <a:rPr lang="en-ID" sz="1300" dirty="0">
                          <a:latin typeface="Aptos Narrow" panose="020B0004020202020204" pitchFamily="34" charset="0"/>
                        </a:rPr>
                        <a:t> dan </a:t>
                      </a:r>
                      <a:r>
                        <a:rPr lang="en-ID" sz="1300" dirty="0" err="1">
                          <a:latin typeface="Aptos Narrow" panose="020B0004020202020204" pitchFamily="34" charset="0"/>
                        </a:rPr>
                        <a:t>prasarana</a:t>
                      </a:r>
                      <a:r>
                        <a:rPr lang="en-ID" sz="1300" dirty="0">
                          <a:latin typeface="Aptos Narrow" panose="020B0004020202020204" pitchFamily="34" charset="0"/>
                        </a:rPr>
                        <a:t> </a:t>
                      </a:r>
                      <a:r>
                        <a:rPr lang="en-ID" sz="1300" dirty="0" err="1">
                          <a:latin typeface="Aptos Narrow" panose="020B0004020202020204" pitchFamily="34" charset="0"/>
                        </a:rPr>
                        <a:t>dasar</a:t>
                      </a:r>
                      <a:r>
                        <a:rPr lang="en-ID" sz="1300" dirty="0">
                          <a:latin typeface="Aptos Narrow" panose="020B0004020202020204" pitchFamily="34" charset="0"/>
                        </a:rPr>
                        <a:t> yang </a:t>
                      </a:r>
                      <a:r>
                        <a:rPr lang="en-ID" sz="1300" dirty="0" err="1">
                          <a:latin typeface="Aptos Narrow" panose="020B0004020202020204" pitchFamily="34" charset="0"/>
                        </a:rPr>
                        <a:t>ramah</a:t>
                      </a:r>
                      <a:r>
                        <a:rPr lang="en-ID" sz="1300" dirty="0">
                          <a:latin typeface="Aptos Narrow" panose="020B0004020202020204" pitchFamily="34" charset="0"/>
                        </a:rPr>
                        <a:t> </a:t>
                      </a:r>
                      <a:r>
                        <a:rPr lang="en-ID" sz="1300" dirty="0" err="1">
                          <a:latin typeface="Aptos Narrow" panose="020B0004020202020204" pitchFamily="34" charset="0"/>
                        </a:rPr>
                        <a:t>lingkungan</a:t>
                      </a:r>
                      <a:endParaRPr lang="en-ID" sz="1300" dirty="0">
                        <a:latin typeface="Aptos Narrow" panose="020B0004020202020204" pitchFamily="34" charset="0"/>
                      </a:endParaRPr>
                    </a:p>
                  </a:txBody>
                  <a:tcPr/>
                </a:tc>
                <a:extLst>
                  <a:ext uri="{0D108BD9-81ED-4DB2-BD59-A6C34878D82A}">
                    <a16:rowId xmlns:a16="http://schemas.microsoft.com/office/drawing/2014/main" val="599174722"/>
                  </a:ext>
                </a:extLst>
              </a:tr>
              <a:tr h="370840">
                <a:tc>
                  <a:txBody>
                    <a:bodyPr/>
                    <a:lstStyle/>
                    <a:p>
                      <a:pPr algn="ctr"/>
                      <a:r>
                        <a:rPr lang="en-US" sz="1300" dirty="0">
                          <a:latin typeface="Aptos Narrow" panose="020B0004020202020204" pitchFamily="34" charset="0"/>
                        </a:rPr>
                        <a:t>4</a:t>
                      </a:r>
                      <a:endParaRPr lang="en-ID" sz="1300" dirty="0">
                        <a:latin typeface="Aptos Narrow" panose="020B00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300" b="0" i="0" dirty="0" err="1">
                          <a:solidFill>
                            <a:srgbClr val="231F20"/>
                          </a:solidFill>
                          <a:effectLst/>
                          <a:latin typeface="Aptos Narrow" panose="020B0004020202020204" pitchFamily="34" charset="0"/>
                          <a:cs typeface="Arial" panose="020B0604020202020204" pitchFamily="34" charset="0"/>
                        </a:rPr>
                        <a:t>Memperkuat</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pembangunan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sumber</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daya</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manusia</a:t>
                      </a:r>
                      <a:r>
                        <a:rPr lang="en-ID" sz="1300" b="0" i="0" dirty="0">
                          <a:solidFill>
                            <a:srgbClr val="231F20"/>
                          </a:solidFill>
                          <a:effectLst/>
                          <a:latin typeface="Aptos Narrow" panose="020B0004020202020204" pitchFamily="34" charset="0"/>
                          <a:cs typeface="Arial" panose="020B0604020202020204" pitchFamily="34" charset="0"/>
                        </a:rPr>
                        <a:t> (SDM), sains, </a:t>
                      </a:r>
                      <a:r>
                        <a:rPr lang="en-ID" sz="1300" b="0" i="0" dirty="0" err="1">
                          <a:solidFill>
                            <a:srgbClr val="231F20"/>
                          </a:solidFill>
                          <a:effectLst/>
                          <a:latin typeface="Aptos Narrow" panose="020B0004020202020204" pitchFamily="34" charset="0"/>
                          <a:cs typeface="Arial" panose="020B0604020202020204" pitchFamily="34" charset="0"/>
                        </a:rPr>
                        <a:t>teknologi</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pendidikan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kesehatan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prestasi</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olahraga</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kesetaraan</a:t>
                      </a:r>
                      <a:r>
                        <a:rPr lang="en-ID" sz="1300" b="0" i="0" dirty="0">
                          <a:solidFill>
                            <a:srgbClr val="231F20"/>
                          </a:solidFill>
                          <a:effectLst/>
                          <a:latin typeface="Aptos Narrow" panose="020B0004020202020204" pitchFamily="34" charset="0"/>
                          <a:cs typeface="Arial" panose="020B0604020202020204" pitchFamily="34" charset="0"/>
                        </a:rPr>
                        <a:t> gender, </a:t>
                      </a:r>
                      <a:r>
                        <a:rPr lang="en-ID" sz="1300" b="0" i="0" dirty="0" err="1">
                          <a:solidFill>
                            <a:srgbClr val="231F20"/>
                          </a:solidFill>
                          <a:effectLst/>
                          <a:latin typeface="Aptos Narrow" panose="020B0004020202020204" pitchFamily="34" charset="0"/>
                          <a:cs typeface="Arial" panose="020B0604020202020204" pitchFamily="34" charset="0"/>
                        </a:rPr>
                        <a:t>serta</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penguatan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peran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perempuan</a:t>
                      </a:r>
                      <a:r>
                        <a:rPr lang="en-ID" sz="1300" b="0" i="0" dirty="0">
                          <a:solidFill>
                            <a:srgbClr val="231F20"/>
                          </a:solidFill>
                          <a:effectLst/>
                          <a:latin typeface="Aptos Narrow" panose="020B0004020202020204" pitchFamily="34" charset="0"/>
                          <a:cs typeface="Arial" panose="020B0604020202020204" pitchFamily="34" charset="0"/>
                        </a:rPr>
                        <a:t>, pemuda, dan </a:t>
                      </a:r>
                      <a:r>
                        <a:rPr lang="en-ID" sz="1300" b="0" i="0" dirty="0" err="1">
                          <a:solidFill>
                            <a:srgbClr val="231F20"/>
                          </a:solidFill>
                          <a:effectLst/>
                          <a:latin typeface="Aptos Narrow" panose="020B0004020202020204" pitchFamily="34" charset="0"/>
                          <a:cs typeface="Arial" panose="020B0604020202020204" pitchFamily="34" charset="0"/>
                        </a:rPr>
                        <a:t>penyandang</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disabilitas</a:t>
                      </a:r>
                      <a:r>
                        <a:rPr lang="en-ID" sz="1300" b="0" i="0" dirty="0">
                          <a:solidFill>
                            <a:srgbClr val="231F20"/>
                          </a:solidFill>
                          <a:effectLst/>
                          <a:latin typeface="Aptos Narrow" panose="020B0004020202020204" pitchFamily="34" charset="0"/>
                          <a:cs typeface="Arial" panose="020B0604020202020204" pitchFamily="34" charset="0"/>
                        </a:rPr>
                        <a:t>.</a:t>
                      </a:r>
                      <a:endParaRPr lang="en-ID" sz="1300" dirty="0">
                        <a:latin typeface="Aptos Narrow" panose="020B0004020202020204" pitchFamily="34" charset="0"/>
                        <a:cs typeface="Arial" panose="020B0604020202020204" pitchFamily="34" charset="0"/>
                      </a:endParaRPr>
                    </a:p>
                  </a:txBody>
                  <a:tcPr/>
                </a:tc>
                <a:tc>
                  <a:txBody>
                    <a:bodyPr/>
                    <a:lstStyle/>
                    <a:p>
                      <a:pPr marL="285750" indent="-285750">
                        <a:buFont typeface="Wingdings" panose="05000000000000000000" pitchFamily="2" charset="2"/>
                        <a:buChar char="§"/>
                      </a:pPr>
                      <a:r>
                        <a:rPr lang="en-ID" sz="1300" dirty="0" err="1">
                          <a:latin typeface="Aptos Narrow" panose="020B0004020202020204" pitchFamily="34" charset="0"/>
                        </a:rPr>
                        <a:t>Mewujudkan</a:t>
                      </a:r>
                      <a:r>
                        <a:rPr lang="en-ID" sz="1300" dirty="0">
                          <a:latin typeface="Aptos Narrow" panose="020B0004020202020204" pitchFamily="34" charset="0"/>
                        </a:rPr>
                        <a:t> </a:t>
                      </a:r>
                      <a:r>
                        <a:rPr lang="en-ID" sz="1300" dirty="0" err="1">
                          <a:latin typeface="Aptos Narrow" panose="020B0004020202020204" pitchFamily="34" charset="0"/>
                        </a:rPr>
                        <a:t>transformasi</a:t>
                      </a:r>
                      <a:r>
                        <a:rPr lang="en-ID" sz="1300" dirty="0">
                          <a:latin typeface="Aptos Narrow" panose="020B0004020202020204" pitchFamily="34" charset="0"/>
                        </a:rPr>
                        <a:t> </a:t>
                      </a:r>
                      <a:r>
                        <a:rPr lang="en-ID" sz="1300" dirty="0" err="1">
                          <a:latin typeface="Aptos Narrow" panose="020B0004020202020204" pitchFamily="34" charset="0"/>
                        </a:rPr>
                        <a:t>sosial</a:t>
                      </a:r>
                      <a:r>
                        <a:rPr lang="en-ID" sz="1300" dirty="0">
                          <a:latin typeface="Aptos Narrow" panose="020B0004020202020204" pitchFamily="34" charset="0"/>
                        </a:rPr>
                        <a:t> </a:t>
                      </a:r>
                      <a:r>
                        <a:rPr lang="en-ID" sz="1300" dirty="0" err="1">
                          <a:latin typeface="Aptos Narrow" panose="020B0004020202020204" pitchFamily="34" charset="0"/>
                        </a:rPr>
                        <a:t>untuk</a:t>
                      </a:r>
                      <a:r>
                        <a:rPr lang="en-ID" sz="1300" dirty="0">
                          <a:latin typeface="Aptos Narrow" panose="020B0004020202020204" pitchFamily="34" charset="0"/>
                        </a:rPr>
                        <a:t> </a:t>
                      </a:r>
                      <a:r>
                        <a:rPr lang="en-ID" sz="1300" dirty="0" err="1">
                          <a:latin typeface="Aptos Narrow" panose="020B0004020202020204" pitchFamily="34" charset="0"/>
                        </a:rPr>
                        <a:t>membangun</a:t>
                      </a:r>
                      <a:r>
                        <a:rPr lang="en-ID" sz="1300" dirty="0">
                          <a:latin typeface="Aptos Narrow" panose="020B0004020202020204" pitchFamily="34" charset="0"/>
                        </a:rPr>
                        <a:t> SDM yang </a:t>
                      </a:r>
                      <a:r>
                        <a:rPr lang="en-ID" sz="1300" dirty="0" err="1">
                          <a:latin typeface="Aptos Narrow" panose="020B0004020202020204" pitchFamily="34" charset="0"/>
                        </a:rPr>
                        <a:t>sehat</a:t>
                      </a:r>
                      <a:r>
                        <a:rPr lang="en-ID" sz="1300" dirty="0">
                          <a:latin typeface="Aptos Narrow" panose="020B0004020202020204" pitchFamily="34" charset="0"/>
                        </a:rPr>
                        <a:t>, </a:t>
                      </a:r>
                      <a:r>
                        <a:rPr lang="en-ID" sz="1300" dirty="0" err="1">
                          <a:latin typeface="Aptos Narrow" panose="020B0004020202020204" pitchFamily="34" charset="0"/>
                        </a:rPr>
                        <a:t>unggul</a:t>
                      </a:r>
                      <a:r>
                        <a:rPr lang="en-ID" sz="1300" dirty="0">
                          <a:latin typeface="Aptos Narrow" panose="020B0004020202020204" pitchFamily="34" charset="0"/>
                        </a:rPr>
                        <a:t>, </a:t>
                      </a:r>
                      <a:r>
                        <a:rPr lang="en-ID" sz="1300" dirty="0" err="1">
                          <a:latin typeface="Aptos Narrow" panose="020B0004020202020204" pitchFamily="34" charset="0"/>
                        </a:rPr>
                        <a:t>berdaya</a:t>
                      </a:r>
                      <a:r>
                        <a:rPr lang="en-ID" sz="1300" dirty="0">
                          <a:latin typeface="Aptos Narrow" panose="020B0004020202020204" pitchFamily="34" charset="0"/>
                        </a:rPr>
                        <a:t> </a:t>
                      </a:r>
                      <a:r>
                        <a:rPr lang="en-ID" sz="1300" dirty="0" err="1">
                          <a:latin typeface="Aptos Narrow" panose="020B0004020202020204" pitchFamily="34" charset="0"/>
                        </a:rPr>
                        <a:t>saing</a:t>
                      </a:r>
                      <a:r>
                        <a:rPr lang="en-ID" sz="1300" dirty="0">
                          <a:latin typeface="Aptos Narrow" panose="020B0004020202020204" pitchFamily="34" charset="0"/>
                        </a:rPr>
                        <a:t> dan </a:t>
                      </a:r>
                      <a:r>
                        <a:rPr lang="en-ID" sz="1300" dirty="0" err="1">
                          <a:latin typeface="Aptos Narrow" panose="020B0004020202020204" pitchFamily="34" charset="0"/>
                        </a:rPr>
                        <a:t>adaptif</a:t>
                      </a:r>
                      <a:endParaRPr lang="en-ID" sz="1300" dirty="0">
                        <a:latin typeface="Aptos Narrow" panose="020B0004020202020204" pitchFamily="34" charset="0"/>
                      </a:endParaRPr>
                    </a:p>
                  </a:txBody>
                  <a:tcPr/>
                </a:tc>
                <a:extLst>
                  <a:ext uri="{0D108BD9-81ED-4DB2-BD59-A6C34878D82A}">
                    <a16:rowId xmlns:a16="http://schemas.microsoft.com/office/drawing/2014/main" val="3091981036"/>
                  </a:ext>
                </a:extLst>
              </a:tr>
              <a:tr h="370840">
                <a:tc>
                  <a:txBody>
                    <a:bodyPr/>
                    <a:lstStyle/>
                    <a:p>
                      <a:pPr algn="ctr"/>
                      <a:r>
                        <a:rPr lang="en-US" sz="1300" dirty="0">
                          <a:latin typeface="Aptos Narrow" panose="020B0004020202020204" pitchFamily="34" charset="0"/>
                        </a:rPr>
                        <a:t>5</a:t>
                      </a:r>
                      <a:endParaRPr lang="en-ID" sz="1300" dirty="0">
                        <a:latin typeface="Aptos Narrow" panose="020B00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300" b="0" i="0" dirty="0" err="1">
                          <a:solidFill>
                            <a:srgbClr val="231F20"/>
                          </a:solidFill>
                          <a:effectLst/>
                          <a:latin typeface="Aptos Narrow" panose="020B0004020202020204" pitchFamily="34" charset="0"/>
                          <a:cs typeface="Arial" panose="020B0604020202020204" pitchFamily="34" charset="0"/>
                        </a:rPr>
                        <a:t>Melanjutkan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hilirisasi</a:t>
                      </a:r>
                      <a:r>
                        <a:rPr lang="en-ID" sz="1300" b="0" i="0" dirty="0">
                          <a:solidFill>
                            <a:srgbClr val="231F20"/>
                          </a:solidFill>
                          <a:effectLst/>
                          <a:latin typeface="Aptos Narrow" panose="020B0004020202020204" pitchFamily="34" charset="0"/>
                          <a:cs typeface="Arial" panose="020B0604020202020204" pitchFamily="34" charset="0"/>
                        </a:rPr>
                        <a:t> dan </a:t>
                      </a:r>
                      <a:r>
                        <a:rPr lang="en-ID" sz="1300" b="0" i="0" dirty="0" err="1">
                          <a:solidFill>
                            <a:srgbClr val="231F20"/>
                          </a:solidFill>
                          <a:effectLst/>
                          <a:latin typeface="Aptos Narrow" panose="020B0004020202020204" pitchFamily="34" charset="0"/>
                          <a:cs typeface="Arial" panose="020B0604020202020204" pitchFamily="34" charset="0"/>
                        </a:rPr>
                        <a:t>industrialisasi</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untuk</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meningkatkan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nilai</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tambah</a:t>
                      </a:r>
                      <a:r>
                        <a:rPr lang="en-ID" sz="1300" b="0" i="0" dirty="0">
                          <a:solidFill>
                            <a:srgbClr val="231F20"/>
                          </a:solidFill>
                          <a:effectLst/>
                          <a:latin typeface="Aptos Narrow" panose="020B0004020202020204" pitchFamily="34" charset="0"/>
                          <a:cs typeface="Arial" panose="020B0604020202020204" pitchFamily="34" charset="0"/>
                        </a:rPr>
                        <a:t> di </a:t>
                      </a:r>
                      <a:r>
                        <a:rPr lang="en-ID" sz="1300" b="0" i="0" dirty="0" err="1">
                          <a:solidFill>
                            <a:srgbClr val="231F20"/>
                          </a:solidFill>
                          <a:effectLst/>
                          <a:latin typeface="Aptos Narrow" panose="020B0004020202020204" pitchFamily="34" charset="0"/>
                          <a:cs typeface="Arial" panose="020B0604020202020204" pitchFamily="34" charset="0"/>
                        </a:rPr>
                        <a:t>dalam</a:t>
                      </a:r>
                      <a:r>
                        <a:rPr lang="en-ID" sz="1300" b="0" i="0" dirty="0">
                          <a:solidFill>
                            <a:srgbClr val="231F20"/>
                          </a:solidFill>
                          <a:effectLst/>
                          <a:latin typeface="Aptos Narrow" panose="020B0004020202020204" pitchFamily="34" charset="0"/>
                          <a:cs typeface="Arial" panose="020B0604020202020204" pitchFamily="34" charset="0"/>
                        </a:rPr>
                        <a:t> negeri.</a:t>
                      </a:r>
                      <a:endParaRPr lang="en-ID" sz="1300" dirty="0">
                        <a:latin typeface="Aptos Narrow" panose="020B00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ID" sz="1300" dirty="0" err="1">
                          <a:latin typeface="Aptos Narrow" panose="020B0004020202020204" pitchFamily="34" charset="0"/>
                        </a:rPr>
                        <a:t>Mewujudkan</a:t>
                      </a:r>
                      <a:r>
                        <a:rPr lang="en-ID" sz="1300" dirty="0">
                          <a:latin typeface="Aptos Narrow" panose="020B0004020202020204" pitchFamily="34" charset="0"/>
                        </a:rPr>
                        <a:t> </a:t>
                      </a:r>
                      <a:r>
                        <a:rPr lang="en-ID" sz="1300" dirty="0" err="1">
                          <a:latin typeface="Aptos Narrow" panose="020B0004020202020204" pitchFamily="34" charset="0"/>
                        </a:rPr>
                        <a:t>transformasi</a:t>
                      </a:r>
                      <a:r>
                        <a:rPr lang="en-ID" sz="1300" dirty="0">
                          <a:latin typeface="Aptos Narrow" panose="020B0004020202020204" pitchFamily="34" charset="0"/>
                        </a:rPr>
                        <a:t> </a:t>
                      </a:r>
                      <a:r>
                        <a:rPr lang="en-ID" sz="1300" dirty="0" err="1">
                          <a:latin typeface="Aptos Narrow" panose="020B0004020202020204" pitchFamily="34" charset="0"/>
                        </a:rPr>
                        <a:t>ekonomi</a:t>
                      </a:r>
                      <a:r>
                        <a:rPr lang="en-ID" sz="1300" dirty="0">
                          <a:latin typeface="Aptos Narrow" panose="020B0004020202020204" pitchFamily="34" charset="0"/>
                        </a:rPr>
                        <a:t> yang </a:t>
                      </a:r>
                      <a:r>
                        <a:rPr lang="en-ID" sz="1300" dirty="0" err="1">
                          <a:latin typeface="Aptos Narrow" panose="020B0004020202020204" pitchFamily="34" charset="0"/>
                        </a:rPr>
                        <a:t>berdaya</a:t>
                      </a:r>
                      <a:r>
                        <a:rPr lang="en-ID" sz="1300" dirty="0">
                          <a:latin typeface="Aptos Narrow" panose="020B0004020202020204" pitchFamily="34" charset="0"/>
                        </a:rPr>
                        <a:t> </a:t>
                      </a:r>
                      <a:r>
                        <a:rPr lang="en-ID" sz="1300" dirty="0" err="1">
                          <a:latin typeface="Aptos Narrow" panose="020B0004020202020204" pitchFamily="34" charset="0"/>
                        </a:rPr>
                        <a:t>saing</a:t>
                      </a:r>
                      <a:r>
                        <a:rPr lang="en-ID" sz="1300" dirty="0">
                          <a:latin typeface="Aptos Narrow" panose="020B0004020202020204" pitchFamily="34" charset="0"/>
                        </a:rPr>
                        <a:t> dan </a:t>
                      </a:r>
                      <a:r>
                        <a:rPr lang="en-ID" sz="1300" dirty="0" err="1">
                          <a:latin typeface="Aptos Narrow" panose="020B0004020202020204" pitchFamily="34" charset="0"/>
                        </a:rPr>
                        <a:t>berkelanjutan</a:t>
                      </a:r>
                      <a:endParaRPr lang="en-ID" sz="1300" dirty="0">
                        <a:latin typeface="Aptos Narrow" panose="020B0004020202020204" pitchFamily="34" charset="0"/>
                      </a:endParaRPr>
                    </a:p>
                  </a:txBody>
                  <a:tcPr/>
                </a:tc>
                <a:extLst>
                  <a:ext uri="{0D108BD9-81ED-4DB2-BD59-A6C34878D82A}">
                    <a16:rowId xmlns:a16="http://schemas.microsoft.com/office/drawing/2014/main" val="2313402372"/>
                  </a:ext>
                </a:extLst>
              </a:tr>
              <a:tr h="370840">
                <a:tc>
                  <a:txBody>
                    <a:bodyPr/>
                    <a:lstStyle/>
                    <a:p>
                      <a:pPr algn="ctr"/>
                      <a:r>
                        <a:rPr lang="en-US" sz="1300" dirty="0">
                          <a:latin typeface="Aptos Narrow" panose="020B0004020202020204" pitchFamily="34" charset="0"/>
                        </a:rPr>
                        <a:t>6</a:t>
                      </a:r>
                      <a:endParaRPr lang="en-ID" sz="1300" dirty="0">
                        <a:latin typeface="Aptos Narrow" panose="020B00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300" b="0" i="0" dirty="0" err="1">
                          <a:solidFill>
                            <a:srgbClr val="231F20"/>
                          </a:solidFill>
                          <a:effectLst/>
                          <a:latin typeface="Aptos Narrow" panose="020B0004020202020204" pitchFamily="34" charset="0"/>
                          <a:cs typeface="Arial" panose="020B0604020202020204" pitchFamily="34" charset="0"/>
                        </a:rPr>
                        <a:t>Membangun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dari</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desa</a:t>
                      </a:r>
                      <a:r>
                        <a:rPr lang="en-ID" sz="1300" b="0" i="0" dirty="0">
                          <a:solidFill>
                            <a:srgbClr val="231F20"/>
                          </a:solidFill>
                          <a:effectLst/>
                          <a:latin typeface="Aptos Narrow" panose="020B0004020202020204" pitchFamily="34" charset="0"/>
                          <a:cs typeface="Arial" panose="020B0604020202020204" pitchFamily="34" charset="0"/>
                        </a:rPr>
                        <a:t> dan </a:t>
                      </a:r>
                      <a:r>
                        <a:rPr lang="en-ID" sz="1300" b="0" i="0" dirty="0" err="1">
                          <a:solidFill>
                            <a:srgbClr val="231F20"/>
                          </a:solidFill>
                          <a:effectLst/>
                          <a:latin typeface="Aptos Narrow" panose="020B0004020202020204" pitchFamily="34" charset="0"/>
                          <a:cs typeface="Arial" panose="020B0604020202020204" pitchFamily="34" charset="0"/>
                        </a:rPr>
                        <a:t>dari</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bawah</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untuk</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pemerataan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ekonomi</a:t>
                      </a:r>
                      <a:r>
                        <a:rPr lang="en-ID" sz="1300" b="0" i="0" dirty="0">
                          <a:solidFill>
                            <a:srgbClr val="231F20"/>
                          </a:solidFill>
                          <a:effectLst/>
                          <a:latin typeface="Aptos Narrow" panose="020B0004020202020204" pitchFamily="34" charset="0"/>
                          <a:cs typeface="Arial" panose="020B0604020202020204" pitchFamily="34" charset="0"/>
                        </a:rPr>
                        <a:t> dan </a:t>
                      </a:r>
                      <a:r>
                        <a:rPr lang="en-ID" sz="1300" b="0" i="0" dirty="0" err="1">
                          <a:solidFill>
                            <a:srgbClr val="231F20"/>
                          </a:solidFill>
                          <a:effectLst/>
                          <a:latin typeface="Aptos Narrow" panose="020B0004020202020204" pitchFamily="34" charset="0"/>
                          <a:cs typeface="Arial" panose="020B0604020202020204" pitchFamily="34" charset="0"/>
                        </a:rPr>
                        <a:t>pemberantasan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kemiskinan</a:t>
                      </a:r>
                      <a:r>
                        <a:rPr lang="en-ID" sz="1300" b="0" i="0" dirty="0">
                          <a:solidFill>
                            <a:srgbClr val="231F20"/>
                          </a:solidFill>
                          <a:effectLst/>
                          <a:latin typeface="Aptos Narrow" panose="020B0004020202020204" pitchFamily="34" charset="0"/>
                          <a:cs typeface="Arial" panose="020B0604020202020204" pitchFamily="34" charset="0"/>
                        </a:rPr>
                        <a:t>.</a:t>
                      </a:r>
                    </a:p>
                  </a:txBody>
                  <a:tcPr/>
                </a:tc>
                <a:tc>
                  <a:txBody>
                    <a:bodyPr/>
                    <a:lstStyle/>
                    <a:p>
                      <a:pPr marL="285750" indent="-285750">
                        <a:buFont typeface="Arial" panose="020B0604020202020204" pitchFamily="34" charset="0"/>
                        <a:buChar char="•"/>
                      </a:pPr>
                      <a:r>
                        <a:rPr lang="en-ID" sz="1300" dirty="0" err="1">
                          <a:latin typeface="Aptos Narrow" panose="020B0004020202020204" pitchFamily="34" charset="0"/>
                        </a:rPr>
                        <a:t>Mewujudkan</a:t>
                      </a:r>
                      <a:r>
                        <a:rPr lang="en-ID" sz="1300" dirty="0">
                          <a:latin typeface="Aptos Narrow" panose="020B0004020202020204" pitchFamily="34" charset="0"/>
                        </a:rPr>
                        <a:t> </a:t>
                      </a:r>
                      <a:r>
                        <a:rPr lang="en-ID" sz="1300" dirty="0" err="1">
                          <a:latin typeface="Aptos Narrow" panose="020B0004020202020204" pitchFamily="34" charset="0"/>
                        </a:rPr>
                        <a:t>pembangunan</a:t>
                      </a:r>
                      <a:r>
                        <a:rPr lang="en-ID" sz="1300" dirty="0">
                          <a:latin typeface="Aptos Narrow" panose="020B0004020202020204" pitchFamily="34" charset="0"/>
                        </a:rPr>
                        <a:t> </a:t>
                      </a:r>
                      <a:r>
                        <a:rPr lang="en-ID" sz="1300" dirty="0" err="1">
                          <a:latin typeface="Aptos Narrow" panose="020B0004020202020204" pitchFamily="34" charset="0"/>
                        </a:rPr>
                        <a:t>kewilayahan</a:t>
                      </a:r>
                      <a:r>
                        <a:rPr lang="en-ID" sz="1300" dirty="0">
                          <a:latin typeface="Aptos Narrow" panose="020B0004020202020204" pitchFamily="34" charset="0"/>
                        </a:rPr>
                        <a:t> yang </a:t>
                      </a:r>
                      <a:r>
                        <a:rPr lang="en-ID" sz="1300" dirty="0" err="1">
                          <a:latin typeface="Aptos Narrow" panose="020B0004020202020204" pitchFamily="34" charset="0"/>
                        </a:rPr>
                        <a:t>merata</a:t>
                      </a:r>
                      <a:r>
                        <a:rPr lang="en-ID" sz="1300" dirty="0">
                          <a:latin typeface="Aptos Narrow" panose="020B0004020202020204" pitchFamily="34" charset="0"/>
                        </a:rPr>
                        <a:t> dan </a:t>
                      </a:r>
                      <a:r>
                        <a:rPr lang="en-ID" sz="1300" dirty="0" err="1">
                          <a:latin typeface="Aptos Narrow" panose="020B0004020202020204" pitchFamily="34" charset="0"/>
                        </a:rPr>
                        <a:t>berkeadilan</a:t>
                      </a:r>
                      <a:endParaRPr lang="en-ID" sz="1300" dirty="0">
                        <a:latin typeface="Aptos Narrow" panose="020B0004020202020204" pitchFamily="34" charset="0"/>
                      </a:endParaRPr>
                    </a:p>
                  </a:txBody>
                  <a:tcPr/>
                </a:tc>
                <a:extLst>
                  <a:ext uri="{0D108BD9-81ED-4DB2-BD59-A6C34878D82A}">
                    <a16:rowId xmlns:a16="http://schemas.microsoft.com/office/drawing/2014/main" val="2045892688"/>
                  </a:ext>
                </a:extLst>
              </a:tr>
              <a:tr h="370840">
                <a:tc>
                  <a:txBody>
                    <a:bodyPr/>
                    <a:lstStyle/>
                    <a:p>
                      <a:pPr algn="ctr"/>
                      <a:r>
                        <a:rPr lang="en-US" sz="1300" dirty="0">
                          <a:latin typeface="Aptos Narrow" panose="020B0004020202020204" pitchFamily="34" charset="0"/>
                        </a:rPr>
                        <a:t>7</a:t>
                      </a:r>
                      <a:endParaRPr lang="en-ID" sz="1300" dirty="0">
                        <a:latin typeface="Aptos Narrow" panose="020B00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300" b="0" i="0" dirty="0" err="1">
                          <a:solidFill>
                            <a:srgbClr val="231F20"/>
                          </a:solidFill>
                          <a:effectLst/>
                          <a:latin typeface="Aptos Narrow" panose="020B0004020202020204" pitchFamily="34" charset="0"/>
                          <a:cs typeface="Arial" panose="020B0604020202020204" pitchFamily="34" charset="0"/>
                        </a:rPr>
                        <a:t>Memperkuat</a:t>
                      </a:r>
                      <a:r>
                        <a:rPr lang="en-ID" sz="1300" b="0" i="0" dirty="0">
                          <a:solidFill>
                            <a:srgbClr val="231F20"/>
                          </a:solidFill>
                          <a:effectLst/>
                          <a:latin typeface="Aptos Narrow" panose="020B0004020202020204" pitchFamily="34" charset="0"/>
                          <a:cs typeface="Arial" panose="020B0604020202020204" pitchFamily="34" charset="0"/>
                        </a:rPr>
                        <a:t> reformasi </a:t>
                      </a:r>
                      <a:r>
                        <a:rPr lang="en-ID" sz="1300" b="0" i="0" dirty="0" err="1">
                          <a:solidFill>
                            <a:srgbClr val="231F20"/>
                          </a:solidFill>
                          <a:effectLst/>
                          <a:latin typeface="Aptos Narrow" panose="020B0004020202020204" pitchFamily="34" charset="0"/>
                          <a:cs typeface="Arial" panose="020B0604020202020204" pitchFamily="34" charset="0"/>
                        </a:rPr>
                        <a:t>politik</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hukum</a:t>
                      </a:r>
                      <a:r>
                        <a:rPr lang="en-ID" sz="1300" b="0" i="0" dirty="0">
                          <a:solidFill>
                            <a:srgbClr val="231F20"/>
                          </a:solidFill>
                          <a:effectLst/>
                          <a:latin typeface="Aptos Narrow" panose="020B0004020202020204" pitchFamily="34" charset="0"/>
                          <a:cs typeface="Arial" panose="020B0604020202020204" pitchFamily="34" charset="0"/>
                        </a:rPr>
                        <a:t>, dan </a:t>
                      </a:r>
                      <a:r>
                        <a:rPr lang="en-ID" sz="1300" b="0" i="0" dirty="0" err="1">
                          <a:solidFill>
                            <a:srgbClr val="231F20"/>
                          </a:solidFill>
                          <a:effectLst/>
                          <a:latin typeface="Aptos Narrow" panose="020B0004020202020204" pitchFamily="34" charset="0"/>
                          <a:cs typeface="Arial" panose="020B0604020202020204" pitchFamily="34" charset="0"/>
                        </a:rPr>
                        <a:t>birokrasi</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serta</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memperkuat</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pencegahan</a:t>
                      </a:r>
                      <a:r>
                        <a:rPr lang="en-ID" sz="1300" b="0" i="0" dirty="0">
                          <a:solidFill>
                            <a:srgbClr val="231F20"/>
                          </a:solidFill>
                          <a:effectLst/>
                          <a:latin typeface="Aptos Narrow" panose="020B0004020202020204" pitchFamily="34" charset="0"/>
                          <a:cs typeface="Arial" panose="020B0604020202020204" pitchFamily="34" charset="0"/>
                        </a:rPr>
                        <a:t> dan </a:t>
                      </a:r>
                      <a:r>
                        <a:rPr lang="en-ID" sz="1300" b="0" i="0" dirty="0" err="1">
                          <a:solidFill>
                            <a:srgbClr val="231F20"/>
                          </a:solidFill>
                          <a:effectLst/>
                          <a:latin typeface="Aptos Narrow" panose="020B0004020202020204" pitchFamily="34" charset="0"/>
                          <a:cs typeface="Arial" panose="020B0604020202020204" pitchFamily="34" charset="0"/>
                        </a:rPr>
                        <a:t>pemberantasan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korupsi</a:t>
                      </a:r>
                      <a:r>
                        <a:rPr lang="en-ID" sz="1300" b="0" i="0" dirty="0">
                          <a:solidFill>
                            <a:srgbClr val="231F20"/>
                          </a:solidFill>
                          <a:effectLst/>
                          <a:latin typeface="Aptos Narrow" panose="020B0004020202020204" pitchFamily="34" charset="0"/>
                          <a:cs typeface="Arial" panose="020B0604020202020204" pitchFamily="34" charset="0"/>
                        </a:rPr>
                        <a:t> dan </a:t>
                      </a:r>
                      <a:r>
                        <a:rPr lang="en-ID" sz="1300" b="0" i="0" dirty="0" err="1">
                          <a:solidFill>
                            <a:srgbClr val="231F20"/>
                          </a:solidFill>
                          <a:effectLst/>
                          <a:latin typeface="Aptos Narrow" panose="020B0004020202020204" pitchFamily="34" charset="0"/>
                          <a:cs typeface="Arial" panose="020B0604020202020204" pitchFamily="34" charset="0"/>
                        </a:rPr>
                        <a:t>narkoba</a:t>
                      </a:r>
                      <a:r>
                        <a:rPr lang="en-ID" sz="1300" b="0" i="0" dirty="0">
                          <a:solidFill>
                            <a:srgbClr val="231F20"/>
                          </a:solidFill>
                          <a:effectLst/>
                          <a:latin typeface="Aptos Narrow" panose="020B0004020202020204" pitchFamily="34" charset="0"/>
                          <a:cs typeface="Arial" panose="020B0604020202020204" pitchFamily="34" charset="0"/>
                        </a:rPr>
                        <a:t>.</a:t>
                      </a:r>
                    </a:p>
                  </a:txBody>
                  <a:tcPr/>
                </a:tc>
                <a:tc>
                  <a:txBody>
                    <a:bodyPr/>
                    <a:lstStyle/>
                    <a:p>
                      <a:pPr marL="285750" indent="-285750">
                        <a:buFont typeface="Arial" panose="020B0604020202020204" pitchFamily="34" charset="0"/>
                        <a:buChar char="•"/>
                      </a:pPr>
                      <a:r>
                        <a:rPr lang="en-ID" sz="1300" dirty="0" err="1">
                          <a:latin typeface="Aptos Narrow" panose="020B0004020202020204" pitchFamily="34" charset="0"/>
                        </a:rPr>
                        <a:t>Mewujudkan</a:t>
                      </a:r>
                      <a:r>
                        <a:rPr lang="en-ID" sz="1300" dirty="0">
                          <a:latin typeface="Aptos Narrow" panose="020B0004020202020204" pitchFamily="34" charset="0"/>
                        </a:rPr>
                        <a:t> </a:t>
                      </a:r>
                      <a:r>
                        <a:rPr lang="en-ID" sz="1300" dirty="0" err="1">
                          <a:latin typeface="Aptos Narrow" panose="020B0004020202020204" pitchFamily="34" charset="0"/>
                        </a:rPr>
                        <a:t>transformasi</a:t>
                      </a:r>
                      <a:r>
                        <a:rPr lang="en-ID" sz="1300" dirty="0">
                          <a:latin typeface="Aptos Narrow" panose="020B0004020202020204" pitchFamily="34" charset="0"/>
                        </a:rPr>
                        <a:t> tata </a:t>
                      </a:r>
                      <a:r>
                        <a:rPr lang="en-ID" sz="1300" dirty="0" err="1">
                          <a:latin typeface="Aptos Narrow" panose="020B0004020202020204" pitchFamily="34" charset="0"/>
                        </a:rPr>
                        <a:t>kelola</a:t>
                      </a:r>
                      <a:r>
                        <a:rPr lang="en-ID" sz="1300" dirty="0">
                          <a:latin typeface="Aptos Narrow" panose="020B0004020202020204" pitchFamily="34" charset="0"/>
                        </a:rPr>
                        <a:t> </a:t>
                      </a:r>
                      <a:r>
                        <a:rPr lang="en-ID" sz="1300" dirty="0" err="1">
                          <a:latin typeface="Aptos Narrow" panose="020B0004020202020204" pitchFamily="34" charset="0"/>
                        </a:rPr>
                        <a:t>pemerintahan</a:t>
                      </a:r>
                      <a:r>
                        <a:rPr lang="en-ID" sz="1300" dirty="0">
                          <a:latin typeface="Aptos Narrow" panose="020B0004020202020204" pitchFamily="34" charset="0"/>
                        </a:rPr>
                        <a:t> yang </a:t>
                      </a:r>
                      <a:r>
                        <a:rPr lang="en-ID" sz="1300" dirty="0" err="1">
                          <a:latin typeface="Aptos Narrow" panose="020B0004020202020204" pitchFamily="34" charset="0"/>
                        </a:rPr>
                        <a:t>inovatif</a:t>
                      </a:r>
                      <a:r>
                        <a:rPr lang="en-ID" sz="1300" dirty="0">
                          <a:latin typeface="Aptos Narrow" panose="020B0004020202020204" pitchFamily="34" charset="0"/>
                        </a:rPr>
                        <a:t> dan </a:t>
                      </a:r>
                      <a:r>
                        <a:rPr lang="en-ID" sz="1300" dirty="0" err="1">
                          <a:latin typeface="Aptos Narrow" panose="020B0004020202020204" pitchFamily="34" charset="0"/>
                        </a:rPr>
                        <a:t>adaptif</a:t>
                      </a:r>
                      <a:endParaRPr lang="en-ID" sz="1300" dirty="0">
                        <a:latin typeface="Aptos Narrow" panose="020B0004020202020204" pitchFamily="34" charset="0"/>
                      </a:endParaRPr>
                    </a:p>
                  </a:txBody>
                  <a:tcPr/>
                </a:tc>
                <a:extLst>
                  <a:ext uri="{0D108BD9-81ED-4DB2-BD59-A6C34878D82A}">
                    <a16:rowId xmlns:a16="http://schemas.microsoft.com/office/drawing/2014/main" val="1146397640"/>
                  </a:ext>
                </a:extLst>
              </a:tr>
              <a:tr h="370840">
                <a:tc>
                  <a:txBody>
                    <a:bodyPr/>
                    <a:lstStyle/>
                    <a:p>
                      <a:pPr algn="ctr"/>
                      <a:r>
                        <a:rPr lang="en-US" sz="1300" dirty="0">
                          <a:latin typeface="Aptos Narrow" panose="020B0004020202020204" pitchFamily="34" charset="0"/>
                        </a:rPr>
                        <a:t>8</a:t>
                      </a:r>
                      <a:endParaRPr lang="en-ID" sz="1300" dirty="0">
                        <a:latin typeface="Aptos Narrow" panose="020B00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1300" b="0" i="0" dirty="0" err="1">
                          <a:solidFill>
                            <a:srgbClr val="231F20"/>
                          </a:solidFill>
                          <a:effectLst/>
                          <a:latin typeface="Aptos Narrow" panose="020B0004020202020204" pitchFamily="34" charset="0"/>
                          <a:cs typeface="Arial" panose="020B0604020202020204" pitchFamily="34" charset="0"/>
                        </a:rPr>
                        <a:t>Memperkuat</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penyelarasan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kehidupan</a:t>
                      </a:r>
                      <a:r>
                        <a:rPr lang="en-ID" sz="1300" b="0" i="0" dirty="0">
                          <a:solidFill>
                            <a:srgbClr val="231F20"/>
                          </a:solidFill>
                          <a:effectLst/>
                          <a:latin typeface="Aptos Narrow" panose="020B0004020202020204" pitchFamily="34" charset="0"/>
                          <a:cs typeface="Arial" panose="020B0604020202020204" pitchFamily="34" charset="0"/>
                        </a:rPr>
                        <a:t> yang </a:t>
                      </a:r>
                      <a:r>
                        <a:rPr lang="en-ID" sz="1300" b="0" i="0" dirty="0" err="1">
                          <a:solidFill>
                            <a:srgbClr val="231F20"/>
                          </a:solidFill>
                          <a:effectLst/>
                          <a:latin typeface="Aptos Narrow" panose="020B0004020202020204" pitchFamily="34" charset="0"/>
                          <a:cs typeface="Arial" panose="020B0604020202020204" pitchFamily="34" charset="0"/>
                        </a:rPr>
                        <a:t>harmonis</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dengan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lingkungan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alam</a:t>
                      </a:r>
                      <a:r>
                        <a:rPr lang="en-ID" sz="1300" b="0" i="0" dirty="0">
                          <a:solidFill>
                            <a:srgbClr val="231F20"/>
                          </a:solidFill>
                          <a:effectLst/>
                          <a:latin typeface="Aptos Narrow" panose="020B0004020202020204" pitchFamily="34" charset="0"/>
                          <a:cs typeface="Arial" panose="020B0604020202020204" pitchFamily="34" charset="0"/>
                        </a:rPr>
                        <a:t>, dan </a:t>
                      </a:r>
                      <a:r>
                        <a:rPr lang="en-ID" sz="1300" b="0" i="0" dirty="0" err="1">
                          <a:solidFill>
                            <a:srgbClr val="231F20"/>
                          </a:solidFill>
                          <a:effectLst/>
                          <a:latin typeface="Aptos Narrow" panose="020B0004020202020204" pitchFamily="34" charset="0"/>
                          <a:cs typeface="Arial" panose="020B0604020202020204" pitchFamily="34" charset="0"/>
                        </a:rPr>
                        <a:t>budaya</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serta</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peningkatan</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toleransi</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antarumat</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beragama</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untuk</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mencapai</a:t>
                      </a:r>
                      <a:r>
                        <a:rPr lang="en-ID" sz="1300" b="0" i="0" dirty="0">
                          <a:solidFill>
                            <a:srgbClr val="231F20"/>
                          </a:solidFill>
                          <a:effectLst/>
                          <a:latin typeface="Aptos Narrow" panose="020B0004020202020204" pitchFamily="34" charset="0"/>
                          <a:cs typeface="Arial" panose="020B0604020202020204" pitchFamily="34" charset="0"/>
                        </a:rPr>
                        <a:t> </a:t>
                      </a:r>
                      <a:r>
                        <a:rPr lang="en-ID" sz="1300" b="0" i="0" dirty="0" err="1">
                          <a:solidFill>
                            <a:srgbClr val="231F20"/>
                          </a:solidFill>
                          <a:effectLst/>
                          <a:latin typeface="Aptos Narrow" panose="020B0004020202020204" pitchFamily="34" charset="0"/>
                          <a:cs typeface="Arial" panose="020B0604020202020204" pitchFamily="34" charset="0"/>
                        </a:rPr>
                        <a:t>masyarakat</a:t>
                      </a:r>
                      <a:r>
                        <a:rPr lang="en-ID" sz="1300" b="0" i="0" dirty="0">
                          <a:solidFill>
                            <a:srgbClr val="231F20"/>
                          </a:solidFill>
                          <a:effectLst/>
                          <a:latin typeface="Aptos Narrow" panose="020B0004020202020204" pitchFamily="34" charset="0"/>
                          <a:cs typeface="Arial" panose="020B0604020202020204" pitchFamily="34" charset="0"/>
                        </a:rPr>
                        <a:t> yang </a:t>
                      </a:r>
                      <a:r>
                        <a:rPr lang="en-ID" sz="1300" b="0" i="0" dirty="0" err="1">
                          <a:solidFill>
                            <a:srgbClr val="231F20"/>
                          </a:solidFill>
                          <a:effectLst/>
                          <a:latin typeface="Aptos Narrow" panose="020B0004020202020204" pitchFamily="34" charset="0"/>
                          <a:cs typeface="Arial" panose="020B0604020202020204" pitchFamily="34" charset="0"/>
                        </a:rPr>
                        <a:t>adil</a:t>
                      </a:r>
                      <a:r>
                        <a:rPr lang="en-ID" sz="1300" b="0" i="0" dirty="0">
                          <a:solidFill>
                            <a:srgbClr val="231F20"/>
                          </a:solidFill>
                          <a:effectLst/>
                          <a:latin typeface="Aptos Narrow" panose="020B0004020202020204" pitchFamily="34" charset="0"/>
                          <a:cs typeface="Arial" panose="020B0604020202020204" pitchFamily="34" charset="0"/>
                        </a:rPr>
                        <a:t> dan </a:t>
                      </a:r>
                      <a:r>
                        <a:rPr lang="en-ID" sz="1300" b="0" i="0" dirty="0" err="1">
                          <a:solidFill>
                            <a:srgbClr val="231F20"/>
                          </a:solidFill>
                          <a:effectLst/>
                          <a:latin typeface="Aptos Narrow" panose="020B0004020202020204" pitchFamily="34" charset="0"/>
                          <a:cs typeface="Arial" panose="020B0604020202020204" pitchFamily="34" charset="0"/>
                        </a:rPr>
                        <a:t>makmur</a:t>
                      </a:r>
                      <a:r>
                        <a:rPr lang="en-ID" sz="1300" b="0" i="0" dirty="0">
                          <a:solidFill>
                            <a:srgbClr val="231F20"/>
                          </a:solidFill>
                          <a:effectLst/>
                          <a:latin typeface="Aptos Narrow" panose="020B0004020202020204" pitchFamily="34" charset="0"/>
                          <a:cs typeface="Arial" panose="020B0604020202020204" pitchFamily="34" charset="0"/>
                        </a:rPr>
                        <a:t>.</a:t>
                      </a:r>
                    </a:p>
                  </a:txBody>
                  <a:tcPr/>
                </a:tc>
                <a:tc>
                  <a:txBody>
                    <a:bodyPr/>
                    <a:lstStyle/>
                    <a:p>
                      <a:pPr marL="285750" indent="-285750">
                        <a:buFont typeface="Arial" panose="020B0604020202020204" pitchFamily="34" charset="0"/>
                        <a:buChar char="•"/>
                      </a:pPr>
                      <a:r>
                        <a:rPr lang="fi-FI" sz="1300" dirty="0">
                          <a:latin typeface="Aptos Narrow" panose="020B0004020202020204" pitchFamily="34" charset="0"/>
                        </a:rPr>
                        <a:t>Mewujudkan ketahanan sosial, budaya dan ekologi</a:t>
                      </a:r>
                      <a:endParaRPr lang="en-ID" sz="1300" dirty="0">
                        <a:latin typeface="Aptos Narrow" panose="020B0004020202020204" pitchFamily="34" charset="0"/>
                      </a:endParaRPr>
                    </a:p>
                  </a:txBody>
                  <a:tcPr/>
                </a:tc>
                <a:extLst>
                  <a:ext uri="{0D108BD9-81ED-4DB2-BD59-A6C34878D82A}">
                    <a16:rowId xmlns:a16="http://schemas.microsoft.com/office/drawing/2014/main" val="1099183980"/>
                  </a:ext>
                </a:extLst>
              </a:tr>
            </a:tbl>
          </a:graphicData>
        </a:graphic>
      </p:graphicFrame>
      <p:sp>
        <p:nvSpPr>
          <p:cNvPr id="2" name="TextBox 59">
            <a:extLst>
              <a:ext uri="{FF2B5EF4-FFF2-40B4-BE49-F238E27FC236}">
                <a16:creationId xmlns:a16="http://schemas.microsoft.com/office/drawing/2014/main" id="{1137E296-83BD-1220-2266-917B7B4314CB}"/>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Tree>
    <p:extLst>
      <p:ext uri="{BB962C8B-B14F-4D97-AF65-F5344CB8AC3E}">
        <p14:creationId xmlns:p14="http://schemas.microsoft.com/office/powerpoint/2010/main" val="2134360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67D2-C27F-D1FC-75F5-E2DC29C52224}"/>
            </a:ext>
          </a:extLst>
        </p:cNvPr>
        <p:cNvGrpSpPr/>
        <p:nvPr/>
      </p:nvGrpSpPr>
      <p:grpSpPr>
        <a:xfrm>
          <a:off x="0" y="0"/>
          <a:ext cx="0" cy="0"/>
          <a:chOff x="0" y="0"/>
          <a:chExt cx="0" cy="0"/>
        </a:xfrm>
      </p:grpSpPr>
      <p:pic>
        <p:nvPicPr>
          <p:cNvPr id="43" name="Picture 42">
            <a:extLst>
              <a:ext uri="{FF2B5EF4-FFF2-40B4-BE49-F238E27FC236}">
                <a16:creationId xmlns:a16="http://schemas.microsoft.com/office/drawing/2014/main" id="{7AC41FB2-E8C3-664B-0DF5-52A0671E4F83}"/>
              </a:ext>
            </a:extLst>
          </p:cNvPr>
          <p:cNvPicPr>
            <a:picLocks noChangeAspect="1"/>
          </p:cNvPicPr>
          <p:nvPr/>
        </p:nvPicPr>
        <p:blipFill>
          <a:blip r:embed="rId2">
            <a:extLst>
              <a:ext uri="{28A0092B-C50C-407E-A947-70E740481C1C}">
                <a14:useLocalDpi xmlns:a14="http://schemas.microsoft.com/office/drawing/2010/main" val="0"/>
              </a:ext>
            </a:extLst>
          </a:blip>
          <a:srcRect b="88132"/>
          <a:stretch/>
        </p:blipFill>
        <p:spPr>
          <a:xfrm>
            <a:off x="-40640" y="-1257"/>
            <a:ext cx="12257231" cy="846938"/>
          </a:xfrm>
          <a:prstGeom prst="rect">
            <a:avLst/>
          </a:prstGeom>
        </p:spPr>
      </p:pic>
      <p:sp>
        <p:nvSpPr>
          <p:cNvPr id="6" name="TextBox 5">
            <a:extLst>
              <a:ext uri="{FF2B5EF4-FFF2-40B4-BE49-F238E27FC236}">
                <a16:creationId xmlns:a16="http://schemas.microsoft.com/office/drawing/2014/main" id="{D5866312-6416-2967-2C06-4771D268DCD1}"/>
              </a:ext>
            </a:extLst>
          </p:cNvPr>
          <p:cNvSpPr txBox="1"/>
          <p:nvPr/>
        </p:nvSpPr>
        <p:spPr>
          <a:xfrm>
            <a:off x="0" y="270554"/>
            <a:ext cx="1219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8604D"/>
                </a:solidFill>
                <a:effectLst/>
                <a:uLnTx/>
                <a:uFillTx/>
                <a:latin typeface="Aptos" panose="02110004020202020204"/>
                <a:ea typeface="+mn-ea"/>
                <a:cs typeface="+mn-cs"/>
              </a:rPr>
              <a:t>TUJUAN</a:t>
            </a:r>
            <a:r>
              <a:rPr lang="en-US" sz="2000" b="1" dirty="0">
                <a:solidFill>
                  <a:srgbClr val="68604D"/>
                </a:solidFill>
                <a:latin typeface="Aptos" panose="02110004020202020204"/>
              </a:rPr>
              <a:t> DAN </a:t>
            </a:r>
            <a:r>
              <a:rPr kumimoji="0" lang="en-US" sz="2000" b="1" i="0" u="none" strike="noStrike" kern="1200" cap="none" spc="0" normalizeH="0" baseline="0" noProof="0" dirty="0">
                <a:ln>
                  <a:noFill/>
                </a:ln>
                <a:solidFill>
                  <a:srgbClr val="68604D"/>
                </a:solidFill>
                <a:effectLst/>
                <a:uLnTx/>
                <a:uFillTx/>
                <a:latin typeface="Aptos" panose="02110004020202020204"/>
                <a:ea typeface="+mn-ea"/>
                <a:cs typeface="+mn-cs"/>
              </a:rPr>
              <a:t>SASARAN SETIAP MISI</a:t>
            </a:r>
            <a:endParaRPr kumimoji="0" lang="en-ID" sz="2000" b="1" i="0" u="none" strike="noStrike" kern="1200" cap="none" spc="0" normalizeH="0" baseline="0" noProof="0" dirty="0">
              <a:ln>
                <a:noFill/>
              </a:ln>
              <a:solidFill>
                <a:srgbClr val="68604D"/>
              </a:solidFill>
              <a:effectLst/>
              <a:uLnTx/>
              <a:uFillTx/>
              <a:latin typeface="Aptos" panose="02110004020202020204"/>
              <a:ea typeface="+mn-ea"/>
              <a:cs typeface="+mn-cs"/>
            </a:endParaRPr>
          </a:p>
        </p:txBody>
      </p:sp>
      <p:sp>
        <p:nvSpPr>
          <p:cNvPr id="8" name="TextBox 59">
            <a:extLst>
              <a:ext uri="{FF2B5EF4-FFF2-40B4-BE49-F238E27FC236}">
                <a16:creationId xmlns:a16="http://schemas.microsoft.com/office/drawing/2014/main" id="{26C86B15-563F-5413-C1B1-E336B256D514}"/>
              </a:ext>
            </a:extLst>
          </p:cNvPr>
          <p:cNvSpPr txBox="1"/>
          <p:nvPr/>
        </p:nvSpPr>
        <p:spPr>
          <a:xfrm>
            <a:off x="4919747" y="109962"/>
            <a:ext cx="7250625" cy="184666"/>
          </a:xfrm>
          <a:prstGeom prst="rect">
            <a:avLst/>
          </a:prstGeom>
        </p:spPr>
        <p:txBody>
          <a:bodyPr wrap="square" lIns="0" tIns="0" rIns="0" bIns="0" rtlCol="0" anchor="t">
            <a:spAutoFit/>
          </a:bodyPr>
          <a:lstStyle/>
          <a:p>
            <a:pPr algn="ctr"/>
            <a:r>
              <a:rPr lang="en-US" sz="1200" b="1" dirty="0">
                <a:solidFill>
                  <a:schemeClr val="bg1"/>
                </a:solidFill>
                <a:latin typeface="Roboto Bold"/>
                <a:ea typeface="Roboto Bold"/>
                <a:cs typeface="Roboto Bold"/>
                <a:sym typeface="Roboto Bold"/>
              </a:rPr>
              <a:t>BADAN PERENCANAAN PEMBANGUNAN RISET DAN INOVASI DAERAH KAB. KOTAWARINGIN TIMUR </a:t>
            </a:r>
          </a:p>
        </p:txBody>
      </p:sp>
      <p:graphicFrame>
        <p:nvGraphicFramePr>
          <p:cNvPr id="11" name="Table 10">
            <a:extLst>
              <a:ext uri="{FF2B5EF4-FFF2-40B4-BE49-F238E27FC236}">
                <a16:creationId xmlns:a16="http://schemas.microsoft.com/office/drawing/2014/main" id="{344C5355-C213-622E-A0E1-D436D74D57BE}"/>
              </a:ext>
            </a:extLst>
          </p:cNvPr>
          <p:cNvGraphicFramePr>
            <a:graphicFrameLocks noGrp="1"/>
          </p:cNvGraphicFramePr>
          <p:nvPr>
            <p:extLst>
              <p:ext uri="{D42A27DB-BD31-4B8C-83A1-F6EECF244321}">
                <p14:modId xmlns:p14="http://schemas.microsoft.com/office/powerpoint/2010/main" val="3881638304"/>
              </p:ext>
            </p:extLst>
          </p:nvPr>
        </p:nvGraphicFramePr>
        <p:xfrm>
          <a:off x="301309" y="685978"/>
          <a:ext cx="11287680" cy="5933354"/>
        </p:xfrm>
        <a:graphic>
          <a:graphicData uri="http://schemas.openxmlformats.org/drawingml/2006/table">
            <a:tbl>
              <a:tblPr/>
              <a:tblGrid>
                <a:gridCol w="1332000">
                  <a:extLst>
                    <a:ext uri="{9D8B030D-6E8A-4147-A177-3AD203B41FA5}">
                      <a16:colId xmlns:a16="http://schemas.microsoft.com/office/drawing/2014/main" val="2544251036"/>
                    </a:ext>
                  </a:extLst>
                </a:gridCol>
                <a:gridCol w="343504">
                  <a:extLst>
                    <a:ext uri="{9D8B030D-6E8A-4147-A177-3AD203B41FA5}">
                      <a16:colId xmlns:a16="http://schemas.microsoft.com/office/drawing/2014/main" val="3090421947"/>
                    </a:ext>
                  </a:extLst>
                </a:gridCol>
                <a:gridCol w="1290463">
                  <a:extLst>
                    <a:ext uri="{9D8B030D-6E8A-4147-A177-3AD203B41FA5}">
                      <a16:colId xmlns:a16="http://schemas.microsoft.com/office/drawing/2014/main" val="3175272572"/>
                    </a:ext>
                  </a:extLst>
                </a:gridCol>
                <a:gridCol w="396000">
                  <a:extLst>
                    <a:ext uri="{9D8B030D-6E8A-4147-A177-3AD203B41FA5}">
                      <a16:colId xmlns:a16="http://schemas.microsoft.com/office/drawing/2014/main" val="3915662947"/>
                    </a:ext>
                  </a:extLst>
                </a:gridCol>
                <a:gridCol w="1290463">
                  <a:extLst>
                    <a:ext uri="{9D8B030D-6E8A-4147-A177-3AD203B41FA5}">
                      <a16:colId xmlns:a16="http://schemas.microsoft.com/office/drawing/2014/main" val="2516960245"/>
                    </a:ext>
                  </a:extLst>
                </a:gridCol>
                <a:gridCol w="540000">
                  <a:extLst>
                    <a:ext uri="{9D8B030D-6E8A-4147-A177-3AD203B41FA5}">
                      <a16:colId xmlns:a16="http://schemas.microsoft.com/office/drawing/2014/main" val="221549904"/>
                    </a:ext>
                  </a:extLst>
                </a:gridCol>
                <a:gridCol w="2196000">
                  <a:extLst>
                    <a:ext uri="{9D8B030D-6E8A-4147-A177-3AD203B41FA5}">
                      <a16:colId xmlns:a16="http://schemas.microsoft.com/office/drawing/2014/main" val="3461435612"/>
                    </a:ext>
                  </a:extLst>
                </a:gridCol>
                <a:gridCol w="649875">
                  <a:extLst>
                    <a:ext uri="{9D8B030D-6E8A-4147-A177-3AD203B41FA5}">
                      <a16:colId xmlns:a16="http://schemas.microsoft.com/office/drawing/2014/main" val="2044410054"/>
                    </a:ext>
                  </a:extLst>
                </a:gridCol>
                <a:gridCol w="649875">
                  <a:extLst>
                    <a:ext uri="{9D8B030D-6E8A-4147-A177-3AD203B41FA5}">
                      <a16:colId xmlns:a16="http://schemas.microsoft.com/office/drawing/2014/main" val="1149454143"/>
                    </a:ext>
                  </a:extLst>
                </a:gridCol>
                <a:gridCol w="649875">
                  <a:extLst>
                    <a:ext uri="{9D8B030D-6E8A-4147-A177-3AD203B41FA5}">
                      <a16:colId xmlns:a16="http://schemas.microsoft.com/office/drawing/2014/main" val="3533493437"/>
                    </a:ext>
                  </a:extLst>
                </a:gridCol>
                <a:gridCol w="649875">
                  <a:extLst>
                    <a:ext uri="{9D8B030D-6E8A-4147-A177-3AD203B41FA5}">
                      <a16:colId xmlns:a16="http://schemas.microsoft.com/office/drawing/2014/main" val="4098458870"/>
                    </a:ext>
                  </a:extLst>
                </a:gridCol>
                <a:gridCol w="649875">
                  <a:extLst>
                    <a:ext uri="{9D8B030D-6E8A-4147-A177-3AD203B41FA5}">
                      <a16:colId xmlns:a16="http://schemas.microsoft.com/office/drawing/2014/main" val="3370173266"/>
                    </a:ext>
                  </a:extLst>
                </a:gridCol>
                <a:gridCol w="649875">
                  <a:extLst>
                    <a:ext uri="{9D8B030D-6E8A-4147-A177-3AD203B41FA5}">
                      <a16:colId xmlns:a16="http://schemas.microsoft.com/office/drawing/2014/main" val="3123546708"/>
                    </a:ext>
                  </a:extLst>
                </a:gridCol>
              </a:tblGrid>
              <a:tr h="145971">
                <a:tc rowSpan="2">
                  <a:txBody>
                    <a:bodyPr/>
                    <a:lstStyle/>
                    <a:p>
                      <a:pPr algn="ctr" fontAlgn="ctr"/>
                      <a:r>
                        <a:rPr lang="en-US" sz="1000" b="1" i="0" u="none" strike="noStrike" dirty="0">
                          <a:solidFill>
                            <a:srgbClr val="000000"/>
                          </a:solidFill>
                          <a:effectLst/>
                          <a:latin typeface="Bookman Old Style" panose="02050604050505020204" pitchFamily="18" charset="0"/>
                        </a:rPr>
                        <a:t>MISI</a:t>
                      </a:r>
                      <a:endParaRPr lang="en-ID" sz="1000" b="1" i="0" u="none" strike="noStrike" dirty="0">
                        <a:solidFill>
                          <a:srgbClr val="000000"/>
                        </a:solidFill>
                        <a:effectLst/>
                        <a:latin typeface="Bookman Old Style" panose="020506040505050202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gridSpan="2">
                  <a:txBody>
                    <a:bodyPr/>
                    <a:lstStyle/>
                    <a:p>
                      <a:pPr algn="ctr" fontAlgn="ctr"/>
                      <a:r>
                        <a:rPr lang="en-ID" sz="1000" b="1" i="0" u="none" strike="noStrike" dirty="0">
                          <a:solidFill>
                            <a:srgbClr val="000000"/>
                          </a:solidFill>
                          <a:effectLst/>
                          <a:latin typeface="Bookman Old Style" panose="02050604050505020204" pitchFamily="18" charset="0"/>
                        </a:rPr>
                        <a:t>TUJUAN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hMerge="1">
                  <a:txBody>
                    <a:bodyPr/>
                    <a:lstStyle/>
                    <a:p>
                      <a:endParaRPr lang="en-ID"/>
                    </a:p>
                  </a:txBody>
                  <a:tcPr/>
                </a:tc>
                <a:tc rowSpan="2" gridSpan="2">
                  <a:txBody>
                    <a:bodyPr/>
                    <a:lstStyle/>
                    <a:p>
                      <a:pPr algn="ctr" fontAlgn="ctr"/>
                      <a:r>
                        <a:rPr lang="en-ID" sz="1000" b="1" i="0" u="none" strike="noStrike">
                          <a:solidFill>
                            <a:srgbClr val="000000"/>
                          </a:solidFill>
                          <a:effectLst/>
                          <a:latin typeface="Bookman Old Style" panose="02050604050505020204" pitchFamily="18" charset="0"/>
                        </a:rPr>
                        <a:t>SASARAN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hMerge="1">
                  <a:txBody>
                    <a:bodyPr/>
                    <a:lstStyle/>
                    <a:p>
                      <a:endParaRPr lang="en-ID"/>
                    </a:p>
                  </a:txBody>
                  <a:tcPr/>
                </a:tc>
                <a:tc rowSpan="2" gridSpan="2">
                  <a:txBody>
                    <a:bodyPr/>
                    <a:lstStyle/>
                    <a:p>
                      <a:pPr algn="ctr" fontAlgn="ctr"/>
                      <a:r>
                        <a:rPr lang="en-ID" sz="1000" b="1" i="0" u="none" strike="noStrike">
                          <a:solidFill>
                            <a:srgbClr val="000000"/>
                          </a:solidFill>
                          <a:effectLst/>
                          <a:latin typeface="Bookman Old Style" panose="02050604050505020204" pitchFamily="18" charset="0"/>
                        </a:rPr>
                        <a:t>INDIKATOR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rowSpan="2" hMerge="1">
                  <a:txBody>
                    <a:bodyPr/>
                    <a:lstStyle/>
                    <a:p>
                      <a:endParaRPr lang="en-ID"/>
                    </a:p>
                  </a:txBody>
                  <a:tcPr/>
                </a:tc>
                <a:tc gridSpan="6">
                  <a:txBody>
                    <a:bodyPr/>
                    <a:lstStyle/>
                    <a:p>
                      <a:pPr algn="ctr" fontAlgn="ctr"/>
                      <a:r>
                        <a:rPr lang="en-ID" sz="1000" b="1" i="0" u="none" strike="noStrike">
                          <a:solidFill>
                            <a:srgbClr val="000000"/>
                          </a:solidFill>
                          <a:effectLst/>
                          <a:latin typeface="Bookman Old Style" panose="02050604050505020204" pitchFamily="18" charset="0"/>
                        </a:rPr>
                        <a:t>TARGET TAHUNAN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tc hMerge="1">
                  <a:txBody>
                    <a:bodyPr/>
                    <a:lstStyle/>
                    <a:p>
                      <a:endParaRPr lang="en-ID"/>
                    </a:p>
                  </a:txBody>
                  <a:tcPr/>
                </a:tc>
                <a:extLst>
                  <a:ext uri="{0D108BD9-81ED-4DB2-BD59-A6C34878D82A}">
                    <a16:rowId xmlns:a16="http://schemas.microsoft.com/office/drawing/2014/main" val="2867379242"/>
                  </a:ext>
                </a:extLst>
              </a:tr>
              <a:tr h="145971">
                <a:tc vMerge="1">
                  <a:txBody>
                    <a:bodyPr/>
                    <a:lstStyle/>
                    <a:p>
                      <a:endParaRPr lang="en-ID"/>
                    </a:p>
                  </a:txBody>
                  <a:tcPr/>
                </a:tc>
                <a:tc gridSpan="2" vMerge="1">
                  <a:txBody>
                    <a:bodyPr/>
                    <a:lstStyle/>
                    <a:p>
                      <a:endParaRPr lang="en-ID"/>
                    </a:p>
                  </a:txBody>
                  <a:tcPr/>
                </a:tc>
                <a:tc hMerge="1" vMerge="1">
                  <a:txBody>
                    <a:bodyPr/>
                    <a:lstStyle/>
                    <a:p>
                      <a:endParaRPr lang="en-ID"/>
                    </a:p>
                  </a:txBody>
                  <a:tcPr/>
                </a:tc>
                <a:tc gridSpan="2" vMerge="1">
                  <a:txBody>
                    <a:bodyPr/>
                    <a:lstStyle/>
                    <a:p>
                      <a:endParaRPr lang="en-ID"/>
                    </a:p>
                  </a:txBody>
                  <a:tcPr/>
                </a:tc>
                <a:tc hMerge="1" vMerge="1">
                  <a:txBody>
                    <a:bodyPr/>
                    <a:lstStyle/>
                    <a:p>
                      <a:endParaRPr lang="en-ID"/>
                    </a:p>
                  </a:txBody>
                  <a:tcPr/>
                </a:tc>
                <a:tc gridSpan="2" vMerge="1">
                  <a:txBody>
                    <a:bodyPr/>
                    <a:lstStyle/>
                    <a:p>
                      <a:endParaRPr lang="en-ID"/>
                    </a:p>
                  </a:txBody>
                  <a:tcPr/>
                </a:tc>
                <a:tc hMerge="1" vMerge="1">
                  <a:txBody>
                    <a:bodyPr/>
                    <a:lstStyle/>
                    <a:p>
                      <a:endParaRPr lang="en-ID"/>
                    </a:p>
                  </a:txBody>
                  <a:tcPr/>
                </a:tc>
                <a:tc>
                  <a:txBody>
                    <a:bodyPr/>
                    <a:lstStyle/>
                    <a:p>
                      <a:pPr algn="ctr" fontAlgn="ctr"/>
                      <a:r>
                        <a:rPr lang="en-ID" sz="1000" b="1" i="0" u="none" strike="noStrike">
                          <a:solidFill>
                            <a:srgbClr val="000000"/>
                          </a:solidFill>
                          <a:effectLst/>
                          <a:latin typeface="Bookman Old Style" panose="02050604050505020204" pitchFamily="18" charset="0"/>
                        </a:rPr>
                        <a:t>2025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ID" sz="1000" b="1" i="0" u="none" strike="noStrike">
                          <a:solidFill>
                            <a:srgbClr val="000000"/>
                          </a:solidFill>
                          <a:effectLst/>
                          <a:latin typeface="Bookman Old Style" panose="02050604050505020204" pitchFamily="18" charset="0"/>
                        </a:rPr>
                        <a:t>2030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698418205"/>
                  </a:ext>
                </a:extLst>
              </a:tr>
              <a:tr h="163349">
                <a:tc rowSpan="8">
                  <a:txBody>
                    <a:bodyPr/>
                    <a:lstStyle/>
                    <a:p>
                      <a:pPr algn="l" fontAlgn="t"/>
                      <a:r>
                        <a:rPr lang="en-ID" sz="1000" b="1" i="1" u="none" strike="noStrike" dirty="0">
                          <a:solidFill>
                            <a:srgbClr val="000000"/>
                          </a:solidFill>
                          <a:effectLst/>
                          <a:latin typeface="Bookman Old Style" panose="02050604050505020204" pitchFamily="18" charset="0"/>
                        </a:rPr>
                        <a:t>Misi 1</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Mewujudkan</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transformasi</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sosial</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untuk</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membangun</a:t>
                      </a:r>
                      <a:r>
                        <a:rPr lang="en-ID" sz="1000" b="1" i="0" u="none" strike="noStrike" dirty="0">
                          <a:solidFill>
                            <a:srgbClr val="000000"/>
                          </a:solidFill>
                          <a:effectLst/>
                          <a:latin typeface="Bookman Old Style" panose="02050604050505020204" pitchFamily="18" charset="0"/>
                        </a:rPr>
                        <a:t> SDM yang </a:t>
                      </a:r>
                      <a:r>
                        <a:rPr lang="en-ID" sz="1000" b="1" i="0" u="none" strike="noStrike" dirty="0" err="1">
                          <a:solidFill>
                            <a:srgbClr val="000000"/>
                          </a:solidFill>
                          <a:effectLst/>
                          <a:latin typeface="Bookman Old Style" panose="02050604050505020204" pitchFamily="18" charset="0"/>
                        </a:rPr>
                        <a:t>sehat</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unggul</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berdaya</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saing</a:t>
                      </a:r>
                      <a:r>
                        <a:rPr lang="en-ID" sz="1000" b="1" i="0" u="none" strike="noStrike" dirty="0">
                          <a:solidFill>
                            <a:srgbClr val="000000"/>
                          </a:solidFill>
                          <a:effectLst/>
                          <a:latin typeface="Bookman Old Style" panose="02050604050505020204" pitchFamily="18" charset="0"/>
                        </a:rPr>
                        <a:t> dan </a:t>
                      </a:r>
                      <a:r>
                        <a:rPr lang="en-ID" sz="1000" b="1" i="0" u="none" strike="noStrike" dirty="0" err="1">
                          <a:solidFill>
                            <a:srgbClr val="000000"/>
                          </a:solidFill>
                          <a:effectLst/>
                          <a:latin typeface="Bookman Old Style" panose="02050604050505020204" pitchFamily="18" charset="0"/>
                        </a:rPr>
                        <a:t>adaptif</a:t>
                      </a:r>
                      <a:endParaRPr lang="en-ID" sz="1000" b="1" i="1" u="none" strike="noStrike" dirty="0">
                        <a:solidFill>
                          <a:srgbClr val="000000"/>
                        </a:solidFill>
                        <a:effectLst/>
                        <a:latin typeface="Bookman Old Style" panose="02050604050505020204" pitchFamily="18" charset="0"/>
                      </a:endParaRPr>
                    </a:p>
                  </a:txBody>
                  <a:tcPr marL="3600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8">
                  <a:txBody>
                    <a:bodyPr/>
                    <a:lstStyle/>
                    <a:p>
                      <a:pPr algn="l" fontAlgn="t"/>
                      <a:r>
                        <a:rPr lang="en-ID" sz="1000" b="0" i="0" u="none" strike="noStrike">
                          <a:solidFill>
                            <a:srgbClr val="000000"/>
                          </a:solidFill>
                          <a:effectLst/>
                          <a:latin typeface="Bookman Old Style" panose="02050604050505020204" pitchFamily="18" charset="0"/>
                        </a:rPr>
                        <a:t>T.1</a:t>
                      </a:r>
                    </a:p>
                  </a:txBody>
                  <a:tcPr marL="3600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8">
                  <a:txBody>
                    <a:bodyPr/>
                    <a:lstStyle/>
                    <a:p>
                      <a:pPr algn="l" fontAlgn="t"/>
                      <a:r>
                        <a:rPr lang="en-ID" sz="1000" b="0" i="0" u="none" strike="noStrike" dirty="0" err="1">
                          <a:solidFill>
                            <a:srgbClr val="000000"/>
                          </a:solidFill>
                          <a:effectLst/>
                          <a:latin typeface="Bookman Old Style" panose="02050604050505020204" pitchFamily="18" charset="0"/>
                        </a:rPr>
                        <a:t>Terwujudnya</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transformasi</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sosial</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dengan</a:t>
                      </a:r>
                      <a:r>
                        <a:rPr lang="en-ID" sz="1000" b="0" i="0" u="none" strike="noStrike" dirty="0">
                          <a:solidFill>
                            <a:srgbClr val="000000"/>
                          </a:solidFill>
                          <a:effectLst/>
                          <a:latin typeface="Bookman Old Style" panose="02050604050505020204" pitchFamily="18" charset="0"/>
                        </a:rPr>
                        <a:t> SDM yang </a:t>
                      </a:r>
                      <a:r>
                        <a:rPr lang="en-ID" sz="1000" b="0" i="0" u="none" strike="noStrike" dirty="0" err="1">
                          <a:solidFill>
                            <a:srgbClr val="000000"/>
                          </a:solidFill>
                          <a:effectLst/>
                          <a:latin typeface="Bookman Old Style" panose="02050604050505020204" pitchFamily="18" charset="0"/>
                        </a:rPr>
                        <a:t>sehat</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unggul</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berdaya</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saing</a:t>
                      </a:r>
                      <a:r>
                        <a:rPr lang="en-ID" sz="1000" b="0" i="0" u="none" strike="noStrike" dirty="0">
                          <a:solidFill>
                            <a:srgbClr val="000000"/>
                          </a:solidFill>
                          <a:effectLst/>
                          <a:latin typeface="Bookman Old Style" panose="02050604050505020204" pitchFamily="18" charset="0"/>
                        </a:rPr>
                        <a:t> dan </a:t>
                      </a:r>
                      <a:r>
                        <a:rPr lang="en-ID" sz="1000" b="0" i="0" u="none" strike="noStrike" dirty="0" err="1">
                          <a:solidFill>
                            <a:srgbClr val="000000"/>
                          </a:solidFill>
                          <a:effectLst/>
                          <a:latin typeface="Bookman Old Style" panose="02050604050505020204" pitchFamily="18" charset="0"/>
                        </a:rPr>
                        <a:t>adaptif</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melalui</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Pemenuhan</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pelayanan</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dasar</a:t>
                      </a:r>
                      <a:endParaRPr lang="en-ID" sz="1000" b="0" i="0" u="none" strike="noStrike" dirty="0">
                        <a:solidFill>
                          <a:srgbClr val="000000"/>
                        </a:solidFill>
                        <a:effectLst/>
                        <a:latin typeface="Bookman Old Style" panose="02050604050505020204" pitchFamily="18" charset="0"/>
                      </a:endParaRPr>
                    </a:p>
                  </a:txBody>
                  <a:tcPr marL="36000" marR="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T.1</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Indeks Pembangunan Manusia (IPM)</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a:solidFill>
                            <a:srgbClr val="000000"/>
                          </a:solidFill>
                          <a:effectLst/>
                          <a:latin typeface="Bookman Old Style" panose="02050604050505020204" pitchFamily="18" charset="0"/>
                        </a:rPr>
                        <a:t>74,35</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a:solidFill>
                            <a:srgbClr val="000000"/>
                          </a:solidFill>
                          <a:effectLst/>
                          <a:latin typeface="Bookman Old Style" panose="02050604050505020204" pitchFamily="18" charset="0"/>
                        </a:rPr>
                        <a:t>74,85</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a:solidFill>
                            <a:srgbClr val="000000"/>
                          </a:solidFill>
                          <a:effectLst/>
                          <a:latin typeface="Bookman Old Style" panose="02050604050505020204" pitchFamily="18" charset="0"/>
                        </a:rPr>
                        <a:t>75,35</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a:solidFill>
                            <a:srgbClr val="000000"/>
                          </a:solidFill>
                          <a:effectLst/>
                          <a:latin typeface="Bookman Old Style" panose="02050604050505020204" pitchFamily="18" charset="0"/>
                        </a:rPr>
                        <a:t>75,85</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a:solidFill>
                            <a:srgbClr val="000000"/>
                          </a:solidFill>
                          <a:effectLst/>
                          <a:latin typeface="Bookman Old Style" panose="02050604050505020204" pitchFamily="18" charset="0"/>
                        </a:rPr>
                        <a:t>76,26</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a:solidFill>
                            <a:srgbClr val="000000"/>
                          </a:solidFill>
                          <a:effectLst/>
                          <a:latin typeface="Bookman Old Style" panose="02050604050505020204" pitchFamily="18" charset="0"/>
                        </a:rPr>
                        <a:t>76,26</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591271"/>
                  </a:ext>
                </a:extLst>
              </a:tr>
              <a:tr h="229384">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dirty="0">
                          <a:solidFill>
                            <a:srgbClr val="000000"/>
                          </a:solidFill>
                          <a:effectLst/>
                          <a:latin typeface="Bookman Old Style" panose="02050604050505020204" pitchFamily="18" charset="0"/>
                        </a:rPr>
                        <a:t>S.1.1</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Meningkatnya Kualitas Layanan Kesehatan</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S.1.1.1</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i-FI" sz="1000" b="0" i="0" u="none" strike="noStrike">
                          <a:solidFill>
                            <a:srgbClr val="000000"/>
                          </a:solidFill>
                          <a:effectLst/>
                          <a:latin typeface="Bookman Old Style" panose="02050604050505020204" pitchFamily="18" charset="0"/>
                        </a:rPr>
                        <a:t>Usia Harapan Hidup (UHH) (tahun)</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a:solidFill>
                            <a:srgbClr val="000000"/>
                          </a:solidFill>
                          <a:effectLst/>
                          <a:latin typeface="Bookman Old Style" panose="02050604050505020204" pitchFamily="18" charset="0"/>
                        </a:rPr>
                        <a:t>69,8</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dirty="0">
                          <a:solidFill>
                            <a:srgbClr val="000000"/>
                          </a:solidFill>
                          <a:effectLst/>
                          <a:latin typeface="Bookman Old Style" panose="02050604050505020204" pitchFamily="18" charset="0"/>
                        </a:rPr>
                        <a:t>       70,48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dirty="0">
                          <a:solidFill>
                            <a:srgbClr val="000000"/>
                          </a:solidFill>
                          <a:effectLst/>
                          <a:latin typeface="Bookman Old Style" panose="02050604050505020204" pitchFamily="18" charset="0"/>
                        </a:rPr>
                        <a:t>       71,15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dirty="0">
                          <a:solidFill>
                            <a:srgbClr val="000000"/>
                          </a:solidFill>
                          <a:effectLst/>
                          <a:latin typeface="Bookman Old Style" panose="02050604050505020204" pitchFamily="18" charset="0"/>
                        </a:rPr>
                        <a:t>       71,83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a:solidFill>
                            <a:srgbClr val="000000"/>
                          </a:solidFill>
                          <a:effectLst/>
                          <a:latin typeface="Bookman Old Style" panose="02050604050505020204" pitchFamily="18" charset="0"/>
                        </a:rPr>
                        <a:t>72,5</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ID" sz="1000" b="0" i="0" u="none" strike="noStrike">
                          <a:solidFill>
                            <a:srgbClr val="000000"/>
                          </a:solidFill>
                          <a:effectLst/>
                          <a:latin typeface="Bookman Old Style" panose="02050604050505020204" pitchFamily="18" charset="0"/>
                        </a:rPr>
                        <a:t>72,5</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3729500"/>
                  </a:ext>
                </a:extLst>
              </a:tr>
              <a:tr h="152922">
                <a:tc vMerge="1">
                  <a:txBody>
                    <a:bodyPr/>
                    <a:lstStyle/>
                    <a:p>
                      <a:endParaRPr lang="en-ID"/>
                    </a:p>
                  </a:txBody>
                  <a:tcPr/>
                </a:tc>
                <a:tc vMerge="1">
                  <a:txBody>
                    <a:bodyPr/>
                    <a:lstStyle/>
                    <a:p>
                      <a:endParaRPr lang="en-ID"/>
                    </a:p>
                  </a:txBody>
                  <a:tcPr/>
                </a:tc>
                <a:tc vMerge="1">
                  <a:txBody>
                    <a:bodyPr/>
                    <a:lstStyle/>
                    <a:p>
                      <a:endParaRPr lang="en-ID"/>
                    </a:p>
                  </a:txBody>
                  <a:tcPr/>
                </a:tc>
                <a:tc rowSpan="3">
                  <a:txBody>
                    <a:bodyPr/>
                    <a:lstStyle/>
                    <a:p>
                      <a:pPr algn="l" fontAlgn="ctr"/>
                      <a:r>
                        <a:rPr lang="en-ID" sz="1000" b="0" i="0" u="none" strike="noStrike">
                          <a:solidFill>
                            <a:srgbClr val="000000"/>
                          </a:solidFill>
                          <a:effectLst/>
                          <a:latin typeface="Bookman Old Style" panose="02050604050505020204" pitchFamily="18" charset="0"/>
                        </a:rPr>
                        <a:t>S.1.2</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l" fontAlgn="ctr"/>
                      <a:r>
                        <a:rPr lang="en-ID" sz="1000" b="0" i="0" u="none" strike="noStrike" dirty="0" err="1">
                          <a:solidFill>
                            <a:srgbClr val="000000"/>
                          </a:solidFill>
                          <a:effectLst/>
                          <a:latin typeface="Bookman Old Style" panose="02050604050505020204" pitchFamily="18" charset="0"/>
                        </a:rPr>
                        <a:t>Meningkatnya</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Kualitas</a:t>
                      </a:r>
                      <a:r>
                        <a:rPr lang="en-ID" sz="1000" b="0" i="0" u="none" strike="noStrike" dirty="0">
                          <a:solidFill>
                            <a:srgbClr val="000000"/>
                          </a:solidFill>
                          <a:effectLst/>
                          <a:latin typeface="Bookman Old Style" panose="02050604050505020204" pitchFamily="18" charset="0"/>
                        </a:rPr>
                        <a:t> Pendidikan</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dirty="0">
                          <a:solidFill>
                            <a:srgbClr val="000000"/>
                          </a:solidFill>
                          <a:effectLst/>
                          <a:latin typeface="Bookman Old Style" panose="02050604050505020204" pitchFamily="18" charset="0"/>
                        </a:rPr>
                        <a:t>S.1.2.1</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dirty="0" err="1">
                          <a:solidFill>
                            <a:srgbClr val="000000"/>
                          </a:solidFill>
                          <a:effectLst/>
                          <a:latin typeface="Bookman Old Style" panose="02050604050505020204" pitchFamily="18" charset="0"/>
                        </a:rPr>
                        <a:t>Literasi</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Membaca</a:t>
                      </a:r>
                      <a:endParaRPr lang="en-ID" sz="1000" b="0" i="0" u="none" strike="noStrike" dirty="0">
                        <a:solidFill>
                          <a:srgbClr val="000000"/>
                        </a:solidFill>
                        <a:effectLst/>
                        <a:latin typeface="Bookman Old Style" panose="02050604050505020204" pitchFamily="18" charset="0"/>
                      </a:endParaRP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30,00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32,03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34,06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36,09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38,12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38,12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8815107"/>
                  </a:ext>
                </a:extLst>
              </a:tr>
              <a:tr h="163349">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S.1.2.2</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Harapan lama sekolah (tahun)</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12,44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12,54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12,64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12,74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12,84</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12,84</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9759316"/>
                  </a:ext>
                </a:extLst>
              </a:tr>
              <a:tr h="152922">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S.1.2.3</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Rata-rata lama sekolah</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8,25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8,44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8,63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8,81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9,00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9,00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4439287"/>
                  </a:ext>
                </a:extLst>
              </a:tr>
              <a:tr h="170300">
                <a:tc vMerge="1">
                  <a:txBody>
                    <a:bodyPr/>
                    <a:lstStyle/>
                    <a:p>
                      <a:endParaRPr lang="en-ID"/>
                    </a:p>
                  </a:txBody>
                  <a:tcPr/>
                </a:tc>
                <a:tc vMerge="1">
                  <a:txBody>
                    <a:bodyPr/>
                    <a:lstStyle/>
                    <a:p>
                      <a:endParaRPr lang="en-ID"/>
                    </a:p>
                  </a:txBody>
                  <a:tcPr/>
                </a:tc>
                <a:tc vMerge="1">
                  <a:txBody>
                    <a:bodyPr/>
                    <a:lstStyle/>
                    <a:p>
                      <a:endParaRPr lang="en-ID"/>
                    </a:p>
                  </a:txBody>
                  <a:tcPr/>
                </a:tc>
                <a:tc rowSpan="3">
                  <a:txBody>
                    <a:bodyPr/>
                    <a:lstStyle/>
                    <a:p>
                      <a:pPr algn="l" fontAlgn="ctr"/>
                      <a:r>
                        <a:rPr lang="en-ID" sz="1000" b="0" i="0" u="none" strike="noStrike">
                          <a:solidFill>
                            <a:srgbClr val="000000"/>
                          </a:solidFill>
                          <a:effectLst/>
                          <a:latin typeface="Bookman Old Style" panose="02050604050505020204" pitchFamily="18" charset="0"/>
                        </a:rPr>
                        <a:t>S.1.3</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l" fontAlgn="ctr"/>
                      <a:r>
                        <a:rPr lang="en-ID" sz="1000" b="0" i="0" u="none" strike="noStrike">
                          <a:solidFill>
                            <a:srgbClr val="000000"/>
                          </a:solidFill>
                          <a:effectLst/>
                          <a:latin typeface="Bookman Old Style" panose="02050604050505020204" pitchFamily="18" charset="0"/>
                        </a:rPr>
                        <a:t>Meningkatnya Kualitas Perlindungan Sosial</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S.1.3.1</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dirty="0">
                          <a:solidFill>
                            <a:srgbClr val="000000"/>
                          </a:solidFill>
                          <a:effectLst/>
                          <a:latin typeface="Bookman Old Style" panose="02050604050505020204" pitchFamily="18" charset="0"/>
                        </a:rPr>
                        <a:t>Tingkat </a:t>
                      </a:r>
                      <a:r>
                        <a:rPr lang="en-ID" sz="1000" b="0" i="0" u="none" strike="noStrike" dirty="0" err="1">
                          <a:solidFill>
                            <a:srgbClr val="000000"/>
                          </a:solidFill>
                          <a:effectLst/>
                          <a:latin typeface="Bookman Old Style" panose="02050604050505020204" pitchFamily="18" charset="0"/>
                        </a:rPr>
                        <a:t>Kemiskinan</a:t>
                      </a:r>
                      <a:r>
                        <a:rPr lang="en-ID" sz="1000" b="0" i="0" u="none" strike="noStrike" dirty="0">
                          <a:solidFill>
                            <a:srgbClr val="000000"/>
                          </a:solidFill>
                          <a:effectLst/>
                          <a:latin typeface="Bookman Old Style" panose="02050604050505020204" pitchFamily="18" charset="0"/>
                        </a:rPr>
                        <a:t> (%)</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6,41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6,041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5,677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5,313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4,949</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4,949</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435812"/>
                  </a:ext>
                </a:extLst>
              </a:tr>
              <a:tr h="382306">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S.1.3.2</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i-FI" sz="1000" b="0" i="0" u="none" strike="noStrike">
                          <a:solidFill>
                            <a:srgbClr val="000000"/>
                          </a:solidFill>
                          <a:effectLst/>
                          <a:latin typeface="Bookman Old Style" panose="02050604050505020204" pitchFamily="18" charset="0"/>
                        </a:rPr>
                        <a:t>Cakupan Kepesertaan Jaminan Sosial Ketenagakerjaan Kabupaten</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43,97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46,32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48,67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51,02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53,37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53,37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4577814"/>
                  </a:ext>
                </a:extLst>
              </a:tr>
              <a:tr h="333649">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S.1.3.3</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nb-NO" sz="1000" b="0" i="0" u="none" strike="noStrike">
                          <a:solidFill>
                            <a:srgbClr val="000000"/>
                          </a:solidFill>
                          <a:effectLst/>
                          <a:latin typeface="Bookman Old Style" panose="02050604050505020204" pitchFamily="18" charset="0"/>
                        </a:rPr>
                        <a:t>Persentase Penyandang Disabilitas Bekerja di Sektor Formal (%)</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41,50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43,57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45,65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47,72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49,80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49,80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3007756"/>
                  </a:ext>
                </a:extLst>
              </a:tr>
              <a:tr h="152922">
                <a:tc rowSpan="5">
                  <a:txBody>
                    <a:bodyPr/>
                    <a:lstStyle/>
                    <a:p>
                      <a:pPr algn="l" fontAlgn="t"/>
                      <a:r>
                        <a:rPr lang="en-ID" sz="1000" b="1" i="1" u="none" strike="noStrike" dirty="0">
                          <a:solidFill>
                            <a:srgbClr val="000000"/>
                          </a:solidFill>
                          <a:effectLst/>
                          <a:latin typeface="Bookman Old Style" panose="02050604050505020204" pitchFamily="18" charset="0"/>
                        </a:rPr>
                        <a:t>Misi 2:</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Mewujudkan</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transformasi</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ekonomi</a:t>
                      </a:r>
                      <a:r>
                        <a:rPr lang="en-ID" sz="1000" b="1" i="0" u="none" strike="noStrike" dirty="0">
                          <a:solidFill>
                            <a:srgbClr val="000000"/>
                          </a:solidFill>
                          <a:effectLst/>
                          <a:latin typeface="Bookman Old Style" panose="02050604050505020204" pitchFamily="18" charset="0"/>
                        </a:rPr>
                        <a:t> yang </a:t>
                      </a:r>
                      <a:r>
                        <a:rPr lang="en-ID" sz="1000" b="1" i="0" u="none" strike="noStrike" dirty="0" err="1">
                          <a:solidFill>
                            <a:srgbClr val="000000"/>
                          </a:solidFill>
                          <a:effectLst/>
                          <a:latin typeface="Bookman Old Style" panose="02050604050505020204" pitchFamily="18" charset="0"/>
                        </a:rPr>
                        <a:t>berdaya</a:t>
                      </a:r>
                      <a:r>
                        <a:rPr lang="en-ID" sz="1000" b="1" i="0" u="none" strike="noStrike" dirty="0">
                          <a:solidFill>
                            <a:srgbClr val="000000"/>
                          </a:solidFill>
                          <a:effectLst/>
                          <a:latin typeface="Bookman Old Style" panose="02050604050505020204" pitchFamily="18" charset="0"/>
                        </a:rPr>
                        <a:t> </a:t>
                      </a:r>
                      <a:r>
                        <a:rPr lang="en-ID" sz="1000" b="1" i="0" u="none" strike="noStrike" dirty="0" err="1">
                          <a:solidFill>
                            <a:srgbClr val="000000"/>
                          </a:solidFill>
                          <a:effectLst/>
                          <a:latin typeface="Bookman Old Style" panose="02050604050505020204" pitchFamily="18" charset="0"/>
                        </a:rPr>
                        <a:t>saing</a:t>
                      </a:r>
                      <a:r>
                        <a:rPr lang="en-ID" sz="1000" b="1" i="0" u="none" strike="noStrike" dirty="0">
                          <a:solidFill>
                            <a:srgbClr val="000000"/>
                          </a:solidFill>
                          <a:effectLst/>
                          <a:latin typeface="Bookman Old Style" panose="02050604050505020204" pitchFamily="18" charset="0"/>
                        </a:rPr>
                        <a:t> dan </a:t>
                      </a:r>
                      <a:r>
                        <a:rPr lang="en-ID" sz="1000" b="1" i="0" u="none" strike="noStrike" dirty="0" err="1">
                          <a:solidFill>
                            <a:srgbClr val="000000"/>
                          </a:solidFill>
                          <a:effectLst/>
                          <a:latin typeface="Bookman Old Style" panose="02050604050505020204" pitchFamily="18" charset="0"/>
                        </a:rPr>
                        <a:t>berkelanjutan</a:t>
                      </a:r>
                      <a:endParaRPr lang="en-ID" sz="1000" b="1" i="1" u="none" strike="noStrike" dirty="0">
                        <a:solidFill>
                          <a:srgbClr val="000000"/>
                        </a:solidFill>
                        <a:effectLst/>
                        <a:latin typeface="Bookman Old Style" panose="02050604050505020204" pitchFamily="18" charset="0"/>
                      </a:endParaRPr>
                    </a:p>
                  </a:txBody>
                  <a:tcPr marL="3600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T.2</a:t>
                      </a:r>
                    </a:p>
                  </a:txBody>
                  <a:tcPr marL="3600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rowSpan="5">
                  <a:txBody>
                    <a:bodyPr/>
                    <a:lstStyle/>
                    <a:p>
                      <a:pPr algn="l" fontAlgn="t"/>
                      <a:r>
                        <a:rPr lang="en-ID" sz="1000" b="0" i="0" u="none" strike="noStrike">
                          <a:solidFill>
                            <a:srgbClr val="000000"/>
                          </a:solidFill>
                          <a:effectLst/>
                          <a:latin typeface="Bookman Old Style" panose="02050604050505020204" pitchFamily="18" charset="0"/>
                        </a:rPr>
                        <a:t>Terwujudnya Penciptaan nilai tambah perekonomian Kotim</a:t>
                      </a:r>
                    </a:p>
                  </a:txBody>
                  <a:tcPr marL="36000" marR="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T.2</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Pertumbuhan Ekonomi</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4,68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4,78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4,88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4,97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5,07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5,07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9662079"/>
                  </a:ext>
                </a:extLst>
              </a:tr>
              <a:tr h="250237">
                <a:tc vMerge="1">
                  <a:txBody>
                    <a:bodyPr/>
                    <a:lstStyle/>
                    <a:p>
                      <a:endParaRPr lang="en-ID"/>
                    </a:p>
                  </a:txBody>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0" marT="0" marB="0">
                    <a:lnL w="12700" cap="flat" cmpd="sng" algn="ctr">
                      <a:solidFill>
                        <a:srgbClr val="000000"/>
                      </a:solidFill>
                      <a:prstDash val="solid"/>
                      <a:round/>
                      <a:headEnd type="none" w="med" len="med"/>
                      <a:tailEnd type="none" w="med" len="med"/>
                    </a:lnL>
                    <a:lnR>
                      <a:noFill/>
                    </a:lnR>
                    <a:lnT>
                      <a:noFill/>
                    </a:lnT>
                    <a:lnB>
                      <a:noFill/>
                    </a:lnB>
                    <a:noFill/>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S.2.1</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rowSpan="4">
                  <a:txBody>
                    <a:bodyPr/>
                    <a:lstStyle/>
                    <a:p>
                      <a:pPr algn="l" fontAlgn="t"/>
                      <a:r>
                        <a:rPr lang="sv-SE" sz="1000" b="0" i="0" u="none" strike="noStrike">
                          <a:solidFill>
                            <a:srgbClr val="000000"/>
                          </a:solidFill>
                          <a:effectLst/>
                          <a:latin typeface="Bookman Old Style" panose="02050604050505020204" pitchFamily="18" charset="0"/>
                        </a:rPr>
                        <a:t>Meningkatkan Iptek, Inovasi, dan Produktivitas Ekonomi</a:t>
                      </a:r>
                    </a:p>
                  </a:txBody>
                  <a:tcPr marL="36000" marR="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S.2.1.1</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Rasio PDRB Industri Pengolahan (%)</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27,06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27,46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27,85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28,25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28,64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28,64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9580102"/>
                  </a:ext>
                </a:extLst>
              </a:tr>
              <a:tr h="364928">
                <a:tc vMerge="1">
                  <a:txBody>
                    <a:bodyPr/>
                    <a:lstStyle/>
                    <a:p>
                      <a:endParaRPr lang="en-ID"/>
                    </a:p>
                  </a:txBody>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0" marT="0" marB="0">
                    <a:lnL w="12700" cap="flat" cmpd="sng" algn="ctr">
                      <a:solidFill>
                        <a:srgbClr val="000000"/>
                      </a:solidFill>
                      <a:prstDash val="solid"/>
                      <a:round/>
                      <a:headEnd type="none" w="med" len="med"/>
                      <a:tailEnd type="none" w="med" len="med"/>
                    </a:lnL>
                    <a:lnR>
                      <a:noFill/>
                    </a:lnR>
                    <a:lnT>
                      <a:noFill/>
                    </a:lnT>
                    <a:lnB>
                      <a:noFill/>
                    </a:lnB>
                    <a:noFill/>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0" marT="0" marB="0" anchor="ctr">
                    <a:lnL w="12700" cap="flat" cmpd="sng" algn="ctr">
                      <a:solidFill>
                        <a:srgbClr val="000000"/>
                      </a:solidFill>
                      <a:prstDash val="solid"/>
                      <a:round/>
                      <a:headEnd type="none" w="med" len="med"/>
                      <a:tailEnd type="none" w="med" len="med"/>
                    </a:lnL>
                    <a:lnR>
                      <a:noFill/>
                    </a:lnR>
                    <a:lnT>
                      <a:noFill/>
                    </a:lnT>
                    <a:lnB>
                      <a:noFill/>
                    </a:lnB>
                    <a:noFill/>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S.2.1.2</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i-FI" sz="1000" b="0" i="0" u="none" strike="noStrike">
                          <a:solidFill>
                            <a:srgbClr val="000000"/>
                          </a:solidFill>
                          <a:effectLst/>
                          <a:latin typeface="Bookman Old Style" panose="02050604050505020204" pitchFamily="18" charset="0"/>
                        </a:rPr>
                        <a:t>Rasio PDRB Penyediaan Akomodasi Makan dan Minum (%)</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1,18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1,26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1,33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1,41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1,48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1,48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9253750"/>
                  </a:ext>
                </a:extLst>
              </a:tr>
              <a:tr h="417061">
                <a:tc vMerge="1">
                  <a:txBody>
                    <a:bodyPr/>
                    <a:lstStyle/>
                    <a:p>
                      <a:endParaRPr lang="en-ID"/>
                    </a:p>
                  </a:txBody>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0" marT="0" marB="0">
                    <a:lnL w="12700" cap="flat" cmpd="sng" algn="ctr">
                      <a:solidFill>
                        <a:srgbClr val="000000"/>
                      </a:solidFill>
                      <a:prstDash val="solid"/>
                      <a:round/>
                      <a:headEnd type="none" w="med" len="med"/>
                      <a:tailEnd type="none" w="med" len="med"/>
                    </a:lnL>
                    <a:lnR>
                      <a:noFill/>
                    </a:lnR>
                    <a:lnT>
                      <a:noFill/>
                    </a:lnT>
                    <a:lnB>
                      <a:noFill/>
                    </a:lnB>
                    <a:noFill/>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0" marT="0" marB="0" anchor="ctr">
                    <a:lnL w="12700" cap="flat" cmpd="sng" algn="ctr">
                      <a:solidFill>
                        <a:srgbClr val="000000"/>
                      </a:solidFill>
                      <a:prstDash val="solid"/>
                      <a:round/>
                      <a:headEnd type="none" w="med" len="med"/>
                      <a:tailEnd type="none" w="med" len="med"/>
                    </a:lnL>
                    <a:lnR>
                      <a:noFill/>
                    </a:lnR>
                    <a:lnT>
                      <a:noFill/>
                    </a:lnT>
                    <a:lnB>
                      <a:noFill/>
                    </a:lnB>
                    <a:noFill/>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S.2.1.3</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Jumlah Tamu Wisatawan Domestik dan Mancanegara (Ribu Orang)</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300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310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320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330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340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340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589209"/>
                  </a:ext>
                </a:extLst>
              </a:tr>
              <a:tr h="184202">
                <a:tc vMerge="1">
                  <a:txBody>
                    <a:bodyPr/>
                    <a:lstStyle/>
                    <a:p>
                      <a:endParaRPr lang="en-ID"/>
                    </a:p>
                  </a:txBody>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0" marT="0" marB="0">
                    <a:lnL w="12700" cap="flat" cmpd="sng" algn="ctr">
                      <a:solidFill>
                        <a:srgbClr val="000000"/>
                      </a:solidFill>
                      <a:prstDash val="solid"/>
                      <a:round/>
                      <a:headEnd type="none" w="med" len="med"/>
                      <a:tailEnd type="none" w="med" len="med"/>
                    </a:lnL>
                    <a:lnR>
                      <a:noFill/>
                    </a:lnR>
                    <a:lnT>
                      <a:noFill/>
                    </a:lnT>
                    <a:lnB>
                      <a:noFill/>
                    </a:lnB>
                    <a:noFill/>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0" marT="0" marB="0" anchor="ctr">
                    <a:lnL w="12700" cap="flat" cmpd="sng" algn="ctr">
                      <a:solidFill>
                        <a:srgbClr val="000000"/>
                      </a:solidFill>
                      <a:prstDash val="solid"/>
                      <a:round/>
                      <a:headEnd type="none" w="med" len="med"/>
                      <a:tailEnd type="none" w="med" len="med"/>
                    </a:lnL>
                    <a:lnR>
                      <a:noFill/>
                    </a:lnR>
                    <a:lnT>
                      <a:noFill/>
                    </a:lnT>
                    <a:lnB>
                      <a:noFill/>
                    </a:lnB>
                    <a:noFill/>
                  </a:tcPr>
                </a:tc>
                <a:tc vMerge="1">
                  <a:txBody>
                    <a:bodyPr/>
                    <a:lstStyle/>
                    <a:p>
                      <a:endParaRPr lang="en-ID"/>
                    </a:p>
                  </a:txBody>
                  <a:tcPr/>
                </a:tc>
                <a:tc>
                  <a:txBody>
                    <a:bodyPr/>
                    <a:lstStyle/>
                    <a:p>
                      <a:pPr algn="l" fontAlgn="ctr"/>
                      <a:r>
                        <a:rPr lang="en-ID" sz="1000" b="0" i="0" u="none" strike="noStrike">
                          <a:solidFill>
                            <a:srgbClr val="000000"/>
                          </a:solidFill>
                          <a:effectLst/>
                          <a:latin typeface="Bookman Old Style" panose="02050604050505020204" pitchFamily="18" charset="0"/>
                        </a:rPr>
                        <a:t>S.2.1.4</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Indeks Daya Saing Daerah</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3,00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3,05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3,10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3,15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3,20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3,20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6214927"/>
                  </a:ext>
                </a:extLst>
              </a:tr>
              <a:tr h="691626">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0" marT="0" marB="0">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0" marT="0"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S.2.1.5</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dirty="0" err="1">
                          <a:solidFill>
                            <a:srgbClr val="000000"/>
                          </a:solidFill>
                          <a:effectLst/>
                          <a:latin typeface="Bookman Old Style" panose="02050604050505020204" pitchFamily="18" charset="0"/>
                        </a:rPr>
                        <a:t>Proporsi</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Jumlah</a:t>
                      </a:r>
                      <a:r>
                        <a:rPr lang="en-ID" sz="1000" b="0" i="0" u="none" strike="noStrike" dirty="0">
                          <a:solidFill>
                            <a:srgbClr val="000000"/>
                          </a:solidFill>
                          <a:effectLst/>
                          <a:latin typeface="Bookman Old Style" panose="02050604050505020204" pitchFamily="18" charset="0"/>
                        </a:rPr>
                        <a:t> Usaha Kecil dan </a:t>
                      </a:r>
                      <a:r>
                        <a:rPr lang="en-ID" sz="1000" b="0" i="0" u="none" strike="noStrike" dirty="0" err="1">
                          <a:solidFill>
                            <a:srgbClr val="000000"/>
                          </a:solidFill>
                          <a:effectLst/>
                          <a:latin typeface="Bookman Old Style" panose="02050604050505020204" pitchFamily="18" charset="0"/>
                        </a:rPr>
                        <a:t>Menengah</a:t>
                      </a:r>
                      <a:r>
                        <a:rPr lang="en-ID" sz="1000" b="0" i="0" u="none" strike="noStrike" dirty="0">
                          <a:solidFill>
                            <a:srgbClr val="000000"/>
                          </a:solidFill>
                          <a:effectLst/>
                          <a:latin typeface="Bookman Old Style" panose="02050604050505020204" pitchFamily="18" charset="0"/>
                        </a:rPr>
                        <a:t> Non </a:t>
                      </a:r>
                      <a:r>
                        <a:rPr lang="en-ID" sz="1000" b="0" i="0" u="none" strike="noStrike" dirty="0" err="1">
                          <a:solidFill>
                            <a:srgbClr val="000000"/>
                          </a:solidFill>
                          <a:effectLst/>
                          <a:latin typeface="Bookman Old Style" panose="02050604050505020204" pitchFamily="18" charset="0"/>
                        </a:rPr>
                        <a:t>Pertanian</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terhadap</a:t>
                      </a:r>
                      <a:r>
                        <a:rPr lang="en-ID" sz="1000" b="0" i="0" u="none" strike="noStrike" dirty="0">
                          <a:solidFill>
                            <a:srgbClr val="000000"/>
                          </a:solidFill>
                          <a:effectLst/>
                          <a:latin typeface="Bookman Old Style" panose="02050604050505020204" pitchFamily="18" charset="0"/>
                        </a:rPr>
                        <a:t> </a:t>
                      </a:r>
                      <a:r>
                        <a:rPr lang="en-ID" sz="1000" b="0" i="0" u="none" strike="noStrike" dirty="0" err="1">
                          <a:solidFill>
                            <a:srgbClr val="000000"/>
                          </a:solidFill>
                          <a:effectLst/>
                          <a:latin typeface="Bookman Old Style" panose="02050604050505020204" pitchFamily="18" charset="0"/>
                        </a:rPr>
                        <a:t>Seluruh</a:t>
                      </a:r>
                      <a:r>
                        <a:rPr lang="en-ID" sz="1000" b="0" i="0" u="none" strike="noStrike" dirty="0">
                          <a:solidFill>
                            <a:srgbClr val="000000"/>
                          </a:solidFill>
                          <a:effectLst/>
                          <a:latin typeface="Bookman Old Style" panose="02050604050505020204" pitchFamily="18" charset="0"/>
                        </a:rPr>
                        <a:t> UKM pada Level </a:t>
                      </a:r>
                      <a:r>
                        <a:rPr lang="en-ID" sz="1000" b="0" i="0" u="none" strike="noStrike" dirty="0" err="1">
                          <a:solidFill>
                            <a:srgbClr val="000000"/>
                          </a:solidFill>
                          <a:effectLst/>
                          <a:latin typeface="Bookman Old Style" panose="02050604050505020204" pitchFamily="18" charset="0"/>
                        </a:rPr>
                        <a:t>Kabupaten</a:t>
                      </a:r>
                      <a:r>
                        <a:rPr lang="en-ID" sz="1000" b="0" i="0" u="none" strike="noStrike" dirty="0">
                          <a:solidFill>
                            <a:srgbClr val="000000"/>
                          </a:solidFill>
                          <a:effectLst/>
                          <a:latin typeface="Bookman Old Style" panose="02050604050505020204" pitchFamily="18" charset="0"/>
                        </a:rPr>
                        <a:t>/Kota</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11,68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11,97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12,27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12,56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12,85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12,85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0298025"/>
                  </a:ext>
                </a:extLst>
              </a:tr>
              <a:tr h="250237">
                <a:tc>
                  <a:txBody>
                    <a:bodyPr/>
                    <a:lstStyle/>
                    <a:p>
                      <a:pPr algn="l" fontAlgn="t"/>
                      <a:r>
                        <a:rPr lang="en-ID" sz="1000" b="1" i="1" u="none" strike="noStrike">
                          <a:solidFill>
                            <a:srgbClr val="000000"/>
                          </a:solidFill>
                          <a:effectLst/>
                          <a:latin typeface="Bookman Old Style" panose="02050604050505020204" pitchFamily="18" charset="0"/>
                        </a:rPr>
                        <a:t> </a:t>
                      </a:r>
                    </a:p>
                  </a:txBody>
                  <a:tcPr marL="3600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0" marT="0" marB="0">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t"/>
                      <a:r>
                        <a:rPr lang="en-ID" sz="1000" b="0" i="0" u="none" strike="noStrike">
                          <a:solidFill>
                            <a:srgbClr val="000000"/>
                          </a:solidFill>
                          <a:effectLst/>
                          <a:latin typeface="Bookman Old Style" panose="02050604050505020204" pitchFamily="18" charset="0"/>
                        </a:rPr>
                        <a:t> </a:t>
                      </a:r>
                    </a:p>
                  </a:txBody>
                  <a:tcPr marL="36000" marR="0" marT="0" marB="0">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0" marT="0" marB="0" anchor="ctr">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 </a:t>
                      </a:r>
                    </a:p>
                  </a:txBody>
                  <a:tcPr marL="36000" marR="0" marT="0"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l" fontAlgn="ctr"/>
                      <a:r>
                        <a:rPr lang="en-ID" sz="1000" b="0" i="0" u="none" strike="noStrike">
                          <a:solidFill>
                            <a:srgbClr val="000000"/>
                          </a:solidFill>
                          <a:effectLst/>
                          <a:latin typeface="Bookman Old Style" panose="02050604050505020204" pitchFamily="18" charset="0"/>
                        </a:rPr>
                        <a:t>S.2.1.6</a:t>
                      </a:r>
                    </a:p>
                  </a:txBody>
                  <a:tcPr marL="3600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en-ID" sz="1000" b="0" i="0" u="none" strike="noStrike">
                          <a:solidFill>
                            <a:srgbClr val="000000"/>
                          </a:solidFill>
                          <a:effectLst/>
                          <a:latin typeface="Bookman Old Style" panose="02050604050505020204" pitchFamily="18" charset="0"/>
                        </a:rPr>
                        <a:t>Rasio Kewirausahaan Daerah (%)</a:t>
                      </a:r>
                    </a:p>
                  </a:txBody>
                  <a:tcPr marL="3600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2,54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2,81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3,09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3,36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a:solidFill>
                            <a:srgbClr val="000000"/>
                          </a:solidFill>
                          <a:effectLst/>
                          <a:latin typeface="Bookman Old Style" panose="02050604050505020204" pitchFamily="18" charset="0"/>
                        </a:rPr>
                        <a:t>          3,63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ID" sz="1000" b="0" i="0" u="none" strike="noStrike" dirty="0">
                          <a:solidFill>
                            <a:srgbClr val="000000"/>
                          </a:solidFill>
                          <a:effectLst/>
                          <a:latin typeface="Bookman Old Style" panose="02050604050505020204" pitchFamily="18" charset="0"/>
                        </a:rPr>
                        <a:t>          3,63 </a:t>
                      </a:r>
                    </a:p>
                  </a:txBody>
                  <a:tcPr marL="36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6454990"/>
                  </a:ext>
                </a:extLst>
              </a:tr>
            </a:tbl>
          </a:graphicData>
        </a:graphic>
      </p:graphicFrame>
      <p:sp>
        <p:nvSpPr>
          <p:cNvPr id="10" name="TextBox 59">
            <a:extLst>
              <a:ext uri="{FF2B5EF4-FFF2-40B4-BE49-F238E27FC236}">
                <a16:creationId xmlns:a16="http://schemas.microsoft.com/office/drawing/2014/main" id="{F6DC1FDB-933C-7BEA-9738-F421E2FFBD5F}"/>
              </a:ext>
            </a:extLst>
          </p:cNvPr>
          <p:cNvSpPr txBox="1"/>
          <p:nvPr/>
        </p:nvSpPr>
        <p:spPr>
          <a:xfrm>
            <a:off x="6388" y="32318"/>
            <a:ext cx="4820969" cy="215444"/>
          </a:xfrm>
          <a:prstGeom prst="rect">
            <a:avLst/>
          </a:prstGeom>
        </p:spPr>
        <p:txBody>
          <a:bodyPr wrap="square" lIns="0" tIns="0" rIns="0" bIns="0" rtlCol="0" anchor="t">
            <a:spAutoFit/>
          </a:bodyPr>
          <a:lstStyle/>
          <a:p>
            <a:pPr algn="ctr"/>
            <a:r>
              <a:rPr lang="en-US" sz="1400" b="1" dirty="0">
                <a:solidFill>
                  <a:schemeClr val="bg1"/>
                </a:solidFill>
                <a:latin typeface="Roboto Bold"/>
                <a:ea typeface="Roboto Bold"/>
                <a:cs typeface="Roboto Bold"/>
                <a:sym typeface="Roboto Bold"/>
              </a:rPr>
              <a:t>DESK FORGAB RPJMD KAB. KOTIM TAHUN 2025-2029</a:t>
            </a:r>
          </a:p>
        </p:txBody>
      </p:sp>
    </p:spTree>
    <p:extLst>
      <p:ext uri="{BB962C8B-B14F-4D97-AF65-F5344CB8AC3E}">
        <p14:creationId xmlns:p14="http://schemas.microsoft.com/office/powerpoint/2010/main" val="20560974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3170</TotalTime>
  <Words>6805</Words>
  <Application>Microsoft Office PowerPoint</Application>
  <PresentationFormat>Widescreen</PresentationFormat>
  <Paragraphs>1364</Paragraphs>
  <Slides>60</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60</vt:i4>
      </vt:variant>
    </vt:vector>
  </HeadingPairs>
  <TitlesOfParts>
    <vt:vector size="75" baseType="lpstr">
      <vt:lpstr>Abadi</vt:lpstr>
      <vt:lpstr>Aptos</vt:lpstr>
      <vt:lpstr>Aptos Narrow</vt:lpstr>
      <vt:lpstr>Arial</vt:lpstr>
      <vt:lpstr>Arial Narrow</vt:lpstr>
      <vt:lpstr>Arial Rounded MT Bold</vt:lpstr>
      <vt:lpstr>Bookman Old Style</vt:lpstr>
      <vt:lpstr>Calibri</vt:lpstr>
      <vt:lpstr>Calibri Light</vt:lpstr>
      <vt:lpstr>Montserrat</vt:lpstr>
      <vt:lpstr>Roboto Bold</vt:lpstr>
      <vt:lpstr>Segoe UI Variable Display</vt:lpstr>
      <vt:lpstr>Wingdings</vt:lpstr>
      <vt:lpstr>Office Theme</vt:lpstr>
      <vt:lpstr>1_Office Theme</vt:lpstr>
      <vt:lpstr>PowerPoint Presentation</vt:lpstr>
      <vt:lpstr>HUBUNGAN ANTAR DOKUMEN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Renstra PD – Rancangan Awal – Tujuan (2)</vt:lpstr>
      <vt:lpstr>PowerPoint Presentation</vt:lpstr>
      <vt:lpstr>Renstra PD – Rancangan Awal – Tujuan (3)</vt:lpstr>
      <vt:lpstr>Renstra PD – Rancangan Awal – Tujuan (4)</vt:lpstr>
      <vt:lpstr>Renstra PD – Rancangan Awal – Sasaran (1)</vt:lpstr>
      <vt:lpstr>Renstra PD – Rancangan Awal – Sasaran (2)</vt:lpstr>
      <vt:lpstr>Renstra PD – Rancangan Awal – Sasaran (3)</vt:lpstr>
      <vt:lpstr>Renstra PD – Rancangan Awal – Sasaran (4)</vt:lpstr>
      <vt:lpstr>Renstra PD – Rancangan Awal – Program/Kegiatan/SubKegiatan - Program (1)</vt:lpstr>
      <vt:lpstr>Renstra PD – Rancangan Awal – Program/Kegiatan/SubKegiatan - Program (3)</vt:lpstr>
      <vt:lpstr>Renstra PD – Rancangan Awal – Program/Kegiatan/SubKegiatan - Outcome (1)</vt:lpstr>
      <vt:lpstr>Renstra PD – Rancangan Awal – Program/Kegiatan/SubKegiatan - Outcome (2)</vt:lpstr>
      <vt:lpstr>Renstra PD – Rancangan Awal – Program/Kegiatan/SubKegiatan - Outcome (3)</vt:lpstr>
      <vt:lpstr>Renstra PD – Rancangan Awal – Program/Kegiatan/SubKegiatan - Outcome (4)</vt:lpstr>
      <vt:lpstr>Renstra PD – Rancangan Awal – Program/Kegiatan/SubKegiatan - Outcome (5)</vt:lpstr>
      <vt:lpstr>Renstra PD – Rancangan Awal – Program/Kegiatan/SubKegiatan - Outcome (6)</vt:lpstr>
      <vt:lpstr>Renstra PD – Rancangan Awal – Program/Kegiatan/SubKegiatan - Outcome (7)</vt:lpstr>
      <vt:lpstr>Renstra PD – Rancangan Awal – Program/Kegiatan/SubKegiatan - Outcome (8)</vt:lpstr>
      <vt:lpstr>Renstra PD – Rancangan Awal – Program/Kegiatan/SubKegiatan - Kegiatan (1)</vt:lpstr>
      <vt:lpstr>Renstra PD – Rancangan Awal – Program/Kegiatan/SubKegiatan - Kegiatan (2)</vt:lpstr>
      <vt:lpstr>Renstra PD – Rancangan Awal – Program/Kegiatan/SubKegiatan - Kegiatan (3)</vt:lpstr>
      <vt:lpstr>Renstra PD – Rancangan Awal – Program/Kegiatan/SubKegiatan - SubKegiatan (1)</vt:lpstr>
      <vt:lpstr>Renstra PD – Rancangan Awal – Program/Kegiatan/SubKegiatan - SubKegiatan (2)</vt:lpstr>
      <vt:lpstr>Renstra PD – Rancangan Awal – Program/Kegiatan/SubKegiatan - SubKegiatan (3)</vt:lpstr>
      <vt:lpstr>Renstra PD – Rancangan Awal – Program/Kegiatan/SubKegiatan - SubKegiatan (4)</vt:lpstr>
      <vt:lpstr>Renstra PD – Rancangan Awal – Program/Kegiatan/SubKegiatan - SubKegiatan (5)</vt:lpstr>
      <vt:lpstr>Renstra PD – Rancangan Awal – Program/Kegiatan/SubKegiatan - SubKegiatan (6)</vt:lpstr>
      <vt:lpstr>Renstra PD – Rancangan Awal – Program/Kegiatan/SubKegiatan - SubKegiatan (7)</vt:lpstr>
      <vt:lpstr>Renstra PD – Rancangan Awal – Indikator Kinerja Utama PD</vt:lpstr>
      <vt:lpstr>Renstra PD – Rancangan Awal – Indikator Kinerja Daerah PD</vt:lpstr>
      <vt:lpstr>Renstra PD – Rancangan Awal – Laporan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Akhmad Royani</dc:creator>
  <cp:lastModifiedBy>USER1</cp:lastModifiedBy>
  <cp:revision>215</cp:revision>
  <cp:lastPrinted>2025-03-25T01:19:59Z</cp:lastPrinted>
  <dcterms:created xsi:type="dcterms:W3CDTF">2025-02-16T04:38:13Z</dcterms:created>
  <dcterms:modified xsi:type="dcterms:W3CDTF">2025-06-09T14:53:49Z</dcterms:modified>
</cp:coreProperties>
</file>